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1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0" r:id="rId2"/>
    <p:sldMasterId id="2147483726" r:id="rId3"/>
  </p:sldMasterIdLst>
  <p:notesMasterIdLst>
    <p:notesMasterId r:id="rId95"/>
  </p:notesMasterIdLst>
  <p:handoutMasterIdLst>
    <p:handoutMasterId r:id="rId96"/>
  </p:handoutMasterIdLst>
  <p:sldIdLst>
    <p:sldId id="500" r:id="rId4"/>
    <p:sldId id="325" r:id="rId5"/>
    <p:sldId id="402" r:id="rId6"/>
    <p:sldId id="379" r:id="rId7"/>
    <p:sldId id="450" r:id="rId8"/>
    <p:sldId id="380" r:id="rId9"/>
    <p:sldId id="381" r:id="rId10"/>
    <p:sldId id="382" r:id="rId11"/>
    <p:sldId id="291" r:id="rId12"/>
    <p:sldId id="327" r:id="rId13"/>
    <p:sldId id="413" r:id="rId14"/>
    <p:sldId id="326" r:id="rId15"/>
    <p:sldId id="260" r:id="rId16"/>
    <p:sldId id="261" r:id="rId17"/>
    <p:sldId id="262" r:id="rId18"/>
    <p:sldId id="277" r:id="rId19"/>
    <p:sldId id="505" r:id="rId20"/>
    <p:sldId id="452" r:id="rId21"/>
    <p:sldId id="329" r:id="rId22"/>
    <p:sldId id="263" r:id="rId23"/>
    <p:sldId id="264" r:id="rId24"/>
    <p:sldId id="331" r:id="rId25"/>
    <p:sldId id="265" r:id="rId26"/>
    <p:sldId id="266" r:id="rId27"/>
    <p:sldId id="330" r:id="rId28"/>
    <p:sldId id="293" r:id="rId29"/>
    <p:sldId id="267" r:id="rId30"/>
    <p:sldId id="269" r:id="rId31"/>
    <p:sldId id="332" r:id="rId32"/>
    <p:sldId id="333" r:id="rId33"/>
    <p:sldId id="268" r:id="rId34"/>
    <p:sldId id="270" r:id="rId35"/>
    <p:sldId id="271" r:id="rId36"/>
    <p:sldId id="334" r:id="rId37"/>
    <p:sldId id="273" r:id="rId38"/>
    <p:sldId id="335" r:id="rId39"/>
    <p:sldId id="374" r:id="rId40"/>
    <p:sldId id="375" r:id="rId41"/>
    <p:sldId id="274" r:id="rId42"/>
    <p:sldId id="457" r:id="rId43"/>
    <p:sldId id="281" r:id="rId44"/>
    <p:sldId id="282" r:id="rId45"/>
    <p:sldId id="283" r:id="rId46"/>
    <p:sldId id="338" r:id="rId47"/>
    <p:sldId id="284" r:id="rId48"/>
    <p:sldId id="294" r:id="rId49"/>
    <p:sldId id="285" r:id="rId50"/>
    <p:sldId id="286" r:id="rId51"/>
    <p:sldId id="289" r:id="rId52"/>
    <p:sldId id="290" r:id="rId53"/>
    <p:sldId id="339" r:id="rId54"/>
    <p:sldId id="458" r:id="rId55"/>
    <p:sldId id="296" r:id="rId56"/>
    <p:sldId id="297" r:id="rId57"/>
    <p:sldId id="389" r:id="rId58"/>
    <p:sldId id="298" r:id="rId59"/>
    <p:sldId id="405" r:id="rId60"/>
    <p:sldId id="406" r:id="rId61"/>
    <p:sldId id="390" r:id="rId62"/>
    <p:sldId id="303" r:id="rId63"/>
    <p:sldId id="302" r:id="rId64"/>
    <p:sldId id="459" r:id="rId65"/>
    <p:sldId id="432" r:id="rId66"/>
    <p:sldId id="416" r:id="rId67"/>
    <p:sldId id="418" r:id="rId68"/>
    <p:sldId id="460" r:id="rId69"/>
    <p:sldId id="417" r:id="rId70"/>
    <p:sldId id="420" r:id="rId71"/>
    <p:sldId id="421" r:id="rId72"/>
    <p:sldId id="422" r:id="rId73"/>
    <p:sldId id="434" r:id="rId74"/>
    <p:sldId id="475" r:id="rId75"/>
    <p:sldId id="498" r:id="rId76"/>
    <p:sldId id="508" r:id="rId77"/>
    <p:sldId id="496" r:id="rId78"/>
    <p:sldId id="497" r:id="rId79"/>
    <p:sldId id="509" r:id="rId80"/>
    <p:sldId id="510" r:id="rId81"/>
    <p:sldId id="511" r:id="rId82"/>
    <p:sldId id="512" r:id="rId83"/>
    <p:sldId id="478" r:id="rId84"/>
    <p:sldId id="479" r:id="rId85"/>
    <p:sldId id="517" r:id="rId86"/>
    <p:sldId id="514" r:id="rId87"/>
    <p:sldId id="515" r:id="rId88"/>
    <p:sldId id="516" r:id="rId89"/>
    <p:sldId id="494" r:id="rId90"/>
    <p:sldId id="495" r:id="rId91"/>
    <p:sldId id="518" r:id="rId92"/>
    <p:sldId id="519" r:id="rId93"/>
    <p:sldId id="520" r:id="rId9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charset="0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charset="0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charset="0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charset="0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charset="0"/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99"/>
    <a:srgbClr val="FFFF00"/>
    <a:srgbClr val="DDDDDD"/>
    <a:srgbClr val="FFCCFF"/>
    <a:srgbClr val="FF99CC"/>
    <a:srgbClr val="CC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7" d="100"/>
          <a:sy n="167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theme" Target="theme/theme1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77C131-A40F-DE42-BA78-1B931C05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0066C955-C962-0F48-BB98-57ED8D86B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3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A03284-0C11-5544-ADA9-3A11B862BFE3}" type="slidenum">
              <a:rPr lang="en-US" sz="1300">
                <a:latin typeface="Times New Roman" charset="0"/>
              </a:rPr>
              <a:pPr/>
              <a:t>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424E3A-940A-2949-84C1-133244252B23}" type="slidenum">
              <a:rPr lang="en-US" sz="1300">
                <a:latin typeface="Times New Roman" charset="0"/>
              </a:rPr>
              <a:pPr/>
              <a:t>11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89FE65-7A2B-C149-B63D-50ADEA36198F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B51FCD-CDBF-D547-B8A7-5BA12F1E1148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32D904-8E12-1241-B9DC-80288723488B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3FD08D-6D47-D04C-A14D-0C3471DD5EE7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A82C95-25E9-BB47-B928-738AAEC2E2E8}" type="slidenum">
              <a:rPr lang="en-US" sz="1300">
                <a:latin typeface="Times New Roman" charset="0"/>
              </a:rPr>
              <a:pPr/>
              <a:t>16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secure sockets layer</a:t>
            </a:r>
          </a:p>
          <a:p>
            <a:r>
              <a:rPr lang="en-US">
                <a:latin typeface="Times New Roman" charset="0"/>
              </a:rPr>
              <a:t>enhancement of TCP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1E30DC-0689-E243-9089-51A795F98C05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6C0FA1-0526-7240-A5AD-4B17EC11E56D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6F1C38-E16D-D242-8DD2-E1DAEEF54A41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C439C8-71FF-5342-B7B6-BD2049A65E64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D31DDC-C047-624B-AB1A-15E24995F443}" type="slidenum">
              <a:rPr lang="en-US" sz="1300">
                <a:latin typeface="Times New Roman" charset="0"/>
              </a:rPr>
              <a:pPr/>
              <a:t>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A188B-E369-4A4C-B8BC-F4215C51304F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6ACBB3-A9FB-7242-8640-4D12FF009081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AEF4C-BABB-724F-9E18-7CBE07E84AD2}" type="slidenum">
              <a:rPr lang="en-US" sz="1300">
                <a:latin typeface="Times New Roman" charset="0"/>
              </a:rPr>
              <a:pPr/>
              <a:t>23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5BFAC-82A1-C84A-AA78-7C25936D882E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6F1D67-CB38-7143-AEB3-2BE3D2EDBC62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B45D50-803B-A04E-805B-D8C50163C07F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2577DE-BC0F-8F48-A3E6-D63415F2A577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34053B-29A0-4D45-A8B3-4C8049A123EF}" type="slidenum">
              <a:rPr lang="en-US" sz="1300">
                <a:latin typeface="Times New Roman" charset="0"/>
              </a:rPr>
              <a:pPr/>
              <a:t>28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C57BB3-9769-4448-A312-938F7AD5B459}" type="slidenum">
              <a:rPr lang="en-US" sz="1300">
                <a:latin typeface="Times New Roman" charset="0"/>
              </a:rPr>
              <a:pPr/>
              <a:t>29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C96191-EF29-C343-8966-BE7989A073B1}" type="slidenum">
              <a:rPr lang="en-US" sz="1300">
                <a:latin typeface="Times New Roman" charset="0"/>
              </a:rPr>
              <a:pPr/>
              <a:t>30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B48505-3F19-2148-AB8A-6393E208DC91}" type="slidenum">
              <a:rPr lang="en-US" sz="1300">
                <a:latin typeface="Times New Roman" charset="0"/>
              </a:rPr>
              <a:pPr/>
              <a:t>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807579-709E-C94C-9B11-DA283122B08A}" type="slidenum">
              <a:rPr lang="en-US" sz="1300">
                <a:latin typeface="Times New Roman" charset="0"/>
              </a:rPr>
              <a:pPr/>
              <a:t>31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C66BC6-5C3A-074B-A510-95744A46DC50}" type="slidenum">
              <a:rPr lang="en-US" sz="1300">
                <a:latin typeface="Times New Roman" charset="0"/>
              </a:rPr>
              <a:pPr/>
              <a:t>32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00A718-FF8B-0640-BCF0-61B8804D5976}" type="slidenum">
              <a:rPr lang="en-US" sz="1300">
                <a:latin typeface="Times New Roman" charset="0"/>
              </a:rPr>
              <a:pPr/>
              <a:t>33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A04CC0-B657-DE43-AD6A-679F59EB7A79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8BBEB-877C-C645-8556-21D5DB0168B0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54FDB9-1DA6-694C-A697-70719D41609A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E633CF-9102-434C-9EB6-71DFB8D15475}" type="slidenum">
              <a:rPr lang="en-US" sz="1300">
                <a:latin typeface="Times New Roman" charset="0"/>
              </a:rPr>
              <a:pPr/>
              <a:t>37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969D64-AF02-954D-B5AB-C51ADDBCE670}" type="slidenum">
              <a:rPr lang="en-US" sz="1300">
                <a:latin typeface="Times New Roman" charset="0"/>
              </a:rPr>
              <a:pPr/>
              <a:t>38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A5F405-9E8F-C448-AA0E-444A76A9C82A}" type="slidenum">
              <a:rPr lang="en-US" sz="1300">
                <a:latin typeface="Times New Roman" charset="0"/>
              </a:rPr>
              <a:pPr/>
              <a:t>39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E205D-C8CB-1149-A31A-BA6A4A4EED0B}" type="slidenum">
              <a:rPr lang="en-US" sz="1300">
                <a:latin typeface="Times New Roman" charset="0"/>
              </a:rPr>
              <a:pPr/>
              <a:t>40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7B4CBE-E767-2C4B-A435-EEB09B148564}" type="slidenum">
              <a:rPr lang="en-US" sz="1300">
                <a:latin typeface="Times New Roman" charset="0"/>
              </a:rPr>
              <a:pPr/>
              <a:t>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2B7DCF-A547-5A43-92E8-92F726BD3060}" type="slidenum">
              <a:rPr lang="en-US" sz="1300">
                <a:latin typeface="Times New Roman" charset="0"/>
              </a:rPr>
              <a:pPr/>
              <a:t>41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EDE65B-B453-6346-B41A-9144E1F0B401}" type="slidenum">
              <a:rPr lang="en-US" sz="1300">
                <a:latin typeface="Times New Roman" charset="0"/>
              </a:rPr>
              <a:pPr/>
              <a:t>42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F2CE78-6CE5-824C-827C-65D3C95C76CF}" type="slidenum">
              <a:rPr lang="en-US" sz="1300">
                <a:latin typeface="Times New Roman" charset="0"/>
              </a:rPr>
              <a:pPr/>
              <a:t>43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25E25E-813B-7448-834A-2E77E87D621F}" type="slidenum">
              <a:rPr lang="en-US" sz="1300">
                <a:latin typeface="Times New Roman" charset="0"/>
              </a:rPr>
              <a:pPr/>
              <a:t>44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0E770A-9262-5E48-BC33-86631AB7AD79}" type="slidenum">
              <a:rPr lang="en-US" sz="1300">
                <a:latin typeface="Times New Roman" charset="0"/>
              </a:rPr>
              <a:pPr/>
              <a:t>45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1AF3D1-5F85-354C-8648-2424C0DF3BDB}" type="slidenum">
              <a:rPr lang="en-US" sz="1300">
                <a:latin typeface="Times New Roman" charset="0"/>
              </a:rPr>
              <a:pPr/>
              <a:t>46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452173-22A2-B847-A432-AA7E15E3656D}" type="slidenum">
              <a:rPr lang="en-US" sz="1300">
                <a:latin typeface="Times New Roman" charset="0"/>
              </a:rPr>
              <a:pPr/>
              <a:t>47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1DA6A-4413-1B47-AF06-03613F86C4F7}" type="slidenum">
              <a:rPr lang="en-US" sz="1300">
                <a:latin typeface="Times New Roman" charset="0"/>
              </a:rPr>
              <a:pPr/>
              <a:t>48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FBEBFC-5278-044D-BDEB-7193F20FE33F}" type="slidenum">
              <a:rPr lang="en-US" sz="1300">
                <a:latin typeface="Times New Roman" charset="0"/>
              </a:rPr>
              <a:pPr/>
              <a:t>49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8E7704-D1AE-B54C-9D47-9E012C369C7C}" type="slidenum">
              <a:rPr lang="en-US" sz="1300">
                <a:latin typeface="Times New Roman" charset="0"/>
              </a:rPr>
              <a:pPr/>
              <a:t>50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54E3E0-3DBF-9148-9A84-93C5B7E4534D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5A8BDA-9FC1-3946-BB24-682120F9EEFE}" type="slidenum">
              <a:rPr lang="en-US" sz="1300">
                <a:latin typeface="Times New Roman" charset="0"/>
              </a:rPr>
              <a:pPr/>
              <a:t>51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3C0BAD-A421-3B44-91ED-7881296F0998}" type="slidenum">
              <a:rPr lang="en-US" sz="1300">
                <a:latin typeface="Times New Roman" charset="0"/>
              </a:rPr>
              <a:pPr/>
              <a:t>52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7D3846-0AD4-FF47-93D2-78579BE101C5}" type="slidenum">
              <a:rPr lang="en-US" sz="1300">
                <a:latin typeface="Times New Roman" charset="0"/>
              </a:rPr>
              <a:pPr/>
              <a:t>53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2CBA96-37C9-7941-AC1C-58AF2E880FF2}" type="slidenum">
              <a:rPr lang="en-US" sz="1300">
                <a:latin typeface="Times New Roman" charset="0"/>
              </a:rPr>
              <a:pPr/>
              <a:t>54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1A1F3-4B11-EC4E-81C5-AA382F5559E8}" type="slidenum">
              <a:rPr lang="en-US" sz="1300">
                <a:latin typeface="Times New Roman" charset="0"/>
              </a:rPr>
              <a:pPr/>
              <a:t>55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A2A095-1DC1-7F45-93BD-A13D56362092}" type="slidenum">
              <a:rPr lang="en-US" sz="1300">
                <a:latin typeface="Times New Roman" charset="0"/>
              </a:rPr>
              <a:pPr/>
              <a:t>56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85F103-712F-E242-AF35-88EFC911FEDC}" type="slidenum">
              <a:rPr lang="en-US" sz="1300">
                <a:latin typeface="Times New Roman" charset="0"/>
              </a:rPr>
              <a:pPr/>
              <a:t>57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8AF39F-A6D5-6744-8085-9DEC60521CDE}" type="slidenum">
              <a:rPr lang="en-US" sz="1300">
                <a:latin typeface="Times New Roman" charset="0"/>
              </a:rPr>
              <a:pPr/>
              <a:t>58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3C6D90-4E5C-7D4E-BF31-C6EF5950F744}" type="slidenum">
              <a:rPr lang="en-US" sz="1300">
                <a:latin typeface="Times New Roman" charset="0"/>
              </a:rPr>
              <a:pPr/>
              <a:t>59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76AC23-B007-5342-BD99-F781B98140B0}" type="slidenum">
              <a:rPr lang="en-US" sz="1300">
                <a:latin typeface="Times New Roman" charset="0"/>
              </a:rPr>
              <a:pPr/>
              <a:t>60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62F0F9-99F8-274E-AC93-F5CDEE4867B7}" type="slidenum">
              <a:rPr lang="en-US" sz="1300">
                <a:latin typeface="Times New Roman" charset="0"/>
              </a:rPr>
              <a:pPr/>
              <a:t>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3E601-0328-5544-A34A-4E5985A5C659}" type="slidenum">
              <a:rPr lang="en-US" sz="1300">
                <a:latin typeface="Times New Roman" charset="0"/>
              </a:rPr>
              <a:pPr/>
              <a:t>61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3A5DA1-A30F-F941-BBFB-59B3BCB4D5D1}" type="slidenum">
              <a:rPr lang="en-US" sz="1300">
                <a:latin typeface="Times New Roman" charset="0"/>
              </a:rPr>
              <a:pPr/>
              <a:t>62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A54B85-4B43-524D-8922-AD8627369902}" type="slidenum">
              <a:rPr lang="en-US" sz="1300">
                <a:latin typeface="Times New Roman" charset="0"/>
              </a:rPr>
              <a:pPr/>
              <a:t>63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55A001-40BC-6A46-AA3F-0EE8DC78E48D}" type="slidenum">
              <a:rPr lang="en-US" sz="1300">
                <a:latin typeface="Times New Roman" charset="0"/>
              </a:rPr>
              <a:pPr/>
              <a:t>64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B809BF-9849-D849-B8ED-B890746F6004}" type="slidenum">
              <a:rPr lang="en-US" sz="1300">
                <a:latin typeface="Times New Roman" charset="0"/>
              </a:rPr>
              <a:pPr/>
              <a:t>65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5BB316-8529-9D4D-B7F4-740E88F13453}" type="slidenum">
              <a:rPr lang="en-US" sz="1300">
                <a:latin typeface="Times New Roman" charset="0"/>
              </a:rPr>
              <a:pPr/>
              <a:t>66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35155-0B22-1E47-89B4-19234EE4299A}" type="slidenum">
              <a:rPr lang="en-US" sz="1300">
                <a:latin typeface="Times New Roman" charset="0"/>
              </a:rPr>
              <a:pPr/>
              <a:t>67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96CAE3-1039-8440-978F-2ED4B56B0746}" type="slidenum">
              <a:rPr lang="en-US" sz="1300">
                <a:latin typeface="Times New Roman" charset="0"/>
              </a:rPr>
              <a:pPr/>
              <a:t>68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F9037C-D189-ED41-A9AE-0EE42DE9C268}" type="slidenum">
              <a:rPr lang="en-US" sz="1300">
                <a:latin typeface="Times New Roman" charset="0"/>
              </a:rPr>
              <a:pPr/>
              <a:t>69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FC88C-3591-564C-88D3-3877FD20D24C}" type="slidenum">
              <a:rPr lang="en-US" sz="1300">
                <a:latin typeface="Times New Roman" charset="0"/>
              </a:rPr>
              <a:pPr/>
              <a:t>70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20B297-0B76-644A-89FD-9EEBD84AB3D6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2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C6B1A0-0093-B84B-B835-BC9653D8DF8D}" type="slidenum">
              <a:rPr lang="en-US" sz="1300">
                <a:latin typeface="Times New Roman" charset="0"/>
              </a:rPr>
              <a:pPr/>
              <a:t>71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ED434C-84FF-664B-A145-BADA4D7D528D}" type="slidenum">
              <a:rPr lang="en-US" sz="1300">
                <a:latin typeface="Times New Roman" charset="0"/>
              </a:rPr>
              <a:pPr/>
              <a:t>89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24615F-67E7-3147-B3D5-D2BB483121F8}" type="slidenum">
              <a:rPr lang="en-US" sz="1300">
                <a:latin typeface="Times New Roman" charset="0"/>
              </a:rPr>
              <a:pPr/>
              <a:t>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EC9A38-BFC7-1748-9B9D-CA11786BD9E0}" type="slidenum">
              <a:rPr lang="en-US" sz="1300">
                <a:latin typeface="Times New Roman" charset="0"/>
              </a:rPr>
              <a:pPr/>
              <a:t>10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940A-C6C2-074E-9EFE-CC25B9FDAF06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B20CA9E-DC21-A84C-92BC-6739FF94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A4846-DEEF-F54B-BA6A-FF6904EF0F80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0D5040C-1A81-F345-9F0F-9DF49828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C4661-5B82-5849-AB0A-1ABF07AB7915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26A25A6-8B0C-7A4B-BF62-7B0F3D9E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44F4-C0DE-934D-A26C-002513537511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B27B0B0-395D-E24C-BDD3-9E29492DF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229A-6474-5541-870D-9E5F04268092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B190A17-D801-2944-83B6-C65267ED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231D-1BC6-924A-BD43-89F25B7CB0A9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04A1F7F-7221-2243-BB04-08144A7C2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2603-BCEC-C64C-8804-A607D1E1F084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06A808A-55AB-084C-968F-077C8EBD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7ACB-6B16-8D4E-B954-66F00520A35B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8496335-FA88-974F-A497-906929F5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6221-CD63-6546-ACB7-5AA14DD86054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E72E4FB-C2B7-7C45-84C8-AD89FD491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7739-4B73-7E45-AA2D-267F45C8B7F1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36FBBA7-F234-084A-BEF0-ECD6FB3F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AF057-A56C-3048-9502-B5BE6AD7C734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E5E554F-1110-FA48-97F3-5CC481FDC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FDC5-B710-AE4D-89E4-853C29C065F4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EA2536B-C925-8942-8BAA-FA3102A49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0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0636-B6DF-5A42-8C0A-A5634470E55E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C4967A7-7AA1-934B-8829-895E31EC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5C2C-123C-D842-9EAB-C1F61E8A8C79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90A776F-62B7-9546-90EA-3A7177AA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42A5-EE76-1642-967E-B409CE980D45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0E0804F-4A27-9A40-9546-9C00E37C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5966-5ABE-1844-A411-7D54AB1E701E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07285D7-4241-994E-9205-F3EBCE900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0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34E3-2B00-A047-81FE-23854645A2DA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AC81B8B-EFB3-1F40-A5FA-FE430127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699-A6EF-1E42-B19D-71E73D4ED9B6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4361A44-9D8A-9E47-92E5-4D178B13E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75E2-B1A2-5445-8AB4-7D714FD576FD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C110B18-B0D1-2341-A7A8-57A66370B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C9E6-E9BE-B64C-9F7D-9F3032E338C9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29D8E92-7D9F-DB4B-B90E-CC99D8D3E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FAB1-DB26-F247-BFAB-B446BA743F73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7F1DD9E-F652-9648-868A-F9373677A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2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8F65-8A97-D04F-B1B5-A1BCC1FF1D06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D062D0F-7C97-7B4B-AC93-D21A10FC7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7FAC-A6DA-3248-8E01-774D3D3760E0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CACF23F-BD5F-E644-869A-1C763E3B0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2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D006-B445-4F47-8C3D-8FDC8C3CD3FD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14ED483-F8D9-454B-BFA4-89CA6BE9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0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5E1915CD-978A-444F-B07B-A8251BD4DB54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C8BB6CC-087C-5043-AECA-A00D0E6A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5726B29A-F411-2A41-9039-E307CA7F48F9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835ABF1-1DB6-1F45-B23E-5E9BEB8D7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A9CBF540-3726-C54A-B4CF-AB439879553C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6B44D30-FC96-F14C-A4B8-A6B64D873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7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952DDC27-D44A-244F-A57B-52B417411050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1300FBA-5B84-8E4B-96AF-9A6FF2FC9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4D1A0873-B112-0A48-8DE0-8272C999EC4D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F63F416-5737-B14E-9202-A6AA2C657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AD21CFEB-F7C8-C245-B859-E1C5488FC914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5EC9155-95BA-6342-B917-F4ECCC4FE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8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00ABD215-FC7B-AB4D-A9A8-D93FB3D40E4C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71F3495-FE51-7E4C-B084-87C3FCC3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09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A224E03F-E3FC-8F4D-BFEA-77EF8F3F2C33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8DE5701-2B68-CD46-9862-748FB320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55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FF143B06-0314-104C-B126-25BDFEE0A450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4B337F9-0DD2-5A46-9295-2F4C9C0F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0FC5-2EC9-E243-AF4B-ED4C460F6BDD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6366441-A07F-A04B-B7C2-420C1B289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8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3D9248E4-FB1F-0640-98A8-BD02151F99E0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81D99DA-3001-284F-BAD8-70A5F8A5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0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30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30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ABB2D3EC-1BDF-9444-BC3E-85FA65AD3840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F8BAF10-A369-1746-AB28-CEC4A219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7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fld id="{DD3004FA-4CBA-704D-8AB3-1C9699A144D7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1</a:t>
            </a:r>
            <a:fld id="{6D31085B-278E-364B-B4EB-3C2431F8C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8A88D-1B67-044D-8729-D54B4485DDCB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03B77EA-F018-534D-8954-883322B9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A42-C1B2-7E43-94FB-86B8E6A3365D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7A4E8B5-DCF3-1046-A4E1-3C04ACAAD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1813-FA9F-5148-85B7-497D21AF1415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B01B698-27E0-5641-88CB-C62282968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8F98-26A6-2342-A100-CF78306E277B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8F5D77A-3A6D-F44C-A377-EBAD9F038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3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5F4F-9396-1B41-B90B-9D4988D9161F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521B364-E1AC-D643-A338-9ED179F24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2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EACB90F-1988-D348-B090-94DE7CF84B31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0554DC93-81B3-C741-8C11-6EB90EE5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  <p:sldLayoutId id="2147484663" r:id="rId13"/>
    <p:sldLayoutId id="2147484664" r:id="rId14"/>
    <p:sldLayoutId id="214748466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135F2A3-213E-6645-B540-5617ED0DE0C3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C0A4ADE9-1B6B-1641-84EB-2C39F805F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  <p:sldLayoutId id="2147484677" r:id="rId12"/>
    <p:sldLayoutId id="2147484678" r:id="rId13"/>
    <p:sldLayoutId id="2147484679" r:id="rId14"/>
    <p:sldLayoutId id="2147484680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88640249-D717-0144-AF3C-01CA9673E19E}" type="datetime1">
              <a:rPr lang="en-US"/>
              <a:pPr>
                <a:defRPr/>
              </a:pPr>
              <a:t>11/09/17</a:t>
            </a:fld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1FC4445D-3994-CB4B-9D81-F09597B1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0.e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453188"/>
            <a:ext cx="2895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  <a:cs typeface="Arial" charset="0"/>
              </a:rPr>
              <a:t>Application Layer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  <a:cs typeface="Arial" charset="0"/>
              </a:rPr>
              <a:t>2-</a:t>
            </a:r>
            <a:fld id="{544D40B7-48EA-5243-80BE-B068241325B1}" type="slidenum">
              <a:rPr lang="en-US" sz="1200">
                <a:solidFill>
                  <a:srgbClr val="000000"/>
                </a:solidFill>
                <a:latin typeface="Tahoma" charset="0"/>
                <a:cs typeface="Arial" charset="0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COMP 211</a:t>
            </a:r>
            <a:b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2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Application Layer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73063" y="5583238"/>
            <a:ext cx="53784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>
              <a:solidFill>
                <a:srgbClr val="000000"/>
              </a:solidFill>
              <a:latin typeface="Gill Sans MT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     All material copyright 1996-2012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     J.F Kurose and K.W. Ross, All Rights Reserved</a:t>
            </a:r>
          </a:p>
        </p:txBody>
      </p:sp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" y="2408902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08638" y="3268780"/>
            <a:ext cx="316747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endParaRPr lang="en-US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11" name="Picture 1" descr="kurose7e_cover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2999384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642039" y="4446574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1800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1800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sz="1800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sz="1800" dirty="0">
                <a:solidFill>
                  <a:srgbClr val="008000"/>
                </a:solidFill>
                <a:cs typeface="Arial" charset="0"/>
              </a:rPr>
            </a:br>
            <a:r>
              <a:rPr lang="en-US" sz="1800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sz="18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665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5FE0689A-BE70-F342-9A1F-91CBB4C6F85B}" type="slidenum">
              <a:rPr lang="en-US" sz="1200">
                <a:latin typeface="Tahoma" charset="0"/>
              </a:rPr>
              <a:pPr/>
              <a:t>10</a:t>
            </a:fld>
            <a:endParaRPr lang="en-US" sz="1200">
              <a:latin typeface="Tahoma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23825"/>
            <a:ext cx="8077200" cy="8969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Sockets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1208088"/>
            <a:ext cx="8232775" cy="2328862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process sends/receives messages to/from its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socket</a:t>
            </a:r>
          </a:p>
          <a:p>
            <a:r>
              <a:rPr lang="en-US" sz="2400">
                <a:latin typeface="Gill Sans MT" charset="0"/>
              </a:rPr>
              <a:t>socket analogous to door</a:t>
            </a:r>
          </a:p>
          <a:p>
            <a:pPr lvl="1"/>
            <a:r>
              <a:rPr lang="en-US">
                <a:latin typeface="Gill Sans MT" charset="0"/>
              </a:rPr>
              <a:t>sending process shoves message out door</a:t>
            </a:r>
          </a:p>
          <a:p>
            <a:pPr lvl="1"/>
            <a:r>
              <a:rPr lang="en-US">
                <a:latin typeface="Gill Sans MT" charset="0"/>
              </a:rPr>
              <a:t>sending process relies on transport infrastructure on other side of door to deliver message to socket at receiving process</a:t>
            </a:r>
          </a:p>
        </p:txBody>
      </p:sp>
      <p:pic>
        <p:nvPicPr>
          <p:cNvPr id="66565" name="Picture 4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800100"/>
            <a:ext cx="19161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Freeform 66"/>
          <p:cNvSpPr>
            <a:spLocks/>
          </p:cNvSpPr>
          <p:nvPr/>
        </p:nvSpPr>
        <p:spPr bwMode="auto">
          <a:xfrm>
            <a:off x="6948488" y="3751263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3633788" y="5048250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Text Box 51"/>
          <p:cNvSpPr txBox="1">
            <a:spLocks noChangeArrowheads="1"/>
          </p:cNvSpPr>
          <p:nvPr/>
        </p:nvSpPr>
        <p:spPr bwMode="auto">
          <a:xfrm>
            <a:off x="4071938" y="518001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Internet</a:t>
            </a:r>
          </a:p>
        </p:txBody>
      </p:sp>
      <p:sp>
        <p:nvSpPr>
          <p:cNvPr id="66569" name="Line 52"/>
          <p:cNvSpPr>
            <a:spLocks noChangeShapeType="1"/>
          </p:cNvSpPr>
          <p:nvPr/>
        </p:nvSpPr>
        <p:spPr bwMode="auto">
          <a:xfrm>
            <a:off x="3392488" y="5591175"/>
            <a:ext cx="221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Text Box 53"/>
          <p:cNvSpPr txBox="1">
            <a:spLocks noChangeArrowheads="1"/>
          </p:cNvSpPr>
          <p:nvPr/>
        </p:nvSpPr>
        <p:spPr bwMode="auto">
          <a:xfrm>
            <a:off x="7413625" y="4816475"/>
            <a:ext cx="1063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by 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6571" name="Text Box 56"/>
          <p:cNvSpPr txBox="1">
            <a:spLocks noChangeArrowheads="1"/>
          </p:cNvSpPr>
          <p:nvPr/>
        </p:nvSpPr>
        <p:spPr bwMode="auto">
          <a:xfrm>
            <a:off x="7391400" y="3916363"/>
            <a:ext cx="1470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controlled by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app developer</a:t>
            </a:r>
          </a:p>
        </p:txBody>
      </p:sp>
      <p:sp>
        <p:nvSpPr>
          <p:cNvPr id="66572" name="Freeform 45"/>
          <p:cNvSpPr>
            <a:spLocks/>
          </p:cNvSpPr>
          <p:nvPr/>
        </p:nvSpPr>
        <p:spPr bwMode="auto">
          <a:xfrm>
            <a:off x="1208088" y="3814763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Rectangle 23"/>
          <p:cNvSpPr>
            <a:spLocks noChangeArrowheads="1"/>
          </p:cNvSpPr>
          <p:nvPr/>
        </p:nvSpPr>
        <p:spPr bwMode="auto">
          <a:xfrm>
            <a:off x="2011363" y="37703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66574" name="Rectangle 24"/>
          <p:cNvSpPr>
            <a:spLocks noChangeArrowheads="1"/>
          </p:cNvSpPr>
          <p:nvPr/>
        </p:nvSpPr>
        <p:spPr bwMode="auto">
          <a:xfrm>
            <a:off x="1973263" y="38242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66575" name="Line 25"/>
          <p:cNvSpPr>
            <a:spLocks noChangeShapeType="1"/>
          </p:cNvSpPr>
          <p:nvPr/>
        </p:nvSpPr>
        <p:spPr bwMode="auto">
          <a:xfrm>
            <a:off x="1982788" y="45847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26"/>
          <p:cNvSpPr txBox="1">
            <a:spLocks noChangeArrowheads="1"/>
          </p:cNvSpPr>
          <p:nvPr/>
        </p:nvSpPr>
        <p:spPr bwMode="auto">
          <a:xfrm>
            <a:off x="1939925" y="45672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transport</a:t>
            </a:r>
          </a:p>
        </p:txBody>
      </p:sp>
      <p:sp>
        <p:nvSpPr>
          <p:cNvPr id="66577" name="Line 27"/>
          <p:cNvSpPr>
            <a:spLocks noChangeShapeType="1"/>
          </p:cNvSpPr>
          <p:nvPr/>
        </p:nvSpPr>
        <p:spPr bwMode="auto">
          <a:xfrm>
            <a:off x="1990725" y="49053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Line 28"/>
          <p:cNvSpPr>
            <a:spLocks noChangeShapeType="1"/>
          </p:cNvSpPr>
          <p:nvPr/>
        </p:nvSpPr>
        <p:spPr bwMode="auto">
          <a:xfrm>
            <a:off x="1976438" y="5214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Line 29"/>
          <p:cNvSpPr>
            <a:spLocks noChangeShapeType="1"/>
          </p:cNvSpPr>
          <p:nvPr/>
        </p:nvSpPr>
        <p:spPr bwMode="auto">
          <a:xfrm>
            <a:off x="1976438" y="55006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6"/>
          <p:cNvSpPr txBox="1">
            <a:spLocks noChangeArrowheads="1"/>
          </p:cNvSpPr>
          <p:nvPr/>
        </p:nvSpPr>
        <p:spPr bwMode="auto">
          <a:xfrm>
            <a:off x="1974850" y="3814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66581" name="Text Box 26"/>
          <p:cNvSpPr txBox="1">
            <a:spLocks noChangeArrowheads="1"/>
          </p:cNvSpPr>
          <p:nvPr/>
        </p:nvSpPr>
        <p:spPr bwMode="auto">
          <a:xfrm>
            <a:off x="1930400" y="54721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physical</a:t>
            </a:r>
          </a:p>
        </p:txBody>
      </p:sp>
      <p:sp>
        <p:nvSpPr>
          <p:cNvPr id="66582" name="Text Box 26"/>
          <p:cNvSpPr txBox="1">
            <a:spLocks noChangeArrowheads="1"/>
          </p:cNvSpPr>
          <p:nvPr/>
        </p:nvSpPr>
        <p:spPr bwMode="auto">
          <a:xfrm>
            <a:off x="1949450" y="51863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link</a:t>
            </a:r>
          </a:p>
        </p:txBody>
      </p:sp>
      <p:sp>
        <p:nvSpPr>
          <p:cNvPr id="66583" name="Text Box 26"/>
          <p:cNvSpPr txBox="1">
            <a:spLocks noChangeArrowheads="1"/>
          </p:cNvSpPr>
          <p:nvPr/>
        </p:nvSpPr>
        <p:spPr bwMode="auto">
          <a:xfrm>
            <a:off x="1939925" y="48910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network</a:t>
            </a:r>
          </a:p>
        </p:txBody>
      </p:sp>
      <p:sp>
        <p:nvSpPr>
          <p:cNvPr id="66584" name="Oval 57"/>
          <p:cNvSpPr>
            <a:spLocks noChangeArrowheads="1"/>
          </p:cNvSpPr>
          <p:nvPr/>
        </p:nvSpPr>
        <p:spPr bwMode="auto">
          <a:xfrm>
            <a:off x="2108200" y="4089400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process</a:t>
            </a:r>
          </a:p>
        </p:txBody>
      </p:sp>
      <p:grpSp>
        <p:nvGrpSpPr>
          <p:cNvPr id="66585" name="Group 58"/>
          <p:cNvGrpSpPr>
            <a:grpSpLocks/>
          </p:cNvGrpSpPr>
          <p:nvPr/>
        </p:nvGrpSpPr>
        <p:grpSpPr bwMode="auto">
          <a:xfrm>
            <a:off x="2355850" y="4449763"/>
            <a:ext cx="546100" cy="225425"/>
            <a:chOff x="1287" y="2524"/>
            <a:chExt cx="260" cy="100"/>
          </a:xfrm>
        </p:grpSpPr>
        <p:sp>
          <p:nvSpPr>
            <p:cNvPr id="66615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6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7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8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6" name="Rectangle 23"/>
          <p:cNvSpPr>
            <a:spLocks noChangeArrowheads="1"/>
          </p:cNvSpPr>
          <p:nvPr/>
        </p:nvSpPr>
        <p:spPr bwMode="auto">
          <a:xfrm>
            <a:off x="5673725" y="374173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66587" name="Rectangle 24"/>
          <p:cNvSpPr>
            <a:spLocks noChangeArrowheads="1"/>
          </p:cNvSpPr>
          <p:nvPr/>
        </p:nvSpPr>
        <p:spPr bwMode="auto">
          <a:xfrm>
            <a:off x="5635625" y="37957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66588" name="Line 25"/>
          <p:cNvSpPr>
            <a:spLocks noChangeShapeType="1"/>
          </p:cNvSpPr>
          <p:nvPr/>
        </p:nvSpPr>
        <p:spPr bwMode="auto">
          <a:xfrm>
            <a:off x="5645150" y="45561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Text Box 26"/>
          <p:cNvSpPr txBox="1">
            <a:spLocks noChangeArrowheads="1"/>
          </p:cNvSpPr>
          <p:nvPr/>
        </p:nvSpPr>
        <p:spPr bwMode="auto">
          <a:xfrm>
            <a:off x="5602288" y="4538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transport</a:t>
            </a:r>
          </a:p>
        </p:txBody>
      </p:sp>
      <p:sp>
        <p:nvSpPr>
          <p:cNvPr id="66590" name="Line 27"/>
          <p:cNvSpPr>
            <a:spLocks noChangeShapeType="1"/>
          </p:cNvSpPr>
          <p:nvPr/>
        </p:nvSpPr>
        <p:spPr bwMode="auto">
          <a:xfrm>
            <a:off x="5653088" y="48768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Line 28"/>
          <p:cNvSpPr>
            <a:spLocks noChangeShapeType="1"/>
          </p:cNvSpPr>
          <p:nvPr/>
        </p:nvSpPr>
        <p:spPr bwMode="auto">
          <a:xfrm>
            <a:off x="5638800" y="51863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Line 29"/>
          <p:cNvSpPr>
            <a:spLocks noChangeShapeType="1"/>
          </p:cNvSpPr>
          <p:nvPr/>
        </p:nvSpPr>
        <p:spPr bwMode="auto">
          <a:xfrm>
            <a:off x="5638800" y="54721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Text Box 26"/>
          <p:cNvSpPr txBox="1">
            <a:spLocks noChangeArrowheads="1"/>
          </p:cNvSpPr>
          <p:nvPr/>
        </p:nvSpPr>
        <p:spPr bwMode="auto">
          <a:xfrm>
            <a:off x="5637213" y="3786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66594" name="Text Box 26"/>
          <p:cNvSpPr txBox="1">
            <a:spLocks noChangeArrowheads="1"/>
          </p:cNvSpPr>
          <p:nvPr/>
        </p:nvSpPr>
        <p:spPr bwMode="auto">
          <a:xfrm>
            <a:off x="5592763" y="5443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physical</a:t>
            </a:r>
          </a:p>
        </p:txBody>
      </p:sp>
      <p:sp>
        <p:nvSpPr>
          <p:cNvPr id="66595" name="Text Box 26"/>
          <p:cNvSpPr txBox="1">
            <a:spLocks noChangeArrowheads="1"/>
          </p:cNvSpPr>
          <p:nvPr/>
        </p:nvSpPr>
        <p:spPr bwMode="auto">
          <a:xfrm>
            <a:off x="5611813" y="51577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link</a:t>
            </a:r>
          </a:p>
        </p:txBody>
      </p:sp>
      <p:sp>
        <p:nvSpPr>
          <p:cNvPr id="66596" name="Text Box 26"/>
          <p:cNvSpPr txBox="1">
            <a:spLocks noChangeArrowheads="1"/>
          </p:cNvSpPr>
          <p:nvPr/>
        </p:nvSpPr>
        <p:spPr bwMode="auto">
          <a:xfrm>
            <a:off x="5602288" y="4862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charset="0"/>
              </a:rPr>
              <a:t>network</a:t>
            </a:r>
          </a:p>
        </p:txBody>
      </p:sp>
      <p:sp>
        <p:nvSpPr>
          <p:cNvPr id="66597" name="Oval 78"/>
          <p:cNvSpPr>
            <a:spLocks noChangeArrowheads="1"/>
          </p:cNvSpPr>
          <p:nvPr/>
        </p:nvSpPr>
        <p:spPr bwMode="auto">
          <a:xfrm>
            <a:off x="5770563" y="4060825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process</a:t>
            </a:r>
          </a:p>
        </p:txBody>
      </p:sp>
      <p:grpSp>
        <p:nvGrpSpPr>
          <p:cNvPr id="66598" name="Group 79"/>
          <p:cNvGrpSpPr>
            <a:grpSpLocks/>
          </p:cNvGrpSpPr>
          <p:nvPr/>
        </p:nvGrpSpPr>
        <p:grpSpPr bwMode="auto">
          <a:xfrm>
            <a:off x="6018213" y="4421188"/>
            <a:ext cx="546100" cy="225425"/>
            <a:chOff x="1287" y="2524"/>
            <a:chExt cx="260" cy="100"/>
          </a:xfrm>
        </p:grpSpPr>
        <p:sp>
          <p:nvSpPr>
            <p:cNvPr id="66611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2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3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4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99" name="Line 88"/>
          <p:cNvSpPr>
            <a:spLocks noChangeShapeType="1"/>
          </p:cNvSpPr>
          <p:nvPr/>
        </p:nvSpPr>
        <p:spPr bwMode="auto">
          <a:xfrm flipH="1">
            <a:off x="6827838" y="4192588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Line 89"/>
          <p:cNvSpPr>
            <a:spLocks noChangeShapeType="1"/>
          </p:cNvSpPr>
          <p:nvPr/>
        </p:nvSpPr>
        <p:spPr bwMode="auto">
          <a:xfrm>
            <a:off x="7053263" y="4618038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Line 90"/>
          <p:cNvSpPr>
            <a:spLocks noChangeShapeType="1"/>
          </p:cNvSpPr>
          <p:nvPr/>
        </p:nvSpPr>
        <p:spPr bwMode="auto">
          <a:xfrm flipH="1">
            <a:off x="7077075" y="511810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Text Box 56"/>
          <p:cNvSpPr txBox="1">
            <a:spLocks noChangeArrowheads="1"/>
          </p:cNvSpPr>
          <p:nvPr/>
        </p:nvSpPr>
        <p:spPr bwMode="auto">
          <a:xfrm>
            <a:off x="3990975" y="3873500"/>
            <a:ext cx="91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socket</a:t>
            </a:r>
          </a:p>
        </p:txBody>
      </p:sp>
      <p:sp>
        <p:nvSpPr>
          <p:cNvPr id="66603" name="Line 92"/>
          <p:cNvSpPr>
            <a:spLocks noChangeShapeType="1"/>
          </p:cNvSpPr>
          <p:nvPr/>
        </p:nvSpPr>
        <p:spPr bwMode="auto">
          <a:xfrm flipV="1">
            <a:off x="2994025" y="4073525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Line 93"/>
          <p:cNvSpPr>
            <a:spLocks noChangeShapeType="1"/>
          </p:cNvSpPr>
          <p:nvPr/>
        </p:nvSpPr>
        <p:spPr bwMode="auto">
          <a:xfrm flipH="1" flipV="1">
            <a:off x="4929188" y="4062413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605" name="Group 96"/>
          <p:cNvGrpSpPr>
            <a:grpSpLocks/>
          </p:cNvGrpSpPr>
          <p:nvPr/>
        </p:nvGrpSpPr>
        <p:grpSpPr bwMode="auto">
          <a:xfrm>
            <a:off x="784225" y="5127625"/>
            <a:ext cx="719138" cy="773113"/>
            <a:chOff x="-44" y="1473"/>
            <a:chExt cx="981" cy="1105"/>
          </a:xfrm>
        </p:grpSpPr>
        <p:pic>
          <p:nvPicPr>
            <p:cNvPr id="6660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6606" name="Group 99"/>
          <p:cNvGrpSpPr>
            <a:grpSpLocks/>
          </p:cNvGrpSpPr>
          <p:nvPr/>
        </p:nvGrpSpPr>
        <p:grpSpPr bwMode="auto">
          <a:xfrm flipH="1">
            <a:off x="7480300" y="5322888"/>
            <a:ext cx="719138" cy="773112"/>
            <a:chOff x="-44" y="1473"/>
            <a:chExt cx="981" cy="1105"/>
          </a:xfrm>
        </p:grpSpPr>
        <p:pic>
          <p:nvPicPr>
            <p:cNvPr id="6660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686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9BF9826B-5A64-0546-9763-4D63965019BC}" type="slidenum">
              <a:rPr lang="en-US" sz="1200">
                <a:latin typeface="Tahoma" charset="0"/>
              </a:rPr>
              <a:pPr/>
              <a:t>11</a:t>
            </a:fld>
            <a:endParaRPr lang="en-US" sz="1200">
              <a:latin typeface="Tahoma" charset="0"/>
            </a:endParaRPr>
          </a:p>
        </p:txBody>
      </p:sp>
      <p:pic>
        <p:nvPicPr>
          <p:cNvPr id="686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715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38125"/>
            <a:ext cx="7772400" cy="871538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Addressing processes</a:t>
            </a:r>
            <a:endParaRPr lang="en-US">
              <a:latin typeface="Gill Sans MT" charset="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8475" y="1365250"/>
            <a:ext cx="4021138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to receive messages, process  must have </a:t>
            </a: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identifier</a:t>
            </a:r>
          </a:p>
          <a:p>
            <a:r>
              <a:rPr lang="en-US" sz="2400">
                <a:latin typeface="Gill Sans MT" charset="0"/>
              </a:rPr>
              <a:t>host device has unique 32-bit IP address</a:t>
            </a:r>
          </a:p>
          <a:p>
            <a:r>
              <a:rPr lang="en-US" sz="2400" i="1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>
                <a:latin typeface="Gill Sans MT" charset="0"/>
              </a:rPr>
              <a:t> does  IP address of host on which process runs suffice for identifying the process?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357313"/>
            <a:ext cx="4125912" cy="5218112"/>
          </a:xfrm>
          <a:noFill/>
        </p:spPr>
        <p:txBody>
          <a:bodyPr/>
          <a:lstStyle/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identifier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includes both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IP address</a:t>
            </a:r>
            <a:r>
              <a:rPr lang="en-US" sz="2400">
                <a:latin typeface="Gill Sans MT" charset="0"/>
              </a:rPr>
              <a:t> and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port numbers</a:t>
            </a:r>
            <a:r>
              <a:rPr lang="en-US" sz="2400">
                <a:latin typeface="Gill Sans MT" charset="0"/>
              </a:rPr>
              <a:t> associated with process on host.</a:t>
            </a:r>
          </a:p>
          <a:p>
            <a:r>
              <a:rPr lang="en-US" sz="2400">
                <a:latin typeface="Gill Sans MT" charset="0"/>
              </a:rPr>
              <a:t>example port numbers:</a:t>
            </a:r>
          </a:p>
          <a:p>
            <a:pPr lvl="1"/>
            <a:r>
              <a:rPr lang="en-US" sz="2000">
                <a:latin typeface="Gill Sans MT" charset="0"/>
              </a:rPr>
              <a:t>HTTP server: 80</a:t>
            </a:r>
          </a:p>
          <a:p>
            <a:pPr lvl="1"/>
            <a:r>
              <a:rPr lang="en-US" sz="2000">
                <a:latin typeface="Gill Sans MT" charset="0"/>
              </a:rPr>
              <a:t>mail server: 25</a:t>
            </a:r>
          </a:p>
          <a:p>
            <a:r>
              <a:rPr lang="en-US" sz="2400">
                <a:latin typeface="Gill Sans MT" charset="0"/>
              </a:rPr>
              <a:t>to send HTTP message to gaia.cs.umass.edu web server: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Gill Sans MT" charset="0"/>
              </a:rPr>
              <a:t>IP address:</a:t>
            </a:r>
            <a:r>
              <a:rPr lang="en-US" sz="200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128.119.245.12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Gill Sans MT" charset="0"/>
              </a:rPr>
              <a:t>port number:</a:t>
            </a:r>
            <a:r>
              <a:rPr lang="en-US" sz="200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80</a:t>
            </a:r>
          </a:p>
          <a:p>
            <a:r>
              <a:rPr lang="en-US" sz="2400">
                <a:latin typeface="Gill Sans MT" charset="0"/>
              </a:rPr>
              <a:t>more shortly…</a:t>
            </a:r>
          </a:p>
        </p:txBody>
      </p:sp>
      <p:sp>
        <p:nvSpPr>
          <p:cNvPr id="43020" name="Rectangle 3"/>
          <p:cNvSpPr>
            <a:spLocks noChangeArrowheads="1"/>
          </p:cNvSpPr>
          <p:nvPr/>
        </p:nvSpPr>
        <p:spPr bwMode="auto">
          <a:xfrm>
            <a:off x="520700" y="4413250"/>
            <a:ext cx="4021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2400" i="1" u="sng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sz="2400">
                <a:latin typeface="Gill Sans MT" charset="0"/>
              </a:rPr>
              <a:t> no, </a:t>
            </a:r>
            <a:r>
              <a:rPr lang="en-US" sz="2400" i="1">
                <a:latin typeface="Gill Sans MT" charset="0"/>
              </a:rPr>
              <a:t>many</a:t>
            </a:r>
            <a:r>
              <a:rPr lang="en-US" sz="2400">
                <a:latin typeface="Gill Sans MT" charset="0"/>
              </a:rPr>
              <a:t> processes can be running on same host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63F177F-BDEF-B34E-80E7-2B101A2AD4C6}" type="slidenum">
              <a:rPr lang="en-US" sz="1200">
                <a:latin typeface="Tahoma" charset="0"/>
              </a:rPr>
              <a:pPr/>
              <a:t>12</a:t>
            </a:fld>
            <a:endParaRPr lang="en-US" sz="1200">
              <a:latin typeface="Tahoma" charset="0"/>
            </a:endParaRPr>
          </a:p>
        </p:txBody>
      </p:sp>
      <p:pic>
        <p:nvPicPr>
          <p:cNvPr id="7065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112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39713"/>
            <a:ext cx="7772400" cy="86042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App-layer protocol defines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1393825"/>
            <a:ext cx="3973513" cy="4648200"/>
          </a:xfrm>
        </p:spPr>
        <p:txBody>
          <a:bodyPr/>
          <a:lstStyle/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types of messages exchanged,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>
                <a:latin typeface="Gill Sans MT" charset="0"/>
              </a:rPr>
              <a:t>e.g., request, response </a:t>
            </a:r>
          </a:p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message syntax:</a:t>
            </a:r>
          </a:p>
          <a:p>
            <a:pPr lvl="1"/>
            <a:r>
              <a:rPr lang="en-US">
                <a:latin typeface="Gill Sans MT" charset="0"/>
              </a:rPr>
              <a:t>what fields in messages &amp; how fields are delineated</a:t>
            </a:r>
          </a:p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message semantics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>
                <a:latin typeface="Gill Sans MT" charset="0"/>
              </a:rPr>
              <a:t>meaning of information in fields</a:t>
            </a:r>
          </a:p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rules</a:t>
            </a:r>
            <a:r>
              <a:rPr lang="en-US" sz="2400">
                <a:latin typeface="Gill Sans MT" charset="0"/>
              </a:rPr>
              <a:t> for when and how processes send &amp; respond to messages</a:t>
            </a: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408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Gill Sans MT" charset="0"/>
              </a:rPr>
              <a:t>open protocols:</a:t>
            </a:r>
          </a:p>
          <a:p>
            <a:r>
              <a:rPr lang="en-US" sz="2400">
                <a:latin typeface="Gill Sans MT" charset="0"/>
              </a:rPr>
              <a:t>defined in RFCs</a:t>
            </a:r>
          </a:p>
          <a:p>
            <a:r>
              <a:rPr lang="en-US" sz="2400">
                <a:latin typeface="Gill Sans MT" charset="0"/>
              </a:rPr>
              <a:t>allows for interoperability</a:t>
            </a:r>
          </a:p>
          <a:p>
            <a:r>
              <a:rPr lang="en-US" sz="2400">
                <a:latin typeface="Gill Sans MT" charset="0"/>
              </a:rPr>
              <a:t>e.g., HTTP, SMTP</a:t>
            </a: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Gill Sans MT" charset="0"/>
              </a:rPr>
              <a:t>proprietary protocols:</a:t>
            </a:r>
          </a:p>
          <a:p>
            <a:r>
              <a:rPr lang="en-US" sz="2400">
                <a:latin typeface="Gill Sans MT" charset="0"/>
              </a:rPr>
              <a:t>e.g., Skype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727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23F7F6BE-70B6-2247-B893-635322C045B3}" type="slidenum">
              <a:rPr lang="en-US" sz="1200">
                <a:latin typeface="Tahoma" charset="0"/>
              </a:rPr>
              <a:pPr/>
              <a:t>13</a:t>
            </a:fld>
            <a:endParaRPr lang="en-US" sz="1200">
              <a:latin typeface="Tahoma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-11113"/>
            <a:ext cx="8305800" cy="1143001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What transport service does an app need?</a:t>
            </a:r>
            <a:endParaRPr lang="en-US">
              <a:latin typeface="Gill Sans MT" charset="0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1141413"/>
            <a:ext cx="4316412" cy="2797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data integrity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Gill Sans MT" charset="0"/>
              </a:rPr>
              <a:t>some apps (e.g., file transfer, web transactions) require 100% reliable data transfer</a:t>
            </a:r>
            <a:r>
              <a:rPr lang="en-US">
                <a:latin typeface="Gill Sans MT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Gill Sans MT" charset="0"/>
              </a:rPr>
              <a:t>other apps (e.g., audio) can tolerate some loss</a:t>
            </a:r>
          </a:p>
          <a:p>
            <a:pPr>
              <a:lnSpc>
                <a:spcPct val="90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4813" y="37242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timing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Gill Sans MT" charset="0"/>
              </a:rPr>
              <a:t>some apps (e.g., Internet telephony, interactive games) require low delay to be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effective</a:t>
            </a:r>
            <a:r>
              <a:rPr lang="ja-JP" altLang="en-US" sz="2400">
                <a:latin typeface="Gill Sans MT" charset="0"/>
              </a:rPr>
              <a:t>”</a:t>
            </a:r>
            <a:endParaRPr lang="en-US" sz="2400">
              <a:latin typeface="Gill Sans MT" charset="0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905375" y="1101725"/>
            <a:ext cx="39354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>
                <a:solidFill>
                  <a:srgbClr val="CC0000"/>
                </a:solidFill>
                <a:latin typeface="Gill Sans MT" charset="0"/>
              </a:rPr>
              <a:t>throughput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some apps (e.g., multimedia) require minimum amount of throughput to be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effective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other apps (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elastic apps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make use of whatever throughput they get </a:t>
            </a:r>
            <a:endParaRPr lang="en-US" sz="2400">
              <a:latin typeface="Gill Sans MT" charset="0"/>
            </a:endParaRPr>
          </a:p>
        </p:txBody>
      </p:sp>
      <p:pic>
        <p:nvPicPr>
          <p:cNvPr id="72711" name="Picture 1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635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5"/>
          <p:cNvSpPr>
            <a:spLocks noChangeArrowheads="1"/>
          </p:cNvSpPr>
          <p:nvPr/>
        </p:nvSpPr>
        <p:spPr bwMode="auto">
          <a:xfrm>
            <a:off x="4959350" y="4554538"/>
            <a:ext cx="39354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>
                <a:solidFill>
                  <a:srgbClr val="CC0000"/>
                </a:solidFill>
                <a:latin typeface="Gill Sans MT" charset="0"/>
              </a:rPr>
              <a:t>security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encryption, data integrity,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747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F3A968D-4E31-724E-86AA-EAF896A6F7C9}" type="slidenum">
              <a:rPr lang="en-US" sz="1200">
                <a:latin typeface="Tahoma" charset="0"/>
              </a:rPr>
              <a:pPr/>
              <a:t>14</a:t>
            </a:fld>
            <a:endParaRPr lang="en-US" sz="1200">
              <a:latin typeface="Tahoma" charset="0"/>
            </a:endParaRPr>
          </a:p>
        </p:txBody>
      </p:sp>
      <p:pic>
        <p:nvPicPr>
          <p:cNvPr id="74755" name="Picture 2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7013"/>
            <a:ext cx="8201025" cy="815975"/>
          </a:xfrm>
        </p:spPr>
        <p:txBody>
          <a:bodyPr/>
          <a:lstStyle/>
          <a:p>
            <a:r>
              <a:rPr lang="en-US" sz="3200">
                <a:latin typeface="Gill Sans MT" charset="0"/>
              </a:rPr>
              <a:t>Transport service requirements: common apps</a:t>
            </a:r>
            <a:endParaRPr lang="en-US">
              <a:latin typeface="Gill Sans MT" charset="0"/>
            </a:endParaRP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171450" y="1749425"/>
            <a:ext cx="25415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application</a:t>
            </a: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text messaging</a:t>
            </a:r>
            <a:endParaRPr lang="en-US" sz="2400">
              <a:latin typeface="Times New Roman" charset="0"/>
            </a:endParaRPr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data loss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  <a:endParaRPr lang="en-US" sz="2400">
              <a:latin typeface="Times New Roman" charset="0"/>
            </a:endParaRPr>
          </a:p>
        </p:txBody>
      </p:sp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4535488" y="1751013"/>
            <a:ext cx="25749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6935788" y="1752600"/>
            <a:ext cx="2351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time sensitive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yes, 100</a:t>
            </a:r>
            <a:r>
              <a:rPr lang="ja-JP" altLang="en-US"/>
              <a:t>’</a:t>
            </a:r>
            <a:r>
              <a:rPr lang="en-US" altLang="ja-JP"/>
              <a:t>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yes, 100</a:t>
            </a:r>
            <a:r>
              <a:rPr lang="ja-JP" altLang="en-US"/>
              <a:t>’</a:t>
            </a:r>
            <a:r>
              <a:rPr lang="en-US" altLang="ja-JP"/>
              <a:t>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 and no</a:t>
            </a:r>
          </a:p>
        </p:txBody>
      </p:sp>
      <p:sp>
        <p:nvSpPr>
          <p:cNvPr id="74761" name="Line 7"/>
          <p:cNvSpPr>
            <a:spLocks noChangeShapeType="1"/>
          </p:cNvSpPr>
          <p:nvPr/>
        </p:nvSpPr>
        <p:spPr bwMode="auto">
          <a:xfrm flipV="1">
            <a:off x="884238" y="2133600"/>
            <a:ext cx="75628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4"/>
          <p:cNvSpPr>
            <a:spLocks noChangeShapeType="1"/>
          </p:cNvSpPr>
          <p:nvPr/>
        </p:nvSpPr>
        <p:spPr bwMode="auto">
          <a:xfrm flipV="1">
            <a:off x="800100" y="4883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768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E02EFABB-6654-334B-85BB-7DD6028289C3}" type="slidenum">
              <a:rPr lang="en-US" sz="1200">
                <a:latin typeface="Tahoma" charset="0"/>
              </a:rPr>
              <a:pPr/>
              <a:t>15</a:t>
            </a:fld>
            <a:endParaRPr lang="en-US" sz="1200">
              <a:latin typeface="Tahoma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68288"/>
            <a:ext cx="7772400" cy="858837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Internet transport protocols services</a:t>
            </a:r>
            <a:endParaRPr lang="en-US">
              <a:latin typeface="Gill Sans MT" charset="0"/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33525"/>
            <a:ext cx="409575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TCP service:</a:t>
            </a:r>
          </a:p>
          <a:p>
            <a:pPr>
              <a:lnSpc>
                <a:spcPct val="75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reliable transport</a:t>
            </a:r>
            <a:r>
              <a:rPr lang="en-US" sz="2400" i="1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between sending and receiving process</a:t>
            </a:r>
            <a:endParaRPr lang="en-US" sz="2400">
              <a:solidFill>
                <a:schemeClr val="accent2"/>
              </a:solidFill>
              <a:latin typeface="Gill Sans MT" charset="0"/>
            </a:endParaRPr>
          </a:p>
          <a:p>
            <a:pPr>
              <a:lnSpc>
                <a:spcPct val="75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flow control:</a:t>
            </a:r>
            <a:r>
              <a:rPr lang="en-US" sz="2400">
                <a:latin typeface="Gill Sans MT" charset="0"/>
              </a:rPr>
              <a:t> sender won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overwhelm receiver </a:t>
            </a:r>
          </a:p>
          <a:p>
            <a:pPr>
              <a:lnSpc>
                <a:spcPct val="75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congestion control:</a:t>
            </a:r>
            <a:r>
              <a:rPr lang="en-US" sz="2400">
                <a:latin typeface="Gill Sans MT" charset="0"/>
              </a:rPr>
              <a:t> throttle sender when network overloaded</a:t>
            </a:r>
          </a:p>
          <a:p>
            <a:pPr>
              <a:lnSpc>
                <a:spcPct val="75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does not provide:</a:t>
            </a:r>
            <a:r>
              <a:rPr lang="en-US" sz="2400">
                <a:latin typeface="Gill Sans MT" charset="0"/>
              </a:rPr>
              <a:t> timing, minimum throughput guarantee, security</a:t>
            </a:r>
          </a:p>
          <a:p>
            <a:pPr>
              <a:lnSpc>
                <a:spcPct val="75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connection-oriented:</a:t>
            </a:r>
            <a:r>
              <a:rPr lang="en-US" sz="2400">
                <a:latin typeface="Gill Sans MT" charset="0"/>
              </a:rPr>
              <a:t> setup required between client and server processes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484313"/>
            <a:ext cx="36671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UDP service:</a:t>
            </a:r>
          </a:p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unreliable data transfer</a:t>
            </a:r>
            <a:r>
              <a:rPr lang="en-US" sz="2400">
                <a:latin typeface="Gill Sans MT" charset="0"/>
              </a:rPr>
              <a:t> between sending and receiving process</a:t>
            </a:r>
          </a:p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does not provide:</a:t>
            </a:r>
            <a:r>
              <a:rPr lang="en-US" sz="2400">
                <a:latin typeface="Gill Sans MT" charset="0"/>
              </a:rPr>
              <a:t> reliability, flow control, congestion control, timing, throughput guarantee, security, orconnection setup, </a:t>
            </a:r>
          </a:p>
          <a:p>
            <a:endParaRPr lang="en-US" sz="240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>
                <a:latin typeface="Gill Sans MT" charset="0"/>
              </a:rPr>
              <a:t> why bother?  Why is there a UDP?</a:t>
            </a:r>
          </a:p>
        </p:txBody>
      </p:sp>
      <p:pic>
        <p:nvPicPr>
          <p:cNvPr id="76806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788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5AA2C37-835F-9A40-9707-F057DE6DD867}" type="slidenum">
              <a:rPr lang="en-US" sz="1200">
                <a:latin typeface="Tahoma" charset="0"/>
              </a:rPr>
              <a:pPr/>
              <a:t>16</a:t>
            </a:fld>
            <a:endParaRPr lang="en-US" sz="1200">
              <a:latin typeface="Tahoma" charset="0"/>
            </a:endParaRPr>
          </a:p>
        </p:txBody>
      </p:sp>
      <p:pic>
        <p:nvPicPr>
          <p:cNvPr id="7885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61938"/>
            <a:ext cx="8747125" cy="838200"/>
          </a:xfrm>
        </p:spPr>
        <p:txBody>
          <a:bodyPr/>
          <a:lstStyle/>
          <a:p>
            <a:r>
              <a:rPr lang="en-US" sz="3200">
                <a:latin typeface="Gill Sans MT" charset="0"/>
              </a:rPr>
              <a:t>Internet apps:  application, transport protocols</a:t>
            </a:r>
            <a:endParaRPr lang="en-US">
              <a:latin typeface="Gill Sans MT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215900" y="1773238"/>
            <a:ext cx="2806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application</a:t>
            </a: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3201988" y="1458913"/>
            <a:ext cx="28209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layer protocol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HTTP (e.g., YouTube), </a:t>
            </a:r>
            <a:br>
              <a:rPr lang="en-US"/>
            </a:br>
            <a:r>
              <a:rPr lang="en-US"/>
              <a:t>RTP [RFC 1889]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SIP, RTP, 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(e.g., Skype)</a:t>
            </a:r>
            <a:endParaRPr lang="en-US" sz="2400">
              <a:latin typeface="Times New Roman" charset="0"/>
            </a:endParaRPr>
          </a:p>
        </p:txBody>
      </p:sp>
      <p:sp>
        <p:nvSpPr>
          <p:cNvPr id="78855" name="Text Box 5"/>
          <p:cNvSpPr txBox="1">
            <a:spLocks noChangeArrowheads="1"/>
          </p:cNvSpPr>
          <p:nvPr/>
        </p:nvSpPr>
        <p:spPr bwMode="auto">
          <a:xfrm>
            <a:off x="6030913" y="1477963"/>
            <a:ext cx="26241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transport protocol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 or UDP</a:t>
            </a: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1071563" y="2152650"/>
            <a:ext cx="73342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 flipV="1">
            <a:off x="1023938" y="2743200"/>
            <a:ext cx="7324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 flipV="1">
            <a:off x="1044575" y="3038475"/>
            <a:ext cx="7296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1042988" y="3333750"/>
            <a:ext cx="7277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 flipV="1">
            <a:off x="1073150" y="3657600"/>
            <a:ext cx="7258050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1014413" y="4257675"/>
            <a:ext cx="7315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839788" y="4881563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ill Sans MT" charset="0"/>
              </a:rPr>
              <a:t>Securing TCP</a:t>
            </a:r>
          </a:p>
        </p:txBody>
      </p:sp>
      <p:sp>
        <p:nvSpPr>
          <p:cNvPr id="80898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22228B"/>
                </a:solidFill>
                <a:latin typeface="Gill Sans MT" charset="0"/>
              </a:rPr>
              <a:t>TCP &amp; UDP </a:t>
            </a:r>
          </a:p>
          <a:p>
            <a:r>
              <a:rPr lang="en-US">
                <a:latin typeface="Gill Sans MT" charset="0"/>
              </a:rPr>
              <a:t>no encryption</a:t>
            </a:r>
          </a:p>
          <a:p>
            <a:r>
              <a:rPr lang="en-US">
                <a:latin typeface="Gill Sans MT" charset="0"/>
              </a:rPr>
              <a:t>cleartext passwds sent into socket traverse Internet  in cleartext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22228B"/>
                </a:solidFill>
                <a:latin typeface="Gill Sans MT" charset="0"/>
              </a:rPr>
              <a:t>SSL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provides encrypted TCP connection</a:t>
            </a:r>
          </a:p>
          <a:p>
            <a:r>
              <a:rPr lang="en-US">
                <a:latin typeface="Gill Sans MT" charset="0"/>
              </a:rPr>
              <a:t>data integrity</a:t>
            </a:r>
          </a:p>
          <a:p>
            <a:r>
              <a:rPr lang="en-US">
                <a:latin typeface="Gill Sans MT" charset="0"/>
              </a:rPr>
              <a:t>end-point authentication</a:t>
            </a:r>
          </a:p>
        </p:txBody>
      </p:sp>
      <p:sp>
        <p:nvSpPr>
          <p:cNvPr id="80899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22228B"/>
                </a:solidFill>
                <a:latin typeface="Gill Sans MT" charset="0"/>
              </a:rPr>
              <a:t>SSL is at app layer</a:t>
            </a:r>
          </a:p>
          <a:p>
            <a:r>
              <a:rPr lang="en-US">
                <a:latin typeface="Gill Sans MT" charset="0"/>
              </a:rPr>
              <a:t>Apps use SSL libraries, which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talk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to TCP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22228B"/>
                </a:solidFill>
                <a:latin typeface="Gill Sans MT" charset="0"/>
              </a:rPr>
              <a:t>SSL socket API</a:t>
            </a:r>
          </a:p>
          <a:p>
            <a:pPr marL="342900" lvl="1" indent="-342900"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cleartext passwds sent into socket traverse Internet  encrypted </a:t>
            </a:r>
          </a:p>
          <a:p>
            <a:pPr marL="342900" lvl="1" indent="-342900"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See Chapter 8</a:t>
            </a:r>
          </a:p>
          <a:p>
            <a:pPr marL="342900" lvl="1" indent="-342900"/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8090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809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212D9DC-6834-1B48-AF64-18C61443FEEB}" type="slidenum">
              <a:rPr lang="en-US" sz="1200">
                <a:latin typeface="Tahoma" charset="0"/>
              </a:rPr>
              <a:pPr/>
              <a:t>17</a:t>
            </a:fld>
            <a:endParaRPr lang="en-US" sz="1200">
              <a:latin typeface="Tahoma" charset="0"/>
            </a:endParaRPr>
          </a:p>
        </p:txBody>
      </p:sp>
      <p:pic>
        <p:nvPicPr>
          <p:cNvPr id="80902" name="Picture 35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0925"/>
            <a:ext cx="2825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829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236FC014-1A45-A242-961F-52900D23B16D}" type="slidenum">
              <a:rPr lang="en-US" sz="1200">
                <a:latin typeface="Tahoma" charset="0"/>
              </a:rPr>
              <a:pPr/>
              <a:t>18</a:t>
            </a:fld>
            <a:endParaRPr lang="en-US" sz="1200">
              <a:latin typeface="Tahoma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2: outline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2.1 principles of network applications</a:t>
            </a:r>
          </a:p>
          <a:p>
            <a:pPr marL="912813" lvl="1"/>
            <a:r>
              <a:rPr lang="en-US" dirty="0">
                <a:latin typeface="Gill Sans MT" charset="0"/>
              </a:rPr>
              <a:t>app architectures</a:t>
            </a:r>
          </a:p>
          <a:p>
            <a:pPr marL="912813" lvl="1"/>
            <a:r>
              <a:rPr lang="en-US" dirty="0">
                <a:latin typeface="Gill Sans MT" charset="0"/>
              </a:rPr>
              <a:t>app requirements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2.2 Web and HTTP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2.3 </a:t>
            </a:r>
            <a:r>
              <a:rPr lang="en-US" dirty="0">
                <a:latin typeface="Gill Sans MT" charset="0"/>
              </a:rPr>
              <a:t>electronic mail</a:t>
            </a:r>
          </a:p>
          <a:p>
            <a:pPr marL="912813" lvl="1"/>
            <a:r>
              <a:rPr lang="en-US" dirty="0">
                <a:latin typeface="Gill Sans MT" charset="0"/>
              </a:rPr>
              <a:t>SMTP, POP3, IMAP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2.4 </a:t>
            </a:r>
            <a:r>
              <a:rPr lang="en-US" dirty="0">
                <a:latin typeface="Gill Sans MT" charset="0"/>
              </a:rPr>
              <a:t>DNS</a:t>
            </a:r>
          </a:p>
          <a:p>
            <a:pPr marL="457200" indent="-457200"/>
            <a:endParaRPr lang="en-US" sz="2400" dirty="0">
              <a:latin typeface="Gill Sans MT" charset="0"/>
            </a:endParaRPr>
          </a:p>
        </p:txBody>
      </p:sp>
      <p:sp>
        <p:nvSpPr>
          <p:cNvPr id="8294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2.5 </a:t>
            </a:r>
            <a:r>
              <a:rPr lang="en-US" dirty="0">
                <a:latin typeface="Gill Sans MT" charset="0"/>
              </a:rPr>
              <a:t>P2P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2.7 socket programming with UDP and TCP</a:t>
            </a:r>
          </a:p>
        </p:txBody>
      </p:sp>
      <p:pic>
        <p:nvPicPr>
          <p:cNvPr id="8295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849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353970D4-0910-6645-846B-FAA6DCA05DF6}" type="slidenum">
              <a:rPr lang="en-US" sz="1200">
                <a:latin typeface="Tahoma" charset="0"/>
              </a:rPr>
              <a:pPr/>
              <a:t>19</a:t>
            </a:fld>
            <a:endParaRPr lang="en-US" sz="1200">
              <a:latin typeface="Tahoma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Web and HTTP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latin typeface="Gill Sans MT" charset="0"/>
              </a:rPr>
              <a:t>First, a review…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web page</a:t>
            </a:r>
            <a:r>
              <a:rPr lang="en-US">
                <a:latin typeface="Gill Sans MT" charset="0"/>
              </a:rPr>
              <a:t> consists of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objects</a:t>
            </a:r>
          </a:p>
          <a:p>
            <a:r>
              <a:rPr lang="en-US">
                <a:latin typeface="Gill Sans MT" charset="0"/>
              </a:rPr>
              <a:t>object can be HTML file, JPEG image, Java applet, audio file,…</a:t>
            </a:r>
          </a:p>
          <a:p>
            <a:r>
              <a:rPr lang="en-US">
                <a:latin typeface="Gill Sans MT" charset="0"/>
              </a:rPr>
              <a:t>web page consists of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base HTML-file</a:t>
            </a:r>
            <a:r>
              <a:rPr lang="en-US">
                <a:latin typeface="Gill Sans MT" charset="0"/>
              </a:rPr>
              <a:t> which includes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several referenced objects</a:t>
            </a:r>
          </a:p>
          <a:p>
            <a:r>
              <a:rPr lang="en-US">
                <a:latin typeface="Gill Sans MT" charset="0"/>
              </a:rPr>
              <a:t>each object is addressable by a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URL, </a:t>
            </a:r>
            <a:r>
              <a:rPr lang="en-US">
                <a:latin typeface="Gill Sans MT" charset="0"/>
              </a:rPr>
              <a:t>e.g.,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grpSp>
        <p:nvGrpSpPr>
          <p:cNvPr id="84997" name="Group 10"/>
          <p:cNvGrpSpPr>
            <a:grpSpLocks/>
          </p:cNvGrpSpPr>
          <p:nvPr/>
        </p:nvGrpSpPr>
        <p:grpSpPr bwMode="auto">
          <a:xfrm>
            <a:off x="1201738" y="4486275"/>
            <a:ext cx="6835775" cy="1144588"/>
            <a:chOff x="788" y="2955"/>
            <a:chExt cx="4306" cy="721"/>
          </a:xfrm>
        </p:grpSpPr>
        <p:sp>
          <p:nvSpPr>
            <p:cNvPr id="8499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Courier New" charset="0"/>
                </a:rPr>
                <a:t>www.someschool.edu/someDept/pic.gif</a:t>
              </a:r>
            </a:p>
          </p:txBody>
        </p:sp>
        <p:sp>
          <p:nvSpPr>
            <p:cNvPr id="8500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8500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8500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/>
                <a:t>host name</a:t>
              </a:r>
            </a:p>
          </p:txBody>
        </p:sp>
        <p:sp>
          <p:nvSpPr>
            <p:cNvPr id="8500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/>
                <a:t>path</a:t>
              </a:r>
              <a:r>
                <a:rPr lang="en-US" sz="2400">
                  <a:latin typeface="Gill Sans MT" charset="0"/>
                </a:rPr>
                <a:t> </a:t>
              </a:r>
              <a:r>
                <a:rPr lang="en-US" sz="2400"/>
                <a:t>name</a:t>
              </a:r>
            </a:p>
          </p:txBody>
        </p:sp>
      </p:grpSp>
      <p:pic>
        <p:nvPicPr>
          <p:cNvPr id="84998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535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501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35CC92E-BF5E-A74A-9515-CF9004CEF42B}" type="slidenum">
              <a:rPr lang="en-US" sz="1200">
                <a:latin typeface="Tahoma" charset="0"/>
              </a:rPr>
              <a:pPr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2: outline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2.1 principles of network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2.2 Web and HTTP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2.3 </a:t>
            </a:r>
            <a:r>
              <a:rPr lang="en-US" dirty="0">
                <a:latin typeface="Gill Sans MT" charset="0"/>
              </a:rPr>
              <a:t>electronic mail</a:t>
            </a:r>
          </a:p>
          <a:p>
            <a:pPr marL="912813" lvl="1"/>
            <a:r>
              <a:rPr lang="en-US" dirty="0">
                <a:latin typeface="Gill Sans MT" charset="0"/>
              </a:rPr>
              <a:t>SMTP, POP3, IMAP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2.4 </a:t>
            </a:r>
            <a:r>
              <a:rPr lang="en-US" dirty="0">
                <a:latin typeface="Gill Sans MT" charset="0"/>
              </a:rPr>
              <a:t>DNS</a:t>
            </a:r>
          </a:p>
          <a:p>
            <a:pPr marL="457200" indent="-457200"/>
            <a:endParaRPr lang="en-US" sz="2400" dirty="0">
              <a:latin typeface="Gill Sans MT" charset="0"/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2.5 </a:t>
            </a:r>
            <a:r>
              <a:rPr lang="en-US" dirty="0">
                <a:latin typeface="Gill Sans MT" charset="0"/>
              </a:rPr>
              <a:t>P2P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2.7 socket programming with UDP and TCP</a:t>
            </a:r>
          </a:p>
        </p:txBody>
      </p:sp>
      <p:pic>
        <p:nvPicPr>
          <p:cNvPr id="5018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870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4A1DF372-1F6B-B745-9E65-C370AAC22426}" type="slidenum">
              <a:rPr lang="en-US" sz="1200">
                <a:latin typeface="Tahoma" charset="0"/>
              </a:rPr>
              <a:pPr/>
              <a:t>20</a:t>
            </a:fld>
            <a:endParaRPr lang="en-US" sz="1200">
              <a:latin typeface="Tahoma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HTTP overview</a:t>
            </a:r>
            <a:endParaRPr lang="en-US">
              <a:latin typeface="Gill Sans MT" charset="0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52550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Web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client</a:t>
            </a:r>
            <a:r>
              <a:rPr lang="en-US" i="1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>
                <a:latin typeface="Gill Sans MT" charset="0"/>
              </a:rPr>
              <a:t> browser that requests, receives, (using HTTP protocol)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displays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server:</a:t>
            </a:r>
            <a:r>
              <a:rPr lang="en-US">
                <a:latin typeface="Gill Sans MT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HTTP/1.0: RFC 1945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HTTP/1.1: RFC 2068</a:t>
            </a:r>
          </a:p>
          <a:p>
            <a:pPr>
              <a:lnSpc>
                <a:spcPct val="75000"/>
              </a:lnSpc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Firefox browser</a:t>
            </a:r>
            <a:endParaRPr lang="en-US" sz="2400"/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8704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Safari browser</a:t>
            </a:r>
            <a:endParaRPr 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8709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8709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pic>
        <p:nvPicPr>
          <p:cNvPr id="87050" name="Picture 3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19163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8709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8709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pic>
        <p:nvPicPr>
          <p:cNvPr id="87053" name="Picture 43" descr="iphone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8708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8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705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8705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6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08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6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08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6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08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6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08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8707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890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2FC5916-67F0-0645-A151-4CD93650E968}" type="slidenum">
              <a:rPr lang="en-US" sz="1200">
                <a:latin typeface="Tahoma" charset="0"/>
              </a:rPr>
              <a:pPr/>
              <a:t>21</a:t>
            </a:fld>
            <a:endParaRPr lang="en-US" sz="1200">
              <a:latin typeface="Tahoma" charset="0"/>
            </a:endParaRPr>
          </a:p>
        </p:txBody>
      </p:sp>
      <p:sp>
        <p:nvSpPr>
          <p:cNvPr id="89091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sp>
        <p:nvSpPr>
          <p:cNvPr id="89092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HTTP overview (continued)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11300"/>
            <a:ext cx="39719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uses TCP:</a:t>
            </a:r>
          </a:p>
          <a:p>
            <a:r>
              <a:rPr lang="en-US" sz="2400">
                <a:latin typeface="Gill Sans MT" charset="0"/>
              </a:rPr>
              <a:t>client initiates TCP connection (creates socket) to server,  port 80</a:t>
            </a:r>
          </a:p>
          <a:p>
            <a:r>
              <a:rPr lang="en-US" sz="2400">
                <a:latin typeface="Gill Sans MT" charset="0"/>
              </a:rPr>
              <a:t>server accepts TCP connection from client</a:t>
            </a:r>
          </a:p>
          <a:p>
            <a:r>
              <a:rPr lang="en-US" sz="2400">
                <a:latin typeface="Gill Sans MT" charset="0"/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400">
                <a:latin typeface="Gill Sans MT" charset="0"/>
              </a:rPr>
              <a:t>TCP connection closed</a:t>
            </a:r>
            <a:endParaRPr lang="en-US">
              <a:latin typeface="Gill Sans MT" charset="0"/>
            </a:endParaRPr>
          </a:p>
        </p:txBody>
      </p:sp>
      <p:sp>
        <p:nvSpPr>
          <p:cNvPr id="890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66863"/>
            <a:ext cx="3200400" cy="14478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HTTP is 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stateless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i="1">
              <a:solidFill>
                <a:srgbClr val="CC0000"/>
              </a:solidFill>
              <a:latin typeface="Gill Sans MT" charset="0"/>
            </a:endParaRP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server maintains no information about past client requests</a:t>
            </a:r>
          </a:p>
        </p:txBody>
      </p:sp>
      <p:sp>
        <p:nvSpPr>
          <p:cNvPr id="89096" name="Rectangle 6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protocols that maintain 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are complex!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past history (state) must be maintained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if server/client crashes, their views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state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may be inconsistent, must be reconciled</a:t>
            </a:r>
          </a:p>
          <a:p>
            <a:pPr marL="342900" indent="-342900">
              <a:buFont typeface="ZapfDingbats" charset="0"/>
              <a:buChar char="r"/>
            </a:pPr>
            <a:endParaRPr lang="en-US">
              <a:latin typeface="Gill Sans MT" charset="0"/>
            </a:endParaRPr>
          </a:p>
        </p:txBody>
      </p:sp>
      <p:sp>
        <p:nvSpPr>
          <p:cNvPr id="89097" name="Text Box 8"/>
          <p:cNvSpPr txBox="1">
            <a:spLocks noChangeArrowheads="1"/>
          </p:cNvSpPr>
          <p:nvPr/>
        </p:nvSpPr>
        <p:spPr bwMode="auto">
          <a:xfrm>
            <a:off x="7677150" y="316071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aside</a:t>
            </a:r>
          </a:p>
        </p:txBody>
      </p:sp>
      <p:pic>
        <p:nvPicPr>
          <p:cNvPr id="8909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207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911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FECF275-28EB-6142-836E-8636D1D13CE9}" type="slidenum">
              <a:rPr lang="en-US" sz="1200">
                <a:latin typeface="Tahoma" charset="0"/>
              </a:rPr>
              <a:pPr/>
              <a:t>22</a:t>
            </a:fld>
            <a:endParaRPr lang="en-US" sz="1200">
              <a:latin typeface="Tahoma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HTTP connections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non-persistent HTTP</a:t>
            </a:r>
          </a:p>
          <a:p>
            <a:r>
              <a:rPr lang="en-US">
                <a:latin typeface="Gill Sans MT" charset="0"/>
              </a:rPr>
              <a:t>at most one object sent over TCP connection</a:t>
            </a:r>
          </a:p>
          <a:p>
            <a:pPr lvl="1"/>
            <a:r>
              <a:rPr lang="en-US" sz="2800">
                <a:latin typeface="Gill Sans MT" charset="0"/>
              </a:rPr>
              <a:t>connection then closed</a:t>
            </a:r>
          </a:p>
          <a:p>
            <a:r>
              <a:rPr lang="en-US">
                <a:latin typeface="Gill Sans MT" charset="0"/>
              </a:rPr>
              <a:t>downloading multiple objects required multiple connections</a:t>
            </a:r>
          </a:p>
          <a:p>
            <a:r>
              <a:rPr lang="en-US">
                <a:latin typeface="Gill Sans MT" charset="0"/>
              </a:rPr>
              <a:t>HTTP/1.0 uses non-persistent HTTP</a:t>
            </a:r>
          </a:p>
        </p:txBody>
      </p:sp>
      <p:sp>
        <p:nvSpPr>
          <p:cNvPr id="911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persistent HTTP</a:t>
            </a:r>
          </a:p>
          <a:p>
            <a:r>
              <a:rPr lang="en-US">
                <a:latin typeface="Gill Sans MT" charset="0"/>
              </a:rPr>
              <a:t>multiple objects can be sent over single TCP connection between client, server</a:t>
            </a:r>
          </a:p>
          <a:p>
            <a:r>
              <a:rPr lang="en-US">
                <a:latin typeface="Gill Sans MT" charset="0"/>
              </a:rPr>
              <a:t>HTTP/1.1 uses persistent connections in default mode</a:t>
            </a:r>
          </a:p>
        </p:txBody>
      </p:sp>
      <p:pic>
        <p:nvPicPr>
          <p:cNvPr id="9114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931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5AE71187-698B-F242-B18A-DF56C563B11B}" type="slidenum">
              <a:rPr lang="en-US" sz="1200">
                <a:latin typeface="Tahoma" charset="0"/>
              </a:rPr>
              <a:pPr/>
              <a:t>23</a:t>
            </a:fld>
            <a:endParaRPr lang="en-US" sz="1200">
              <a:latin typeface="Tahoma" charset="0"/>
            </a:endParaRPr>
          </a:p>
        </p:txBody>
      </p:sp>
      <p:pic>
        <p:nvPicPr>
          <p:cNvPr id="93187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sp>
        <p:nvSpPr>
          <p:cNvPr id="931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90500"/>
            <a:ext cx="7772400" cy="8667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Non-persistent HTTP</a:t>
            </a:r>
            <a:endParaRPr lang="en-US">
              <a:latin typeface="Gill Sans MT" charset="0"/>
            </a:endParaRPr>
          </a:p>
        </p:txBody>
      </p:sp>
      <p:sp>
        <p:nvSpPr>
          <p:cNvPr id="931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1114425"/>
            <a:ext cx="7942262" cy="4667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</a:rPr>
              <a:t>suppose user enters URL:</a:t>
            </a:r>
          </a:p>
        </p:txBody>
      </p:sp>
      <p:sp>
        <p:nvSpPr>
          <p:cNvPr id="532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106613"/>
            <a:ext cx="3943350" cy="1905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1a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.</a:t>
            </a:r>
            <a:r>
              <a:rPr lang="en-US" sz="2000">
                <a:latin typeface="Gill Sans MT" charset="0"/>
              </a:rPr>
              <a:t> HTTP client initiates TCP connection to HTTP server (process) at www.someSchool.edu on port 80</a:t>
            </a:r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charset="0"/>
              </a:rPr>
              <a:t>2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.</a:t>
            </a:r>
            <a:r>
              <a:rPr lang="en-US">
                <a:latin typeface="Gill Sans MT" charset="0"/>
              </a:rPr>
              <a:t> HTTP client sends HTTP </a:t>
            </a:r>
            <a:r>
              <a:rPr lang="en-US" i="1">
                <a:solidFill>
                  <a:srgbClr val="000099"/>
                </a:solidFill>
                <a:latin typeface="Gill Sans MT" charset="0"/>
              </a:rPr>
              <a:t>request message</a:t>
            </a:r>
            <a:r>
              <a:rPr lang="en-US">
                <a:latin typeface="Gill Sans MT" charset="0"/>
              </a:rPr>
              <a:t> (containing URL) into TCP connection socket. Message indicates that client wants object someDepartment/home.index</a:t>
            </a: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charset="0"/>
              </a:rPr>
              <a:t>1b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.</a:t>
            </a:r>
            <a:r>
              <a:rPr lang="en-US">
                <a:latin typeface="Gill Sans MT" charset="0"/>
              </a:rPr>
              <a:t> HTTP server at host www.someSchool.edu waiting for TCP connection at port 80. 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accepts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connection, notifying client</a:t>
            </a:r>
            <a:endParaRPr lang="en-US">
              <a:latin typeface="Gill Sans MT" charset="0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charset="0"/>
              </a:rPr>
              <a:t>3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.</a:t>
            </a:r>
            <a:r>
              <a:rPr lang="en-US">
                <a:latin typeface="Gill Sans MT" charset="0"/>
              </a:rPr>
              <a:t> HTTP server receives request message, forms </a:t>
            </a:r>
            <a:r>
              <a:rPr lang="en-US" i="1">
                <a:solidFill>
                  <a:srgbClr val="000099"/>
                </a:solidFill>
                <a:latin typeface="Gill Sans MT" charset="0"/>
              </a:rPr>
              <a:t>response message</a:t>
            </a:r>
            <a:r>
              <a:rPr lang="en-US">
                <a:latin typeface="Gill Sans MT" charset="0"/>
              </a:rPr>
              <a:t> containing requested object, and sends message into its socket</a:t>
            </a: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3943350" y="5200650"/>
            <a:ext cx="1008063" cy="1025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Text Box 12"/>
          <p:cNvSpPr txBox="1">
            <a:spLocks noChangeArrowheads="1"/>
          </p:cNvSpPr>
          <p:nvPr/>
        </p:nvSpPr>
        <p:spPr bwMode="auto">
          <a:xfrm>
            <a:off x="247650" y="5942013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3954463" y="3259138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Text Box 15"/>
          <p:cNvSpPr txBox="1">
            <a:spLocks noChangeArrowheads="1"/>
          </p:cNvSpPr>
          <p:nvPr/>
        </p:nvSpPr>
        <p:spPr bwMode="auto">
          <a:xfrm>
            <a:off x="6680200" y="1123950"/>
            <a:ext cx="1898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jpeg images)</a:t>
            </a:r>
            <a:endParaRPr lang="en-US" sz="2400">
              <a:latin typeface="Times New Roman" charset="0"/>
            </a:endParaRPr>
          </a:p>
        </p:txBody>
      </p:sp>
      <p:sp>
        <p:nvSpPr>
          <p:cNvPr id="93202" name="Rectangle 3"/>
          <p:cNvSpPr>
            <a:spLocks noChangeArrowheads="1"/>
          </p:cNvSpPr>
          <p:nvPr/>
        </p:nvSpPr>
        <p:spPr bwMode="auto">
          <a:xfrm>
            <a:off x="409575" y="1450975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www.someSchool.edu/someDepartment/home.index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  <p:bldP spid="53257" grpId="0"/>
      <p:bldP spid="53258" grpId="0"/>
      <p:bldP spid="53259" grpId="0"/>
      <p:bldP spid="53261" grpId="0" animBg="1"/>
      <p:bldP spid="53262" grpId="0" animBg="1"/>
      <p:bldP spid="53260" grpId="0" animBg="1"/>
      <p:bldP spid="532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952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206050CF-539E-AD46-9B46-5A69416AF018}" type="slidenum">
              <a:rPr lang="en-US" sz="1200">
                <a:latin typeface="Tahoma" charset="0"/>
              </a:rPr>
              <a:pPr/>
              <a:t>24</a:t>
            </a:fld>
            <a:endParaRPr lang="en-US" sz="1200">
              <a:latin typeface="Tahoma" charset="0"/>
            </a:endParaRPr>
          </a:p>
        </p:txBody>
      </p:sp>
      <p:pic>
        <p:nvPicPr>
          <p:cNvPr id="95235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890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Non-persistent HTTP (cont.)</a:t>
            </a:r>
            <a:endParaRPr lang="en-US">
              <a:latin typeface="Gill Sans MT" charset="0"/>
            </a:endParaRPr>
          </a:p>
        </p:txBody>
      </p:sp>
      <p:sp>
        <p:nvSpPr>
          <p:cNvPr id="5427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58988"/>
            <a:ext cx="3810000" cy="15335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5</a:t>
            </a:r>
            <a:r>
              <a:rPr lang="en-US" sz="1800">
                <a:solidFill>
                  <a:srgbClr val="CC0000"/>
                </a:solidFill>
                <a:latin typeface="Gill Sans MT" charset="0"/>
              </a:rPr>
              <a:t>.</a:t>
            </a:r>
            <a:r>
              <a:rPr lang="en-US" sz="1800">
                <a:latin typeface="Gill Sans MT" charset="0"/>
              </a:rPr>
              <a:t> HTTP client receives response message containing html file, displays html.  Parsing html file, finds 10 referenced jpeg  objects</a:t>
            </a:r>
            <a:endParaRPr lang="en-US" sz="2000">
              <a:latin typeface="Gill Sans MT" charset="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charset="0"/>
              </a:rPr>
              <a:t>6.</a:t>
            </a:r>
            <a:r>
              <a:rPr lang="en-US">
                <a:latin typeface="Gill Sans MT" charset="0"/>
              </a:rPr>
              <a:t> Steps 1-5 repeated for each of 10 jpeg objects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charset="0"/>
              </a:rPr>
              <a:t>4.</a:t>
            </a:r>
            <a:r>
              <a:rPr lang="en-US">
                <a:latin typeface="Gill Sans MT" charset="0"/>
              </a:rPr>
              <a:t> HTTP server closes TCP connection. </a:t>
            </a:r>
          </a:p>
        </p:txBody>
      </p:sp>
      <p:sp>
        <p:nvSpPr>
          <p:cNvPr id="9524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sp>
        <p:nvSpPr>
          <p:cNvPr id="95242" name="Text Box 13"/>
          <p:cNvSpPr txBox="1">
            <a:spLocks noChangeArrowheads="1"/>
          </p:cNvSpPr>
          <p:nvPr/>
        </p:nvSpPr>
        <p:spPr bwMode="auto">
          <a:xfrm>
            <a:off x="236538" y="3382963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2"/>
                </a:solidFill>
                <a:latin typeface="Gill Sans MT" charset="0"/>
              </a:rPr>
              <a:t>time</a:t>
            </a:r>
          </a:p>
        </p:txBody>
      </p:sp>
      <p:sp>
        <p:nvSpPr>
          <p:cNvPr id="54283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  <p:bldP spid="54279" grpId="0"/>
      <p:bldP spid="542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9728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48AB138C-A664-DF4C-B1D4-E7D986B39BF2}" type="slidenum">
              <a:rPr lang="en-US" sz="1200">
                <a:latin typeface="Tahoma" charset="0"/>
              </a:rPr>
              <a:pPr/>
              <a:t>25</a:t>
            </a:fld>
            <a:endParaRPr lang="en-US" sz="1200">
              <a:latin typeface="Tahoma" charset="0"/>
            </a:endParaRPr>
          </a:p>
        </p:txBody>
      </p:sp>
      <p:pic>
        <p:nvPicPr>
          <p:cNvPr id="97283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68338"/>
            <a:ext cx="70072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223250" cy="92551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Non-persistent HTTP: response time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RTT (definition):</a:t>
            </a:r>
            <a:r>
              <a:rPr lang="en-US" sz="2400">
                <a:latin typeface="Gill Sans MT" charset="0"/>
              </a:rPr>
              <a:t> time for a small packet to travel from client to server and back</a:t>
            </a: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HTTP response time:</a:t>
            </a:r>
          </a:p>
          <a:p>
            <a:r>
              <a:rPr lang="en-US" sz="2400">
                <a:latin typeface="Gill Sans MT" charset="0"/>
              </a:rPr>
              <a:t>one RTT to initiate TCP connection</a:t>
            </a:r>
          </a:p>
          <a:p>
            <a:r>
              <a:rPr lang="en-US" sz="2400">
                <a:latin typeface="Gill Sans MT" charset="0"/>
              </a:rPr>
              <a:t>one RTT for HTTP request and first few bytes of HTTP response to return</a:t>
            </a:r>
          </a:p>
          <a:p>
            <a:r>
              <a:rPr lang="en-US" sz="2400">
                <a:latin typeface="Gill Sans MT" charset="0"/>
              </a:rPr>
              <a:t>file transmission time</a:t>
            </a:r>
          </a:p>
          <a:p>
            <a:r>
              <a:rPr lang="en-US" sz="2400">
                <a:latin typeface="Gill Sans MT" charset="0"/>
              </a:rPr>
              <a:t>non-persistent HTTP response time =   	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Gill Sans MT" charset="0"/>
              </a:rPr>
              <a:t>   2RTT+ file transmission  time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97286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7293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time to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transmit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9729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9729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</a:pPr>
            <a:endParaRPr lang="en-US" sz="2400"/>
          </a:p>
        </p:txBody>
      </p:sp>
      <p:sp>
        <p:nvSpPr>
          <p:cNvPr id="9729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RTT</a:t>
            </a:r>
          </a:p>
        </p:txBody>
      </p:sp>
      <p:sp>
        <p:nvSpPr>
          <p:cNvPr id="9729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62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97300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</a:pPr>
            <a:endParaRPr lang="en-US" sz="2400"/>
          </a:p>
        </p:txBody>
      </p:sp>
      <p:sp>
        <p:nvSpPr>
          <p:cNvPr id="97301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RTT</a:t>
            </a:r>
          </a:p>
        </p:txBody>
      </p:sp>
      <p:sp>
        <p:nvSpPr>
          <p:cNvPr id="97302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9509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file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received</a:t>
            </a:r>
          </a:p>
        </p:txBody>
      </p:sp>
      <p:sp>
        <p:nvSpPr>
          <p:cNvPr id="97304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time</a:t>
            </a:r>
          </a:p>
        </p:txBody>
      </p:sp>
      <p:sp>
        <p:nvSpPr>
          <p:cNvPr id="97305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time</a:t>
            </a:r>
          </a:p>
        </p:txBody>
      </p:sp>
      <p:grpSp>
        <p:nvGrpSpPr>
          <p:cNvPr id="97306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97310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2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15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7340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41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16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17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7338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9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18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20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336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7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21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2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7334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5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23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4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5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6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8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9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0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1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97332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3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307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97308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09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993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7D121637-1B22-2047-B343-D185C8361BC7}" type="slidenum">
              <a:rPr lang="en-US" sz="1200">
                <a:latin typeface="Tahoma" charset="0"/>
              </a:rPr>
              <a:pPr/>
              <a:t>26</a:t>
            </a:fld>
            <a:endParaRPr lang="en-US" sz="1200">
              <a:latin typeface="Tahoma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Persistent HTTP</a:t>
            </a:r>
            <a:endParaRPr lang="en-US">
              <a:latin typeface="Gill Sans MT" charset="0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non-persistent HTTP issues:</a:t>
            </a:r>
          </a:p>
          <a:p>
            <a:r>
              <a:rPr lang="en-US" sz="2400">
                <a:latin typeface="Gill Sans MT" charset="0"/>
              </a:rPr>
              <a:t>requires 2 RTTs per object</a:t>
            </a:r>
          </a:p>
          <a:p>
            <a:r>
              <a:rPr lang="en-US" sz="2400">
                <a:latin typeface="Gill Sans MT" charset="0"/>
              </a:rPr>
              <a:t>OS overhead for </a:t>
            </a:r>
            <a:r>
              <a:rPr lang="en-US" sz="2400" i="1">
                <a:latin typeface="Gill Sans MT" charset="0"/>
              </a:rPr>
              <a:t>each</a:t>
            </a:r>
            <a:r>
              <a:rPr lang="en-US" sz="2400">
                <a:latin typeface="Gill Sans MT" charset="0"/>
              </a:rPr>
              <a:t> TCP connection</a:t>
            </a:r>
          </a:p>
          <a:p>
            <a:r>
              <a:rPr lang="en-US" sz="2400">
                <a:latin typeface="Gill Sans MT" charset="0"/>
              </a:rPr>
              <a:t>browsers often open parallel TCP connections to fetch referenced objects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endParaRPr lang="en-US" sz="2000">
              <a:latin typeface="Gill Sans MT" charset="0"/>
            </a:endParaRPr>
          </a:p>
          <a:p>
            <a:endParaRPr lang="en-US" sz="2000">
              <a:latin typeface="Gill Sans MT" charset="0"/>
            </a:endParaRPr>
          </a:p>
        </p:txBody>
      </p:sp>
      <p:sp>
        <p:nvSpPr>
          <p:cNvPr id="9933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703763" y="14382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persistent  HTTP:</a:t>
            </a:r>
          </a:p>
          <a:p>
            <a:r>
              <a:rPr lang="en-US" sz="2400">
                <a:latin typeface="Gill Sans MT" charset="0"/>
              </a:rPr>
              <a:t>server leaves connection open after sending response</a:t>
            </a:r>
          </a:p>
          <a:p>
            <a:r>
              <a:rPr lang="en-US" sz="2400">
                <a:latin typeface="Gill Sans MT" charset="0"/>
              </a:rPr>
              <a:t>subsequent HTTP messages  between same client/server sent over open connection</a:t>
            </a:r>
          </a:p>
          <a:p>
            <a:r>
              <a:rPr lang="en-US" sz="2400">
                <a:latin typeface="Gill Sans MT" charset="0"/>
              </a:rPr>
              <a:t>client sends requests as soon as it encounters a referenced object</a:t>
            </a:r>
          </a:p>
          <a:p>
            <a:r>
              <a:rPr lang="en-US" sz="2400">
                <a:latin typeface="Gill Sans MT" charset="0"/>
              </a:rPr>
              <a:t>as little as one RTT for all the referenced objects</a:t>
            </a:r>
          </a:p>
        </p:txBody>
      </p:sp>
      <p:pic>
        <p:nvPicPr>
          <p:cNvPr id="9933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796925"/>
            <a:ext cx="33035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013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D647A8C6-DB30-A64D-A856-F1F2F775A9AC}" type="slidenum">
              <a:rPr lang="en-US" sz="1200">
                <a:latin typeface="Tahoma" charset="0"/>
              </a:rPr>
              <a:pPr/>
              <a:t>27</a:t>
            </a:fld>
            <a:endParaRPr lang="en-US" sz="1200">
              <a:latin typeface="Tahoma" charset="0"/>
            </a:endParaRPr>
          </a:p>
        </p:txBody>
      </p:sp>
      <p:pic>
        <p:nvPicPr>
          <p:cNvPr id="10137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HTTP request message</a:t>
            </a:r>
            <a:endParaRPr lang="en-US">
              <a:latin typeface="Gill Sans MT" charset="0"/>
            </a:endParaRP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Gill Sans MT" charset="0"/>
              </a:rPr>
              <a:t>two types of HTTP messages: </a:t>
            </a: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request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, </a:t>
            </a: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response</a:t>
            </a:r>
          </a:p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HTTP request message:</a:t>
            </a:r>
          </a:p>
          <a:p>
            <a:pPr lvl="1"/>
            <a:r>
              <a:rPr lang="en-US" sz="2000">
                <a:latin typeface="Gill Sans MT" charset="0"/>
              </a:rPr>
              <a:t>ASCII (human-readable format)</a:t>
            </a:r>
            <a:endParaRPr lang="en-US">
              <a:solidFill>
                <a:schemeClr val="accent2"/>
              </a:solidFill>
              <a:latin typeface="Gill Sans MT" charset="0"/>
            </a:endParaRP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 commands</a:t>
            </a:r>
            <a:r>
              <a:rPr lang="en-US">
                <a:solidFill>
                  <a:srgbClr val="000099"/>
                </a:solidFill>
                <a:latin typeface="Gill Sans MT" charset="0"/>
              </a:rPr>
              <a:t>)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0138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end of header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0138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Accept: text/html,application/xhtml+xml\r\n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Accept-Language: en-us,en;q=0.5\r\n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Accept-Encoding: gzip,deflate\r\n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\r\n</a:t>
            </a:r>
          </a:p>
        </p:txBody>
      </p:sp>
      <p:sp>
        <p:nvSpPr>
          <p:cNvPr id="10138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carriage return character</a:t>
            </a:r>
          </a:p>
        </p:txBody>
      </p:sp>
      <p:sp>
        <p:nvSpPr>
          <p:cNvPr id="10139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line-feed character</a:t>
            </a:r>
          </a:p>
        </p:txBody>
      </p:sp>
      <p:sp>
        <p:nvSpPr>
          <p:cNvPr id="10139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034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3EB641B0-F391-5745-AFE6-762C468758CD}" type="slidenum">
              <a:rPr lang="en-US" sz="1200">
                <a:latin typeface="Tahoma" charset="0"/>
              </a:rPr>
              <a:pPr/>
              <a:t>28</a:t>
            </a:fld>
            <a:endParaRPr lang="en-US" sz="1200">
              <a:latin typeface="Tahoma" charset="0"/>
            </a:endParaRPr>
          </a:p>
        </p:txBody>
      </p:sp>
      <p:pic>
        <p:nvPicPr>
          <p:cNvPr id="103427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017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ill Sans MT" charset="0"/>
              </a:rPr>
              <a:t>HTTP request message: general format</a:t>
            </a:r>
            <a:endParaRPr lang="en-US">
              <a:latin typeface="Gill Sans MT" charset="0"/>
            </a:endParaRPr>
          </a:p>
        </p:txBody>
      </p:sp>
      <p:sp>
        <p:nvSpPr>
          <p:cNvPr id="103429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103430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103431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103435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0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2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103443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sp</a:t>
            </a:r>
          </a:p>
        </p:txBody>
      </p:sp>
      <p:sp>
        <p:nvSpPr>
          <p:cNvPr id="103444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sp</a:t>
            </a:r>
          </a:p>
        </p:txBody>
      </p:sp>
      <p:sp>
        <p:nvSpPr>
          <p:cNvPr id="103445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cr</a:t>
            </a:r>
          </a:p>
        </p:txBody>
      </p:sp>
      <p:sp>
        <p:nvSpPr>
          <p:cNvPr id="103446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lf</a:t>
            </a:r>
          </a:p>
        </p:txBody>
      </p:sp>
      <p:sp>
        <p:nvSpPr>
          <p:cNvPr id="103447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103448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103449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03485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6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7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9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0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cr</a:t>
              </a:r>
            </a:p>
          </p:txBody>
        </p:sp>
        <p:sp>
          <p:nvSpPr>
            <p:cNvPr id="103491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lf</a:t>
              </a:r>
            </a:p>
          </p:txBody>
        </p:sp>
        <p:sp>
          <p:nvSpPr>
            <p:cNvPr id="103492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103493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103450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03476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7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0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cr</a:t>
              </a:r>
            </a:p>
          </p:txBody>
        </p:sp>
        <p:sp>
          <p:nvSpPr>
            <p:cNvPr id="103482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lf</a:t>
              </a:r>
            </a:p>
          </p:txBody>
        </p:sp>
        <p:sp>
          <p:nvSpPr>
            <p:cNvPr id="103483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103484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103451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52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03473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4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  <p:sp>
          <p:nvSpPr>
            <p:cNvPr id="103475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</p:grpSp>
      <p:sp>
        <p:nvSpPr>
          <p:cNvPr id="103453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54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03470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1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  <p:sp>
          <p:nvSpPr>
            <p:cNvPr id="103472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</p:grpSp>
      <p:grpSp>
        <p:nvGrpSpPr>
          <p:cNvPr id="103455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03466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7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cr</a:t>
              </a:r>
            </a:p>
          </p:txBody>
        </p:sp>
        <p:sp>
          <p:nvSpPr>
            <p:cNvPr id="103469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lf</a:t>
              </a:r>
            </a:p>
          </p:txBody>
        </p:sp>
      </p:grpSp>
      <p:sp>
        <p:nvSpPr>
          <p:cNvPr id="103456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7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103458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03463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4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  <p:sp>
          <p:nvSpPr>
            <p:cNvPr id="103465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</p:grpSp>
      <p:grpSp>
        <p:nvGrpSpPr>
          <p:cNvPr id="103459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03460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1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  <p:sp>
          <p:nvSpPr>
            <p:cNvPr id="103462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~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054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033208CA-FF46-0D49-9BD9-7335CED39EB9}" type="slidenum">
              <a:rPr lang="en-US" sz="1200">
                <a:latin typeface="Tahoma" charset="0"/>
              </a:rPr>
              <a:pPr/>
              <a:t>29</a:t>
            </a:fld>
            <a:endParaRPr lang="en-US" sz="1200">
              <a:latin typeface="Tahoma" charset="0"/>
            </a:endParaRPr>
          </a:p>
        </p:txBody>
      </p:sp>
      <p:pic>
        <p:nvPicPr>
          <p:cNvPr id="105475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04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Uploading form input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CC0000"/>
                </a:solidFill>
                <a:latin typeface="Gill Sans MT" charset="0"/>
              </a:rPr>
              <a:t>POST method:</a:t>
            </a:r>
            <a:endParaRPr lang="en-US">
              <a:solidFill>
                <a:srgbClr val="CC0000"/>
              </a:solidFill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web page often includes form input</a:t>
            </a:r>
          </a:p>
          <a:p>
            <a:r>
              <a:rPr lang="en-US" sz="2400">
                <a:latin typeface="Gill Sans MT" charset="0"/>
              </a:rPr>
              <a:t>input is uploaded to server in entity body</a:t>
            </a:r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3263" y="3409950"/>
            <a:ext cx="3810000" cy="22066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CC0000"/>
                </a:solidFill>
                <a:latin typeface="Gill Sans MT" charset="0"/>
              </a:rPr>
              <a:t>URL method:</a:t>
            </a:r>
          </a:p>
          <a:p>
            <a:r>
              <a:rPr lang="en-US" sz="2400">
                <a:latin typeface="Gill Sans MT" charset="0"/>
              </a:rPr>
              <a:t>uses GET method</a:t>
            </a:r>
          </a:p>
          <a:p>
            <a:r>
              <a:rPr lang="en-US" sz="2400">
                <a:latin typeface="Gill Sans MT" charset="0"/>
              </a:rPr>
              <a:t>input is uploaded in URL field of request line: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05479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www.somesite.com/animalsearch?monkeys&amp;banana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522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8F6C4E8-62EE-6246-892D-BAA20AF0409F}" type="slidenum">
              <a:rPr lang="en-US" sz="1200">
                <a:latin typeface="Tahoma" charset="0"/>
              </a:rPr>
              <a:pPr/>
              <a:t>3</a:t>
            </a:fld>
            <a:endParaRPr lang="en-US" sz="1200">
              <a:latin typeface="Tahoma" charset="0"/>
            </a:endParaRPr>
          </a:p>
        </p:txBody>
      </p:sp>
      <p:pic>
        <p:nvPicPr>
          <p:cNvPr id="5222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Chapter 2: application layer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>
                <a:solidFill>
                  <a:srgbClr val="CC0000"/>
                </a:solidFill>
                <a:latin typeface="Gill Sans MT" charset="0"/>
              </a:rPr>
              <a:t>our goals: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 </a:t>
            </a:r>
          </a:p>
          <a:p>
            <a:r>
              <a:rPr lang="en-US" sz="2400">
                <a:latin typeface="Gill Sans MT" charset="0"/>
              </a:rPr>
              <a:t>conceptual, implementation aspects of network application protocols</a:t>
            </a:r>
          </a:p>
          <a:p>
            <a:pPr lvl="1"/>
            <a:r>
              <a:rPr lang="en-US">
                <a:latin typeface="Gill Sans MT" charset="0"/>
              </a:rPr>
              <a:t>transport-layer service models</a:t>
            </a:r>
          </a:p>
          <a:p>
            <a:pPr lvl="1"/>
            <a:r>
              <a:rPr lang="en-US">
                <a:latin typeface="Gill Sans MT" charset="0"/>
              </a:rPr>
              <a:t>client-server paradigm</a:t>
            </a:r>
          </a:p>
          <a:p>
            <a:pPr lvl="1"/>
            <a:r>
              <a:rPr lang="en-US">
                <a:latin typeface="Gill Sans MT" charset="0"/>
              </a:rPr>
              <a:t>peer-to-peer paradigm</a:t>
            </a:r>
            <a:endParaRPr lang="en-US" sz="2000">
              <a:latin typeface="Gill Sans MT" charset="0"/>
            </a:endParaRP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learn about protocols by examining popular application-level protocols</a:t>
            </a:r>
          </a:p>
          <a:p>
            <a:pPr lvl="1"/>
            <a:r>
              <a:rPr lang="en-US" sz="2000">
                <a:latin typeface="Gill Sans MT" charset="0"/>
              </a:rPr>
              <a:t>HTTP</a:t>
            </a:r>
          </a:p>
          <a:p>
            <a:pPr lvl="1"/>
            <a:r>
              <a:rPr lang="en-US" sz="2000">
                <a:latin typeface="Gill Sans MT" charset="0"/>
              </a:rPr>
              <a:t>FTP</a:t>
            </a:r>
          </a:p>
          <a:p>
            <a:pPr lvl="1"/>
            <a:r>
              <a:rPr lang="en-US" sz="2000">
                <a:latin typeface="Gill Sans MT" charset="0"/>
              </a:rPr>
              <a:t>SMTP / POP3 / IMAP</a:t>
            </a:r>
          </a:p>
          <a:p>
            <a:pPr lvl="1"/>
            <a:r>
              <a:rPr lang="en-US" sz="2000">
                <a:latin typeface="Gill Sans MT" charset="0"/>
              </a:rPr>
              <a:t>DNS</a:t>
            </a:r>
          </a:p>
          <a:p>
            <a:r>
              <a:rPr lang="en-US" sz="2400">
                <a:latin typeface="Gill Sans MT" charset="0"/>
              </a:rPr>
              <a:t>creating network applications</a:t>
            </a:r>
          </a:p>
          <a:p>
            <a:pPr lvl="1"/>
            <a:r>
              <a:rPr lang="en-US">
                <a:latin typeface="Gill Sans MT" charset="0"/>
              </a:rPr>
              <a:t>socket API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075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3A4B717-2007-E043-BA06-E8924D7DC7B8}" type="slidenum">
              <a:rPr lang="en-US" sz="1200">
                <a:latin typeface="Tahoma" charset="0"/>
              </a:rPr>
              <a:pPr/>
              <a:t>30</a:t>
            </a:fld>
            <a:endParaRPr lang="en-US" sz="1200">
              <a:latin typeface="Tahoma" charset="0"/>
            </a:endParaRPr>
          </a:p>
        </p:txBody>
      </p:sp>
      <p:pic>
        <p:nvPicPr>
          <p:cNvPr id="10752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23938"/>
            <a:ext cx="3240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Method types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HTTP/1.0:</a:t>
            </a:r>
          </a:p>
          <a:p>
            <a:r>
              <a:rPr lang="en-US" sz="2400">
                <a:latin typeface="Gill Sans MT" charset="0"/>
              </a:rPr>
              <a:t>GET</a:t>
            </a:r>
          </a:p>
          <a:p>
            <a:r>
              <a:rPr lang="en-US" sz="2400">
                <a:latin typeface="Gill Sans MT" charset="0"/>
              </a:rPr>
              <a:t>POST</a:t>
            </a:r>
          </a:p>
          <a:p>
            <a:r>
              <a:rPr lang="en-US" sz="2400">
                <a:latin typeface="Gill Sans MT" charset="0"/>
              </a:rPr>
              <a:t>HEAD</a:t>
            </a:r>
          </a:p>
          <a:p>
            <a:pPr lvl="1"/>
            <a:r>
              <a:rPr lang="en-US">
                <a:latin typeface="Gill Sans MT" charset="0"/>
              </a:rPr>
              <a:t>asks server to leave requested object out of response</a:t>
            </a:r>
          </a:p>
        </p:txBody>
      </p:sp>
      <p:sp>
        <p:nvSpPr>
          <p:cNvPr id="1075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HTTP/1.1:</a:t>
            </a:r>
          </a:p>
          <a:p>
            <a:r>
              <a:rPr lang="en-US" sz="2400">
                <a:latin typeface="Gill Sans MT" charset="0"/>
              </a:rPr>
              <a:t>GET, POST, HEAD</a:t>
            </a:r>
          </a:p>
          <a:p>
            <a:r>
              <a:rPr lang="en-US" sz="2400">
                <a:latin typeface="Gill Sans MT" charset="0"/>
              </a:rPr>
              <a:t>PUT</a:t>
            </a:r>
          </a:p>
          <a:p>
            <a:pPr lvl="1"/>
            <a:r>
              <a:rPr lang="en-US">
                <a:latin typeface="Gill Sans MT" charset="0"/>
              </a:rPr>
              <a:t>uploads file in entity body to path specified in URL field</a:t>
            </a:r>
          </a:p>
          <a:p>
            <a:r>
              <a:rPr lang="en-US" sz="2400">
                <a:latin typeface="Gill Sans MT" charset="0"/>
              </a:rPr>
              <a:t>DELETE</a:t>
            </a:r>
          </a:p>
          <a:p>
            <a:pPr lvl="1"/>
            <a:r>
              <a:rPr lang="en-US">
                <a:latin typeface="Gill Sans MT" charset="0"/>
              </a:rPr>
              <a:t>deletes file specified in the URL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095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84605B9-E40C-8643-A358-78F9ABC2620E}" type="slidenum">
              <a:rPr lang="en-US" sz="1200">
                <a:latin typeface="Tahoma" charset="0"/>
              </a:rPr>
              <a:pPr/>
              <a:t>31</a:t>
            </a:fld>
            <a:endParaRPr lang="en-US" sz="1200">
              <a:latin typeface="Tahoma" charset="0"/>
            </a:endParaRPr>
          </a:p>
        </p:txBody>
      </p:sp>
      <p:pic>
        <p:nvPicPr>
          <p:cNvPr id="10957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95350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HTTP response message</a:t>
            </a:r>
            <a:endParaRPr lang="en-US">
              <a:latin typeface="Gill Sans MT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phrase)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 lines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HTML file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0957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HTTP/1.1 200 OK\r\n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Date: Sun, 26 Sep 2010 20:09:20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Server: Apache/2.0.52 (CentOS)\r\n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Last-Modified: Tue, 30 Oct 2007 17:00:02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ETag: "17dc6-a5c-bf716880"\r\n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Accept-Ranges: bytes\r\n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Content-Length: 2652\r\n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Keep-Alive: timeout=10, max=100\r\n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Content-Type: text/html; charset=ISO-8859-1\r\n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it-IT" sz="1800" b="1">
                <a:latin typeface="Courier New" charset="0"/>
              </a:rPr>
              <a:t>data data data data data ... </a:t>
            </a: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116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7BD4F1CC-66AF-9949-8935-408F8492FBEE}" type="slidenum">
              <a:rPr lang="en-US" sz="1200">
                <a:latin typeface="Tahoma" charset="0"/>
              </a:rPr>
              <a:pPr/>
              <a:t>32</a:t>
            </a:fld>
            <a:endParaRPr lang="en-US" sz="1200">
              <a:latin typeface="Tahoma" charset="0"/>
            </a:endParaRPr>
          </a:p>
        </p:txBody>
      </p:sp>
      <p:pic>
        <p:nvPicPr>
          <p:cNvPr id="11161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HTTP response status codes</a:t>
            </a:r>
            <a:endParaRPr lang="en-US">
              <a:latin typeface="Gill Sans MT" charset="0"/>
            </a:endParaRP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0" y="2554288"/>
            <a:ext cx="8075613" cy="41687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sz="2400" b="1">
                <a:solidFill>
                  <a:srgbClr val="CC0000"/>
                </a:solidFill>
                <a:latin typeface="Courier New" charset="0"/>
              </a:rPr>
              <a:t>200 OK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>
                <a:latin typeface="Gill Sans MT" charset="0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sz="2400" b="1">
                <a:solidFill>
                  <a:srgbClr val="CC0000"/>
                </a:solidFill>
                <a:latin typeface="Courier New" charset="0"/>
              </a:rPr>
              <a:t>301 Moved Permanently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>
                <a:latin typeface="Gill Sans MT" charset="0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sz="2400" b="1">
                <a:solidFill>
                  <a:srgbClr val="CC0000"/>
                </a:solidFill>
                <a:latin typeface="Courier New" charset="0"/>
              </a:rPr>
              <a:t>400 Bad Request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>
                <a:latin typeface="Gill Sans MT" charset="0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sz="2400" b="1">
                <a:solidFill>
                  <a:srgbClr val="CC0000"/>
                </a:solidFill>
                <a:latin typeface="Courier New" charset="0"/>
              </a:rPr>
              <a:t>404 Not Found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>
                <a:latin typeface="Gill Sans MT" charset="0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sz="2400" b="1">
                <a:solidFill>
                  <a:srgbClr val="CC0000"/>
                </a:solidFill>
                <a:latin typeface="Courier New" charset="0"/>
              </a:rPr>
              <a:t>505 HTTP Version Not Supported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800"/>
              <a:t>status code appears in 1st line in server-to-client response message.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800"/>
              <a:t>some sample codes</a:t>
            </a:r>
            <a:r>
              <a:rPr lang="en-US" sz="2400">
                <a:latin typeface="Gill Sans MT" charset="0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136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DA1E0D11-F138-2D41-9F3F-9C4638580A64}" type="slidenum">
              <a:rPr lang="en-US" sz="1200">
                <a:latin typeface="Tahoma" charset="0"/>
              </a:rPr>
              <a:pPr/>
              <a:t>33</a:t>
            </a:fld>
            <a:endParaRPr lang="en-US" sz="1200">
              <a:latin typeface="Tahoma" charset="0"/>
            </a:endParaRPr>
          </a:p>
        </p:txBody>
      </p:sp>
      <p:pic>
        <p:nvPicPr>
          <p:cNvPr id="1136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Trying out HTTP (client side) for yourself</a:t>
            </a:r>
            <a:endParaRPr lang="en-US">
              <a:latin typeface="Gill Sans MT" charset="0"/>
            </a:endParaRP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390650"/>
            <a:ext cx="8096250" cy="4667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sz="1800">
              <a:latin typeface="Gill Sans MT" charset="0"/>
            </a:endParaRPr>
          </a:p>
        </p:txBody>
      </p:sp>
      <p:sp>
        <p:nvSpPr>
          <p:cNvPr id="1136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 sz="2400"/>
          </a:p>
        </p:txBody>
      </p:sp>
      <p:sp>
        <p:nvSpPr>
          <p:cNvPr id="1136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CC0000"/>
                </a:solidFill>
                <a:latin typeface="Courier New" charset="0"/>
              </a:rPr>
              <a:t>telnet cis.poly.edu 80</a:t>
            </a:r>
            <a:endParaRPr lang="en-US" sz="2800">
              <a:solidFill>
                <a:srgbClr val="CC0000"/>
              </a:solidFill>
            </a:endParaRPr>
          </a:p>
        </p:txBody>
      </p:sp>
      <p:sp>
        <p:nvSpPr>
          <p:cNvPr id="11367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>
              <a:latin typeface="Gill Sans MT" charset="0"/>
            </a:endParaRPr>
          </a:p>
        </p:txBody>
      </p:sp>
      <p:sp>
        <p:nvSpPr>
          <p:cNvPr id="1136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CC0000"/>
                </a:solidFill>
                <a:latin typeface="Courier New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CC0000"/>
                </a:solidFill>
                <a:latin typeface="Courier New" charset="0"/>
              </a:rPr>
              <a:t>Host: cis.poly.edu</a:t>
            </a:r>
            <a:endParaRPr lang="en-US" sz="1800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1136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 sz="2400"/>
          </a:p>
        </p:txBody>
      </p:sp>
      <p:sp>
        <p:nvSpPr>
          <p:cNvPr id="1136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/>
              <a:t>3. look at response message sent by HTTP server!</a:t>
            </a:r>
          </a:p>
        </p:txBody>
      </p:sp>
      <p:sp>
        <p:nvSpPr>
          <p:cNvPr id="113678" name="Text Box 17"/>
          <p:cNvSpPr txBox="1">
            <a:spLocks noChangeArrowheads="1"/>
          </p:cNvSpPr>
          <p:nvPr/>
        </p:nvSpPr>
        <p:spPr bwMode="auto">
          <a:xfrm>
            <a:off x="409575" y="6029325"/>
            <a:ext cx="810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Gill Sans MT" charset="0"/>
              </a:rPr>
              <a:t>(or use Wireshark to look at captured HTTP request/response)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157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3F12E066-F02C-3F43-81B5-5DBAC3E19B9C}" type="slidenum">
              <a:rPr lang="en-US" sz="1200">
                <a:latin typeface="Tahoma" charset="0"/>
              </a:rPr>
              <a:pPr/>
              <a:t>34</a:t>
            </a:fld>
            <a:endParaRPr lang="en-US" sz="1200">
              <a:latin typeface="Tahoma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User-server state: cookies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8879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Gill Sans MT" charset="0"/>
              </a:rPr>
              <a:t>many Web sites use cookies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Gill Sans MT" charset="0"/>
              </a:rPr>
              <a:t>1) </a:t>
            </a:r>
            <a:r>
              <a:rPr lang="en-US">
                <a:latin typeface="Gill Sans MT" charset="0"/>
              </a:rPr>
              <a:t>cookie header line of HTTP </a:t>
            </a:r>
            <a:r>
              <a:rPr lang="en-US" i="1">
                <a:latin typeface="Gill Sans MT" charset="0"/>
              </a:rPr>
              <a:t>response</a:t>
            </a:r>
            <a:r>
              <a:rPr lang="en-US">
                <a:latin typeface="Gill Sans MT" charset="0"/>
              </a:rPr>
              <a:t> message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Gill Sans MT" charset="0"/>
              </a:rPr>
              <a:t>2) cookie header line in next HTTP </a:t>
            </a:r>
            <a:r>
              <a:rPr lang="en-US" i="1">
                <a:latin typeface="Gill Sans MT" charset="0"/>
              </a:rPr>
              <a:t>request</a:t>
            </a:r>
            <a:r>
              <a:rPr lang="en-US">
                <a:latin typeface="Gill Sans MT" charset="0"/>
              </a:rPr>
              <a:t> message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Gill Sans MT" charset="0"/>
              </a:rPr>
              <a:t>3) cookie file kept on user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host, managed by user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browser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Gill Sans MT" charset="0"/>
              </a:rPr>
              <a:t>4) back-end database at Web site</a:t>
            </a:r>
          </a:p>
        </p:txBody>
      </p:sp>
      <p:sp>
        <p:nvSpPr>
          <p:cNvPr id="1157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example:</a:t>
            </a:r>
          </a:p>
          <a:p>
            <a:r>
              <a:rPr lang="en-US" sz="2400">
                <a:latin typeface="Gill Sans MT" charset="0"/>
              </a:rPr>
              <a:t>Susan always access Internet from PC</a:t>
            </a:r>
          </a:p>
          <a:p>
            <a:r>
              <a:rPr lang="en-US" sz="2400">
                <a:latin typeface="Gill Sans MT" charset="0"/>
              </a:rPr>
              <a:t>visits specific e-commerce site for first time</a:t>
            </a:r>
          </a:p>
          <a:p>
            <a:r>
              <a:rPr lang="en-US" sz="2400">
                <a:latin typeface="Gill Sans MT" charset="0"/>
              </a:rPr>
              <a:t>when initial HTTP requests arrives at site, site creates: </a:t>
            </a:r>
          </a:p>
          <a:p>
            <a:pPr lvl="1"/>
            <a:r>
              <a:rPr lang="en-US">
                <a:latin typeface="Gill Sans MT" charset="0"/>
              </a:rPr>
              <a:t>unique ID</a:t>
            </a:r>
          </a:p>
          <a:p>
            <a:pPr lvl="1"/>
            <a:r>
              <a:rPr lang="en-US">
                <a:latin typeface="Gill Sans MT" charset="0"/>
              </a:rPr>
              <a:t>entry in backend database for ID</a:t>
            </a:r>
          </a:p>
        </p:txBody>
      </p:sp>
      <p:pic>
        <p:nvPicPr>
          <p:cNvPr id="115718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46163"/>
            <a:ext cx="6126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177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4DD73912-A5C8-6E4E-8C0A-77AC39795CE5}" type="slidenum">
              <a:rPr lang="en-US" sz="1200">
                <a:latin typeface="Tahoma" charset="0"/>
              </a:rPr>
              <a:pPr/>
              <a:t>35</a:t>
            </a:fld>
            <a:endParaRPr lang="en-US" sz="1200">
              <a:latin typeface="Tahoma" charset="0"/>
            </a:endParaRPr>
          </a:p>
        </p:txBody>
      </p:sp>
      <p:pic>
        <p:nvPicPr>
          <p:cNvPr id="117763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Cookies: keeping </a:t>
            </a:r>
            <a:r>
              <a:rPr lang="ja-JP" altLang="en-US" sz="3600">
                <a:latin typeface="Gill Sans MT" charset="0"/>
              </a:rPr>
              <a:t>“</a:t>
            </a:r>
            <a:r>
              <a:rPr lang="en-US" altLang="ja-JP" sz="3600">
                <a:latin typeface="Gill Sans MT" charset="0"/>
              </a:rPr>
              <a:t>state</a:t>
            </a:r>
            <a:r>
              <a:rPr lang="ja-JP" altLang="en-US" sz="3600">
                <a:latin typeface="Gill Sans MT" charset="0"/>
              </a:rPr>
              <a:t>”</a:t>
            </a:r>
            <a:r>
              <a:rPr lang="en-US" altLang="ja-JP" sz="3600">
                <a:latin typeface="Gill Sans MT" charset="0"/>
              </a:rPr>
              <a:t> (cont.)</a:t>
            </a:r>
            <a:endParaRPr lang="en-US">
              <a:latin typeface="Gill Sans MT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1784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84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1784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1785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 sz="2400"/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1784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84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1784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1784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 sz="2400"/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1783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cookie: 1678</a:t>
              </a:r>
            </a:p>
          </p:txBody>
        </p:sp>
        <p:sp>
          <p:nvSpPr>
            <p:cNvPr id="11783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1783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84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1784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1784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11777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1783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1783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1782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</p:txBody>
        </p:sp>
        <p:sp>
          <p:nvSpPr>
            <p:cNvPr id="11782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11783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1783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3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1783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1782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set-cookie: 1678</a:t>
              </a:r>
              <a:r>
                <a:rPr lang="en-US" b="1">
                  <a:latin typeface="Courier New" charset="0"/>
                </a:rPr>
                <a:t> </a:t>
              </a:r>
            </a:p>
          </p:txBody>
        </p:sp>
        <p:grpSp>
          <p:nvGrpSpPr>
            <p:cNvPr id="11782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1782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1782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1781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cookie: 1678</a:t>
              </a:r>
            </a:p>
          </p:txBody>
        </p:sp>
        <p:sp>
          <p:nvSpPr>
            <p:cNvPr id="11781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178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1781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1781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amazon 1678</a:t>
              </a:r>
            </a:p>
          </p:txBody>
        </p:sp>
      </p:grpSp>
      <p:sp>
        <p:nvSpPr>
          <p:cNvPr id="11777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11777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  <a:cs typeface="Arial" charset="0"/>
            </a:endParaRPr>
          </a:p>
        </p:txBody>
      </p:sp>
      <p:grpSp>
        <p:nvGrpSpPr>
          <p:cNvPr id="11777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1778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78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81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1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8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79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781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1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9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79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780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1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9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9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780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0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9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780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78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1778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8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198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AE4EC1F-4605-3548-9E47-D9D354099A6B}" type="slidenum">
              <a:rPr lang="en-US" sz="1200">
                <a:latin typeface="Tahoma" charset="0"/>
              </a:rPr>
              <a:pPr/>
              <a:t>36</a:t>
            </a:fld>
            <a:endParaRPr lang="en-US" sz="1200">
              <a:latin typeface="Tahoma" charset="0"/>
            </a:endParaRPr>
          </a:p>
        </p:txBody>
      </p:sp>
      <p:pic>
        <p:nvPicPr>
          <p:cNvPr id="119811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Cookies (continued)</a:t>
            </a: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89063"/>
            <a:ext cx="3810000" cy="26416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user session state (Web e-mail)</a:t>
            </a:r>
          </a:p>
        </p:txBody>
      </p:sp>
      <p:sp>
        <p:nvSpPr>
          <p:cNvPr id="119814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cookies and privacy: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cookies permit sites to learn a lot about you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you may supply name and e-mail to sites</a:t>
            </a:r>
          </a:p>
        </p:txBody>
      </p:sp>
      <p:sp>
        <p:nvSpPr>
          <p:cNvPr id="119815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aside</a:t>
            </a:r>
          </a:p>
        </p:txBody>
      </p:sp>
      <p:sp>
        <p:nvSpPr>
          <p:cNvPr id="119816" name="Rectangle 15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how to keep 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800" i="1">
                <a:solidFill>
                  <a:srgbClr val="CC0000"/>
                </a:solidFill>
                <a:latin typeface="Gill Sans MT" charset="0"/>
              </a:rPr>
              <a:t>state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sz="2800" i="1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protocol endpoints: maintain state at sender/receiver over multiple transactions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cookies: http messages carry state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218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FF18E36C-B8DA-ED41-A154-61588657545C}" type="slidenum">
              <a:rPr lang="en-US" sz="1200">
                <a:latin typeface="Tahoma" charset="0"/>
              </a:rPr>
              <a:pPr/>
              <a:t>37</a:t>
            </a:fld>
            <a:endParaRPr lang="en-US" sz="1200">
              <a:latin typeface="Tahoma" charset="0"/>
            </a:endParaRPr>
          </a:p>
        </p:txBody>
      </p:sp>
      <p:grpSp>
        <p:nvGrpSpPr>
          <p:cNvPr id="121859" name="Group 171"/>
          <p:cNvGrpSpPr>
            <a:grpSpLocks/>
          </p:cNvGrpSpPr>
          <p:nvPr/>
        </p:nvGrpSpPr>
        <p:grpSpPr bwMode="auto"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id="121990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991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1860" name="Group 102"/>
          <p:cNvGrpSpPr>
            <a:grpSpLocks/>
          </p:cNvGrpSpPr>
          <p:nvPr/>
        </p:nvGrpSpPr>
        <p:grpSpPr bwMode="auto"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id="121988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989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1861" name="Group 138"/>
          <p:cNvGrpSpPr>
            <a:grpSpLocks/>
          </p:cNvGrpSpPr>
          <p:nvPr/>
        </p:nvGrpSpPr>
        <p:grpSpPr bwMode="auto"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121956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7" name="Rectangle 140"/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8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9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0" name="Rectangle 143"/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61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986" name="AutoShape 14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7" name="AutoShape 14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62" name="Rectangle 147"/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63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984" name="AutoShape 14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5" name="AutoShape 150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64" name="Rectangle 151"/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5" name="Rectangle 152"/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66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982" name="AutoShape 15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3" name="AutoShape 155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67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968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980" name="AutoShape 158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1" name="AutoShape 15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69" name="Rectangle 160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0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" name="Oval 163"/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3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" name="AutoShape 165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5" name="AutoShape 166"/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6" name="Oval 167"/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7" name="Oval 168"/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978" name="Oval 169"/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9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62" name="Group 105"/>
          <p:cNvGrpSpPr>
            <a:grpSpLocks/>
          </p:cNvGrpSpPr>
          <p:nvPr/>
        </p:nvGrpSpPr>
        <p:grpSpPr bwMode="auto"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121924" name="Freeform 10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25" name="Rectangle 107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6" name="Freeform 10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27" name="Freeform 10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28" name="Rectangle 110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29" name="Group 11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954" name="AutoShape 11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5" name="AutoShape 113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30" name="Rectangle 114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31" name="Group 11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952" name="AutoShape 11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3" name="AutoShape 117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32" name="Rectangle 118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3" name="Rectangle 119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34" name="Group 12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950" name="AutoShape 121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51" name="AutoShape 122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35" name="Freeform 12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936" name="Group 12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948" name="AutoShape 12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49" name="AutoShape 12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37" name="Rectangle 127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8" name="Freeform 12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9" name="Freeform 12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0" name="Oval 130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1" name="Freeform 13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2" name="AutoShape 132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3" name="AutoShape 133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4" name="Oval 134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5" name="Oval 135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946" name="Oval 136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7" name="Rectangle 137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1863" name="Picture 6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4950"/>
            <a:ext cx="7772400" cy="8921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Web caches (proxy server)</a:t>
            </a:r>
            <a:endParaRPr lang="en-US">
              <a:latin typeface="Gill Sans MT" charset="0"/>
            </a:endParaRPr>
          </a:p>
        </p:txBody>
      </p:sp>
      <p:sp>
        <p:nvSpPr>
          <p:cNvPr id="1218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957388"/>
            <a:ext cx="3767138" cy="3762375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user sets browser: Web accesses via  cache</a:t>
            </a:r>
          </a:p>
          <a:p>
            <a:r>
              <a:rPr lang="en-US" sz="2400">
                <a:latin typeface="Gill Sans MT" charset="0"/>
              </a:rPr>
              <a:t>browser sends all HTTP requests to cache</a:t>
            </a:r>
          </a:p>
          <a:p>
            <a:pPr lvl="1"/>
            <a:r>
              <a:rPr lang="en-US">
                <a:latin typeface="Gill Sans MT" charset="0"/>
              </a:rPr>
              <a:t>object in cache: cache returns object </a:t>
            </a:r>
          </a:p>
          <a:p>
            <a:pPr lvl="1"/>
            <a:r>
              <a:rPr lang="en-US">
                <a:latin typeface="Gill Sans MT" charset="0"/>
              </a:rPr>
              <a:t>else cache requests object from origin server, then returns object to client</a:t>
            </a:r>
          </a:p>
        </p:txBody>
      </p:sp>
      <p:sp>
        <p:nvSpPr>
          <p:cNvPr id="121866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goal:</a:t>
            </a:r>
            <a:r>
              <a:rPr lang="en-US" sz="2800">
                <a:latin typeface="Gill Sans MT" charset="0"/>
              </a:rPr>
              <a:t> satisfy client request without involving origin server</a:t>
            </a:r>
          </a:p>
        </p:txBody>
      </p:sp>
      <p:sp>
        <p:nvSpPr>
          <p:cNvPr id="121867" name="Text Box 6"/>
          <p:cNvSpPr txBox="1">
            <a:spLocks noChangeArrowheads="1"/>
          </p:cNvSpPr>
          <p:nvPr/>
        </p:nvSpPr>
        <p:spPr bwMode="auto"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 sz="2400"/>
          </a:p>
        </p:txBody>
      </p:sp>
      <p:sp>
        <p:nvSpPr>
          <p:cNvPr id="121868" name="Text Box 8"/>
          <p:cNvSpPr txBox="1">
            <a:spLocks noChangeArrowheads="1"/>
          </p:cNvSpPr>
          <p:nvPr/>
        </p:nvSpPr>
        <p:spPr bwMode="auto">
          <a:xfrm>
            <a:off x="5957888" y="2774950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server</a:t>
            </a:r>
            <a:endParaRPr lang="en-US" sz="2400"/>
          </a:p>
        </p:txBody>
      </p:sp>
      <p:sp>
        <p:nvSpPr>
          <p:cNvPr id="121869" name="Text Box 21"/>
          <p:cNvSpPr txBox="1">
            <a:spLocks noChangeArrowheads="1"/>
          </p:cNvSpPr>
          <p:nvPr/>
        </p:nvSpPr>
        <p:spPr bwMode="auto">
          <a:xfrm>
            <a:off x="4294188" y="53403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 sz="2400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4597400" y="4095750"/>
            <a:ext cx="1563688" cy="760413"/>
            <a:chOff x="2896" y="2580"/>
            <a:chExt cx="985" cy="479"/>
          </a:xfrm>
        </p:grpSpPr>
        <p:sp>
          <p:nvSpPr>
            <p:cNvPr id="121922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3" name="Text Box 23"/>
            <p:cNvSpPr txBox="1">
              <a:spLocks noChangeArrowheads="1"/>
            </p:cNvSpPr>
            <p:nvPr/>
          </p:nvSpPr>
          <p:spPr bwMode="auto">
            <a:xfrm rot="-1692639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781550" y="4183063"/>
            <a:ext cx="1604963" cy="785812"/>
            <a:chOff x="3012" y="2635"/>
            <a:chExt cx="1011" cy="495"/>
          </a:xfrm>
        </p:grpSpPr>
        <p:sp>
          <p:nvSpPr>
            <p:cNvPr id="121920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1" name="Text Box 25"/>
            <p:cNvSpPr txBox="1">
              <a:spLocks noChangeArrowheads="1"/>
            </p:cNvSpPr>
            <p:nvPr/>
          </p:nvSpPr>
          <p:spPr bwMode="auto">
            <a:xfrm rot="-1737783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765675" y="3124200"/>
            <a:ext cx="3251200" cy="730250"/>
            <a:chOff x="3002" y="1979"/>
            <a:chExt cx="2048" cy="460"/>
          </a:xfrm>
        </p:grpSpPr>
        <p:sp>
          <p:nvSpPr>
            <p:cNvPr id="121917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8" name="Text Box 22"/>
            <p:cNvSpPr txBox="1">
              <a:spLocks noChangeArrowheads="1"/>
            </p:cNvSpPr>
            <p:nvPr/>
          </p:nvSpPr>
          <p:spPr bwMode="auto">
            <a:xfrm rot="1422049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  <p:sp>
          <p:nvSpPr>
            <p:cNvPr id="121919" name="Text Box 45"/>
            <p:cNvSpPr txBox="1">
              <a:spLocks noChangeArrowheads="1"/>
            </p:cNvSpPr>
            <p:nvPr/>
          </p:nvSpPr>
          <p:spPr bwMode="auto">
            <a:xfrm rot="-1419968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sp>
        <p:nvSpPr>
          <p:cNvPr id="121873" name="Text Box 47"/>
          <p:cNvSpPr txBox="1">
            <a:spLocks noChangeArrowheads="1"/>
          </p:cNvSpPr>
          <p:nvPr/>
        </p:nvSpPr>
        <p:spPr bwMode="auto">
          <a:xfrm>
            <a:off x="7999413" y="542131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121874" name="Text Box 48"/>
          <p:cNvSpPr txBox="1">
            <a:spLocks noChangeArrowheads="1"/>
          </p:cNvSpPr>
          <p:nvPr/>
        </p:nvSpPr>
        <p:spPr bwMode="auto">
          <a:xfrm>
            <a:off x="8016875" y="34845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121875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pic>
        <p:nvPicPr>
          <p:cNvPr id="121876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992563" y="2671763"/>
            <a:ext cx="4178300" cy="1814512"/>
            <a:chOff x="2515" y="1687"/>
            <a:chExt cx="2632" cy="1143"/>
          </a:xfrm>
        </p:grpSpPr>
        <p:sp>
          <p:nvSpPr>
            <p:cNvPr id="12191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3" name="Text Box 24"/>
            <p:cNvSpPr txBox="1">
              <a:spLocks noChangeArrowheads="1"/>
            </p:cNvSpPr>
            <p:nvPr/>
          </p:nvSpPr>
          <p:spPr bwMode="auto">
            <a:xfrm rot="1411598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  <p:sp>
          <p:nvSpPr>
            <p:cNvPr id="121914" name="Text Box 46"/>
            <p:cNvSpPr txBox="1">
              <a:spLocks noChangeArrowheads="1"/>
            </p:cNvSpPr>
            <p:nvPr/>
          </p:nvSpPr>
          <p:spPr bwMode="auto">
            <a:xfrm rot="-1415789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  <p:pic>
          <p:nvPicPr>
            <p:cNvPr id="121915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916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879" name="Group 69"/>
          <p:cNvGrpSpPr>
            <a:grpSpLocks/>
          </p:cNvGrpSpPr>
          <p:nvPr/>
        </p:nvGrpSpPr>
        <p:grpSpPr bwMode="auto"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121880" name="Freeform 7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Rectangle 7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Freeform 7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" name="Freeform 7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Rectangle 74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85" name="Group 7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910" name="AutoShape 7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11" name="AutoShape 7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86" name="Rectangle 7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87" name="Group 7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908" name="AutoShape 80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9" name="AutoShape 8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88" name="Rectangle 8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Rectangle 83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90" name="Group 8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906" name="AutoShape 85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7" name="AutoShape 8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91" name="Freeform 8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92" name="Group 8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904" name="AutoShape 8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5" name="AutoShape 90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93" name="Rectangle 91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Freeform 9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" name="Freeform 9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" name="Oval 9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9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" name="AutoShape 96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AutoShape 97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Oval 98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Oval 99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902" name="Oval 100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Rectangle 101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239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84586BE-EDE2-D148-9A1E-3CFBF729D453}" type="slidenum">
              <a:rPr lang="en-US" sz="1200">
                <a:latin typeface="Tahoma" charset="0"/>
              </a:rPr>
              <a:pPr/>
              <a:t>38</a:t>
            </a:fld>
            <a:endParaRPr lang="en-US" sz="1200">
              <a:latin typeface="Tahoma" charset="0"/>
            </a:endParaRPr>
          </a:p>
        </p:txBody>
      </p:sp>
      <p:pic>
        <p:nvPicPr>
          <p:cNvPr id="123907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477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More about Web caching</a:t>
            </a:r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cache acts as both client and server</a:t>
            </a:r>
          </a:p>
          <a:p>
            <a:pPr lvl="1"/>
            <a:r>
              <a:rPr lang="en-US" sz="2000">
                <a:latin typeface="Gill Sans MT" charset="0"/>
              </a:rPr>
              <a:t>server for original requesting client</a:t>
            </a:r>
          </a:p>
          <a:p>
            <a:pPr lvl="1"/>
            <a:r>
              <a:rPr lang="en-US" sz="2000">
                <a:latin typeface="Gill Sans MT" charset="0"/>
              </a:rPr>
              <a:t>client to origin server</a:t>
            </a:r>
          </a:p>
          <a:p>
            <a:r>
              <a:rPr lang="en-US">
                <a:latin typeface="Gill Sans MT" charset="0"/>
              </a:rPr>
              <a:t>typically cache is installed by ISP (university, company, residential ISP)</a:t>
            </a:r>
          </a:p>
        </p:txBody>
      </p:sp>
      <p:sp>
        <p:nvSpPr>
          <p:cNvPr id="1239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415925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why Web caching?</a:t>
            </a:r>
          </a:p>
          <a:p>
            <a:r>
              <a:rPr lang="en-US">
                <a:latin typeface="Gill Sans MT" charset="0"/>
              </a:rPr>
              <a:t>reduce response time for client request</a:t>
            </a:r>
          </a:p>
          <a:p>
            <a:r>
              <a:rPr lang="en-US">
                <a:latin typeface="Gill Sans MT" charset="0"/>
              </a:rPr>
              <a:t>reduce traffic on an institution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access link</a:t>
            </a:r>
          </a:p>
          <a:p>
            <a:r>
              <a:rPr lang="en-US">
                <a:latin typeface="Gill Sans MT" charset="0"/>
              </a:rPr>
              <a:t>Internet dense with caches: enables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poor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content providers to effectively deliver content (so too does P2P file sharing)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259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0B64E736-BF20-3847-B319-78A8E93BB8C7}" type="slidenum">
              <a:rPr lang="en-US" sz="1200">
                <a:latin typeface="Tahoma" charset="0"/>
              </a:rPr>
              <a:pPr/>
              <a:t>39</a:t>
            </a:fld>
            <a:endParaRPr lang="en-US" sz="1200">
              <a:latin typeface="Tahoma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93675"/>
            <a:ext cx="7962900" cy="739775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Conditional GET </a:t>
            </a:r>
            <a:endParaRPr lang="en-US">
              <a:latin typeface="Gill Sans MT" charset="0"/>
            </a:endParaRP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403350"/>
            <a:ext cx="3743325" cy="5132388"/>
          </a:xfrm>
        </p:spPr>
        <p:txBody>
          <a:bodyPr/>
          <a:lstStyle/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Goal:</a:t>
            </a:r>
            <a:r>
              <a:rPr lang="en-US" sz="2400">
                <a:latin typeface="Gill Sans MT" charset="0"/>
              </a:rPr>
              <a:t> don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send object if cache has up-to-date cached version</a:t>
            </a:r>
          </a:p>
          <a:p>
            <a:pPr lvl="1"/>
            <a:r>
              <a:rPr lang="en-US" sz="2000">
                <a:latin typeface="Gill Sans MT" charset="0"/>
              </a:rPr>
              <a:t>no object transmission delay</a:t>
            </a:r>
          </a:p>
          <a:p>
            <a:pPr lvl="1"/>
            <a:r>
              <a:rPr lang="en-US" sz="2000">
                <a:latin typeface="Gill Sans MT" charset="0"/>
              </a:rPr>
              <a:t>lower link utilization</a:t>
            </a:r>
          </a:p>
          <a:p>
            <a:r>
              <a:rPr lang="en-US" sz="2400" i="1">
                <a:latin typeface="Gill Sans MT" charset="0"/>
              </a:rPr>
              <a:t>cache:</a:t>
            </a:r>
            <a:r>
              <a:rPr lang="en-US" sz="2400">
                <a:latin typeface="Gill Sans MT" charset="0"/>
              </a:rPr>
              <a:t> specify date of cached copy in HTTP request</a:t>
            </a:r>
          </a:p>
          <a:p>
            <a:pPr lvl="1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If-modified-since: &lt;date&gt;</a:t>
            </a:r>
          </a:p>
          <a:p>
            <a:r>
              <a:rPr lang="en-US" sz="2400" i="1">
                <a:latin typeface="Gill Sans MT" charset="0"/>
              </a:rPr>
              <a:t>server:</a:t>
            </a:r>
            <a:r>
              <a:rPr lang="en-US" sz="2400">
                <a:latin typeface="Gill Sans MT" charset="0"/>
              </a:rPr>
              <a:t> response contains no object if cached copy is up-to-date: </a:t>
            </a:r>
          </a:p>
          <a:p>
            <a:pPr lvl="1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HTTP/1.0 304 Not Modified</a:t>
            </a:r>
            <a:endParaRPr lang="en-US">
              <a:latin typeface="Gill Sans MT" charset="0"/>
            </a:endParaRPr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>
            <a:off x="4521200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4827588" y="1998663"/>
            <a:ext cx="26812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If-modified-since: &lt;date&gt;</a:t>
            </a:r>
            <a:endParaRPr lang="en-US" b="1"/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 flipH="1">
            <a:off x="4540250" y="286067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08538" y="2854325"/>
            <a:ext cx="2643187" cy="865188"/>
            <a:chOff x="2698" y="2036"/>
            <a:chExt cx="1665" cy="545"/>
          </a:xfrm>
        </p:grpSpPr>
        <p:sp>
          <p:nvSpPr>
            <p:cNvPr id="126007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6008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304 Not Modified</a:t>
              </a:r>
              <a:endParaRPr lang="en-US" b="1"/>
            </a:p>
          </p:txBody>
        </p:sp>
      </p:grpSp>
      <p:sp>
        <p:nvSpPr>
          <p:cNvPr id="67596" name="Text Box 28"/>
          <p:cNvSpPr txBox="1">
            <a:spLocks noChangeArrowheads="1"/>
          </p:cNvSpPr>
          <p:nvPr/>
        </p:nvSpPr>
        <p:spPr bwMode="auto">
          <a:xfrm>
            <a:off x="7905750" y="2149475"/>
            <a:ext cx="104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before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&lt;date&gt;</a:t>
            </a:r>
          </a:p>
        </p:txBody>
      </p:sp>
      <p:sp>
        <p:nvSpPr>
          <p:cNvPr id="67597" name="Line 31"/>
          <p:cNvSpPr>
            <a:spLocks noChangeShapeType="1"/>
          </p:cNvSpPr>
          <p:nvPr/>
        </p:nvSpPr>
        <p:spPr bwMode="auto">
          <a:xfrm>
            <a:off x="4278313" y="4079875"/>
            <a:ext cx="390525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32"/>
          <p:cNvSpPr>
            <a:spLocks noChangeShapeType="1"/>
          </p:cNvSpPr>
          <p:nvPr/>
        </p:nvSpPr>
        <p:spPr bwMode="auto">
          <a:xfrm>
            <a:off x="4587875" y="4678363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34"/>
          <p:cNvSpPr txBox="1">
            <a:spLocks noChangeArrowheads="1"/>
          </p:cNvSpPr>
          <p:nvPr/>
        </p:nvSpPr>
        <p:spPr bwMode="auto">
          <a:xfrm>
            <a:off x="4832350" y="4562475"/>
            <a:ext cx="2681288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If-modified-since: &lt;date&gt;</a:t>
            </a:r>
            <a:endParaRPr lang="en-US" b="1"/>
          </a:p>
        </p:txBody>
      </p:sp>
      <p:sp>
        <p:nvSpPr>
          <p:cNvPr id="67600" name="Line 35"/>
          <p:cNvSpPr>
            <a:spLocks noChangeShapeType="1"/>
          </p:cNvSpPr>
          <p:nvPr/>
        </p:nvSpPr>
        <p:spPr bwMode="auto">
          <a:xfrm flipH="1">
            <a:off x="4606925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Text Box 38"/>
          <p:cNvSpPr txBox="1">
            <a:spLocks noChangeArrowheads="1"/>
          </p:cNvSpPr>
          <p:nvPr/>
        </p:nvSpPr>
        <p:spPr bwMode="auto">
          <a:xfrm>
            <a:off x="4851400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&lt;data&gt;</a:t>
            </a:r>
          </a:p>
        </p:txBody>
      </p:sp>
      <p:sp>
        <p:nvSpPr>
          <p:cNvPr id="67602" name="Text Box 39"/>
          <p:cNvSpPr txBox="1">
            <a:spLocks noChangeArrowheads="1"/>
          </p:cNvSpPr>
          <p:nvPr/>
        </p:nvSpPr>
        <p:spPr bwMode="auto">
          <a:xfrm>
            <a:off x="7985125" y="4808538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after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&lt;date&gt;</a:t>
            </a:r>
          </a:p>
        </p:txBody>
      </p:sp>
      <p:sp>
        <p:nvSpPr>
          <p:cNvPr id="125968" name="Text Box 5"/>
          <p:cNvSpPr txBox="1">
            <a:spLocks noChangeArrowheads="1"/>
          </p:cNvSpPr>
          <p:nvPr/>
        </p:nvSpPr>
        <p:spPr bwMode="auto">
          <a:xfrm>
            <a:off x="3797300" y="10620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25969" name="Text Box 6"/>
          <p:cNvSpPr txBox="1">
            <a:spLocks noChangeArrowheads="1"/>
          </p:cNvSpPr>
          <p:nvPr/>
        </p:nvSpPr>
        <p:spPr bwMode="auto">
          <a:xfrm>
            <a:off x="7483475" y="10572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server</a:t>
            </a:r>
          </a:p>
        </p:txBody>
      </p:sp>
      <p:pic>
        <p:nvPicPr>
          <p:cNvPr id="125970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620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71" name="Group 34"/>
          <p:cNvGrpSpPr>
            <a:grpSpLocks/>
          </p:cNvGrpSpPr>
          <p:nvPr/>
        </p:nvGrpSpPr>
        <p:grpSpPr bwMode="auto">
          <a:xfrm>
            <a:off x="7073900" y="977900"/>
            <a:ext cx="422275" cy="685800"/>
            <a:chOff x="4140" y="429"/>
            <a:chExt cx="1425" cy="2396"/>
          </a:xfrm>
        </p:grpSpPr>
        <p:sp>
          <p:nvSpPr>
            <p:cNvPr id="125975" name="Freeform 3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Rectangle 36"/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7" name="Freeform 3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Freeform 3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Rectangle 39"/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80" name="Group 4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6005" name="AutoShape 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6" name="AutoShape 42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81" name="Rectangle 43"/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82" name="Group 4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003" name="AutoShape 4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4" name="AutoShape 46"/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83" name="Rectangle 47"/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4" name="Rectangle 48"/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85" name="Group 4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6001" name="AutoShape 5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2" name="AutoShape 51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86" name="Freeform 5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87" name="Group 5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5999" name="AutoShape 54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0" name="AutoShape 55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88" name="Rectangle 56"/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9" name="Freeform 5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Freeform 5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Oval 59"/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2" name="Freeform 6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" name="AutoShape 6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4" name="AutoShape 62"/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5" name="Oval 63"/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6" name="Oval 64"/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5997" name="Oval 65"/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8" name="Rectangle 66"/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972" name="Group 67"/>
          <p:cNvGrpSpPr>
            <a:grpSpLocks/>
          </p:cNvGrpSpPr>
          <p:nvPr/>
        </p:nvGrpSpPr>
        <p:grpSpPr bwMode="auto">
          <a:xfrm>
            <a:off x="4373563" y="1022350"/>
            <a:ext cx="742950" cy="742950"/>
            <a:chOff x="-44" y="1473"/>
            <a:chExt cx="981" cy="1105"/>
          </a:xfrm>
        </p:grpSpPr>
        <p:pic>
          <p:nvPicPr>
            <p:cNvPr id="125973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4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3" grpId="0" animBg="1"/>
      <p:bldP spid="67594" grpId="0" animBg="1"/>
      <p:bldP spid="67596" grpId="0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542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DE8A20DD-0723-4E4A-9785-5A8BAE872C5A}" type="slidenum">
              <a:rPr lang="en-US" sz="1200">
                <a:latin typeface="Tahoma" charset="0"/>
              </a:rPr>
              <a:pPr/>
              <a:t>4</a:t>
            </a:fld>
            <a:endParaRPr lang="en-US" sz="1200">
              <a:latin typeface="Tahoma" charset="0"/>
            </a:endParaRPr>
          </a:p>
        </p:txBody>
      </p:sp>
      <p:pic>
        <p:nvPicPr>
          <p:cNvPr id="5427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255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Some network apps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e-mail</a:t>
            </a:r>
          </a:p>
          <a:p>
            <a:r>
              <a:rPr lang="en-US" sz="2400">
                <a:latin typeface="Gill Sans MT" charset="0"/>
              </a:rPr>
              <a:t>web</a:t>
            </a:r>
          </a:p>
          <a:p>
            <a:r>
              <a:rPr lang="en-US" sz="2400">
                <a:latin typeface="Gill Sans MT" charset="0"/>
              </a:rPr>
              <a:t>text messaging</a:t>
            </a:r>
          </a:p>
          <a:p>
            <a:r>
              <a:rPr lang="en-US" sz="2400">
                <a:latin typeface="Gill Sans MT" charset="0"/>
              </a:rPr>
              <a:t>remote login</a:t>
            </a:r>
          </a:p>
          <a:p>
            <a:r>
              <a:rPr lang="en-US" sz="2400">
                <a:latin typeface="Gill Sans MT" charset="0"/>
              </a:rPr>
              <a:t>P2P file sharing</a:t>
            </a:r>
          </a:p>
          <a:p>
            <a:r>
              <a:rPr lang="en-US" sz="2400">
                <a:latin typeface="Gill Sans MT" charset="0"/>
              </a:rPr>
              <a:t>multi-user network games</a:t>
            </a:r>
          </a:p>
          <a:p>
            <a:r>
              <a:rPr lang="en-US" sz="2400">
                <a:latin typeface="Gill Sans MT" charset="0"/>
              </a:rPr>
              <a:t>streaming stored video (YouTube, Hulu, Netflix) </a:t>
            </a:r>
          </a:p>
          <a:p>
            <a:endParaRPr lang="en-US" sz="240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voice over IP (e.g., Skype)</a:t>
            </a:r>
          </a:p>
          <a:p>
            <a:r>
              <a:rPr lang="en-US" sz="2400">
                <a:latin typeface="Gill Sans MT" charset="0"/>
              </a:rPr>
              <a:t>real-time video conferencing</a:t>
            </a:r>
          </a:p>
          <a:p>
            <a:r>
              <a:rPr lang="en-US" sz="2400">
                <a:latin typeface="Gill Sans MT" charset="0"/>
              </a:rPr>
              <a:t>social networking</a:t>
            </a:r>
          </a:p>
          <a:p>
            <a:r>
              <a:rPr lang="en-US" sz="2400">
                <a:latin typeface="Gill Sans MT" charset="0"/>
              </a:rPr>
              <a:t>search</a:t>
            </a:r>
          </a:p>
          <a:p>
            <a:r>
              <a:rPr lang="en-US" sz="2400">
                <a:latin typeface="Gill Sans MT" charset="0"/>
              </a:rPr>
              <a:t>…</a:t>
            </a:r>
          </a:p>
          <a:p>
            <a:r>
              <a:rPr lang="en-US" sz="2400">
                <a:latin typeface="Gill Sans MT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280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847F2A17-FDA6-954D-84AD-E7CE73A97CC7}" type="slidenum">
              <a:rPr lang="en-US" sz="1200">
                <a:latin typeface="Tahoma" charset="0"/>
              </a:rPr>
              <a:pPr/>
              <a:t>40</a:t>
            </a:fld>
            <a:endParaRPr lang="en-US" sz="1200">
              <a:latin typeface="Tahoma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2: outline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2.1 principles of network applications</a:t>
            </a:r>
          </a:p>
          <a:p>
            <a:pPr marL="912813" lvl="1"/>
            <a:r>
              <a:rPr lang="en-US" dirty="0">
                <a:latin typeface="Gill Sans MT" charset="0"/>
              </a:rPr>
              <a:t>app architectures</a:t>
            </a:r>
          </a:p>
          <a:p>
            <a:pPr marL="912813" lvl="1"/>
            <a:r>
              <a:rPr lang="en-US" dirty="0">
                <a:latin typeface="Gill Sans MT" charset="0"/>
              </a:rPr>
              <a:t>app requirements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2.2 Web and HTTP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2.3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electronic mail</a:t>
            </a:r>
          </a:p>
          <a:p>
            <a:pPr marL="912813" lvl="1"/>
            <a:r>
              <a:rPr lang="en-US" dirty="0">
                <a:solidFill>
                  <a:srgbClr val="CC0000"/>
                </a:solidFill>
                <a:latin typeface="Gill Sans MT" charset="0"/>
              </a:rPr>
              <a:t>SMTP, POP3, IMAP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2.4 </a:t>
            </a:r>
            <a:r>
              <a:rPr lang="en-US" dirty="0">
                <a:latin typeface="Gill Sans MT" charset="0"/>
              </a:rPr>
              <a:t>DNS</a:t>
            </a:r>
          </a:p>
          <a:p>
            <a:pPr marL="457200" indent="-457200"/>
            <a:endParaRPr lang="en-US" sz="2400" dirty="0">
              <a:latin typeface="Gill Sans MT" charset="0"/>
            </a:endParaRPr>
          </a:p>
        </p:txBody>
      </p:sp>
      <p:sp>
        <p:nvSpPr>
          <p:cNvPr id="12800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2.5 </a:t>
            </a:r>
            <a:r>
              <a:rPr lang="en-US" dirty="0">
                <a:latin typeface="Gill Sans MT" charset="0"/>
              </a:rPr>
              <a:t>P2P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2.7 socket programming with UDP and TCP</a:t>
            </a:r>
          </a:p>
        </p:txBody>
      </p:sp>
      <p:pic>
        <p:nvPicPr>
          <p:cNvPr id="128006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300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419957C6-D45C-844E-A69D-C9FFE1BBB56E}" type="slidenum">
              <a:rPr lang="en-US" sz="1200">
                <a:latin typeface="Tahoma" charset="0"/>
              </a:rPr>
              <a:pPr/>
              <a:t>41</a:t>
            </a:fld>
            <a:endParaRPr lang="en-US" sz="1200">
              <a:latin typeface="Tahoma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01625"/>
            <a:ext cx="7772400" cy="86995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Electronic mail</a:t>
            </a:r>
            <a:endParaRPr lang="en-US">
              <a:latin typeface="Gill Sans MT" charset="0"/>
            </a:endParaRP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66838"/>
            <a:ext cx="3933825" cy="4876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Three major components: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</a:t>
            </a:r>
          </a:p>
          <a:p>
            <a:r>
              <a:rPr lang="en-US" sz="2400">
                <a:latin typeface="Gill Sans MT" charset="0"/>
              </a:rPr>
              <a:t>user agents </a:t>
            </a:r>
          </a:p>
          <a:p>
            <a:r>
              <a:rPr lang="en-US" sz="2400">
                <a:latin typeface="Gill Sans MT" charset="0"/>
              </a:rPr>
              <a:t>mail servers </a:t>
            </a:r>
          </a:p>
          <a:p>
            <a:pPr>
              <a:spcAft>
                <a:spcPct val="75000"/>
              </a:spcAft>
            </a:pPr>
            <a:r>
              <a:rPr lang="en-US" sz="2400">
                <a:latin typeface="Gill Sans MT" charset="0"/>
              </a:rPr>
              <a:t>simple mail transfer protocol: SMTP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User Agent</a:t>
            </a:r>
          </a:p>
          <a:p>
            <a:r>
              <a:rPr lang="en-US" sz="2400">
                <a:latin typeface="Gill Sans MT" charset="0"/>
              </a:rPr>
              <a:t>a.k.a.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mail reader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composing, editing, reading mail messages</a:t>
            </a:r>
          </a:p>
          <a:p>
            <a:r>
              <a:rPr lang="en-US" sz="2400">
                <a:latin typeface="Gill Sans MT" charset="0"/>
              </a:rPr>
              <a:t>e.g., Outlook, Thunderbird, iPhone mail client</a:t>
            </a:r>
          </a:p>
          <a:p>
            <a:r>
              <a:rPr lang="en-US" sz="2400">
                <a:latin typeface="Gill Sans MT" charset="0"/>
              </a:rPr>
              <a:t>outgoing, incoming messages stored on server</a:t>
            </a:r>
          </a:p>
        </p:txBody>
      </p:sp>
      <p:sp>
        <p:nvSpPr>
          <p:cNvPr id="130053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130054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130252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 sz="2400"/>
            </a:p>
          </p:txBody>
        </p:sp>
        <p:grpSp>
          <p:nvGrpSpPr>
            <p:cNvPr id="130253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130256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257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9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0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1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3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254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0255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 sz="2400"/>
            </a:p>
          </p:txBody>
        </p:sp>
      </p:grpSp>
      <p:pic>
        <p:nvPicPr>
          <p:cNvPr id="130055" name="Picture 23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47738"/>
            <a:ext cx="3194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6" name="Group 454"/>
          <p:cNvGrpSpPr>
            <a:grpSpLocks/>
          </p:cNvGrpSpPr>
          <p:nvPr/>
        </p:nvGrpSpPr>
        <p:grpSpPr bwMode="auto">
          <a:xfrm>
            <a:off x="4662488" y="1406525"/>
            <a:ext cx="4318000" cy="5118100"/>
            <a:chOff x="2937" y="886"/>
            <a:chExt cx="2720" cy="3224"/>
          </a:xfrm>
        </p:grpSpPr>
        <p:grpSp>
          <p:nvGrpSpPr>
            <p:cNvPr id="130057" name="Group 389"/>
            <p:cNvGrpSpPr>
              <a:grpSpLocks/>
            </p:cNvGrpSpPr>
            <p:nvPr/>
          </p:nvGrpSpPr>
          <p:grpSpPr bwMode="auto"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130220" name="Freeform 39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21" name="Rectangle 391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2" name="Freeform 39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23" name="Freeform 39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24" name="Rectangle 394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5" name="Group 39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30250" name="AutoShape 396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1" name="AutoShape 397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226" name="Rectangle 39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7" name="Group 39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0248" name="AutoShape 40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9" name="AutoShape 401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228" name="Rectangle 402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9" name="Rectangle 403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30" name="Group 40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0246" name="AutoShape 405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7" name="AutoShape 406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231" name="Freeform 40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232" name="Group 40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0244" name="AutoShape 409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5" name="AutoShape 410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233" name="Rectangle 411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4" name="Freeform 41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35" name="Freeform 41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36" name="Oval 414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Freeform 41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38" name="AutoShape 416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9" name="AutoShape 417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0" name="Oval 418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1" name="Oval 419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30242" name="Oval 420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3" name="Rectangle 421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58" name="Group 356"/>
            <p:cNvGrpSpPr>
              <a:grpSpLocks/>
            </p:cNvGrpSpPr>
            <p:nvPr/>
          </p:nvGrpSpPr>
          <p:grpSpPr bwMode="auto"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130188" name="Freeform 35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89" name="Rectangle 358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Freeform 35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91" name="Freeform 36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92" name="Rectangle 361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3" name="Group 36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30218" name="AutoShape 36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19" name="AutoShape 36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94" name="Rectangle 365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5" name="Group 36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0216" name="AutoShape 36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17" name="AutoShape 368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96" name="Rectangle 369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7" name="Rectangle 370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8" name="Group 37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0214" name="AutoShape 372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15" name="AutoShape 37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99" name="Freeform 37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200" name="Group 37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0212" name="AutoShape 376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13" name="AutoShape 377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201" name="Rectangle 378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02" name="Freeform 37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03" name="Freeform 38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04" name="Oval 38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05" name="Freeform 38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06" name="AutoShape 38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07" name="AutoShape 384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08" name="Oval 385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09" name="Oval 386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30210" name="Oval 387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1" name="Rectangle 388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59" name="Group 320"/>
            <p:cNvGrpSpPr>
              <a:grpSpLocks/>
            </p:cNvGrpSpPr>
            <p:nvPr/>
          </p:nvGrpSpPr>
          <p:grpSpPr bwMode="auto"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130156" name="Freeform 32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57" name="Rectangle 322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8" name="Freeform 32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59" name="Freeform 32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60" name="Rectangle 325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1" name="Group 32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30186" name="AutoShape 327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7" name="AutoShape 328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62" name="Rectangle 329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3" name="Group 33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0184" name="AutoShape 33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5" name="AutoShape 332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64" name="Rectangle 333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Rectangle 334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6" name="Group 33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0182" name="AutoShape 336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3" name="AutoShape 337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67" name="Freeform 33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168" name="Group 33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0180" name="AutoShape 340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1" name="AutoShape 341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0169" name="Rectangle 342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0" name="Freeform 34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71" name="Freeform 34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72" name="Oval 345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3" name="Freeform 34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74" name="AutoShape 347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5" name="AutoShape 348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6" name="Oval 349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7" name="Oval 350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30178" name="Oval 351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79" name="Rectangle 352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060" name="Line 9"/>
            <p:cNvSpPr>
              <a:spLocks noChangeShapeType="1"/>
            </p:cNvSpPr>
            <p:nvPr/>
          </p:nvSpPr>
          <p:spPr bwMode="auto">
            <a:xfrm>
              <a:off x="3734" y="1642"/>
              <a:ext cx="708" cy="49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61" name="Group 19"/>
            <p:cNvGrpSpPr>
              <a:grpSpLocks/>
            </p:cNvGrpSpPr>
            <p:nvPr/>
          </p:nvGrpSpPr>
          <p:grpSpPr bwMode="auto">
            <a:xfrm>
              <a:off x="4466" y="1881"/>
              <a:ext cx="510" cy="661"/>
              <a:chOff x="4296" y="2627"/>
              <a:chExt cx="510" cy="661"/>
            </a:xfrm>
          </p:grpSpPr>
          <p:sp>
            <p:nvSpPr>
              <p:cNvPr id="130141" name="Rectangle 2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42" name="Text Box 21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 sz="2400"/>
              </a:p>
            </p:txBody>
          </p:sp>
          <p:sp>
            <p:nvSpPr>
              <p:cNvPr id="130143" name="Rectangle 2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44" name="Line 2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5" name="Line 2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6" name="Line 2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7" name="Line 2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8" name="Line 2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9" name="Line 2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0" name="Line 2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1" name="Rectangle 3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52" name="Rectangle 3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53" name="Rectangle 3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54" name="Rectangle 3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55" name="Rectangle 3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130062" name="Group 60"/>
            <p:cNvGrpSpPr>
              <a:grpSpLocks/>
            </p:cNvGrpSpPr>
            <p:nvPr/>
          </p:nvGrpSpPr>
          <p:grpSpPr bwMode="auto">
            <a:xfrm>
              <a:off x="3206" y="2763"/>
              <a:ext cx="510" cy="661"/>
              <a:chOff x="4296" y="2627"/>
              <a:chExt cx="510" cy="661"/>
            </a:xfrm>
          </p:grpSpPr>
          <p:sp>
            <p:nvSpPr>
              <p:cNvPr id="130126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27" name="Text Box 62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 sz="2400"/>
              </a:p>
            </p:txBody>
          </p:sp>
          <p:sp>
            <p:nvSpPr>
              <p:cNvPr id="130128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29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1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2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3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4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5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37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38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39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40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130063" name="Group 96"/>
            <p:cNvGrpSpPr>
              <a:grpSpLocks/>
            </p:cNvGrpSpPr>
            <p:nvPr/>
          </p:nvGrpSpPr>
          <p:grpSpPr bwMode="auto">
            <a:xfrm>
              <a:off x="3206" y="1347"/>
              <a:ext cx="510" cy="661"/>
              <a:chOff x="4296" y="2627"/>
              <a:chExt cx="510" cy="661"/>
            </a:xfrm>
          </p:grpSpPr>
          <p:sp>
            <p:nvSpPr>
              <p:cNvPr id="130111" name="Rectangle 97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12" name="Text Box 98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 sz="2400"/>
              </a:p>
            </p:txBody>
          </p:sp>
          <p:sp>
            <p:nvSpPr>
              <p:cNvPr id="130113" name="Rectangle 99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14" name="Line 100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5" name="Line 101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6" name="Line 102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7" name="Line 103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8" name="Line 104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9" name="Line 105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0" name="Line 106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1" name="Rectangle 107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22" name="Rectangle 108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23" name="Rectangle 109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24" name="Rectangle 110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25" name="Rectangle 111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130064" name="Line 117"/>
            <p:cNvSpPr>
              <a:spLocks noChangeShapeType="1"/>
            </p:cNvSpPr>
            <p:nvPr/>
          </p:nvSpPr>
          <p:spPr bwMode="auto">
            <a:xfrm flipV="1">
              <a:off x="3734" y="2350"/>
              <a:ext cx="708" cy="6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5" name="Line 118"/>
            <p:cNvSpPr>
              <a:spLocks noChangeShapeType="1"/>
            </p:cNvSpPr>
            <p:nvPr/>
          </p:nvSpPr>
          <p:spPr bwMode="auto">
            <a:xfrm flipH="1" flipV="1">
              <a:off x="3266" y="2020"/>
              <a:ext cx="0" cy="78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66" name="Group 119"/>
            <p:cNvGrpSpPr>
              <a:grpSpLocks/>
            </p:cNvGrpSpPr>
            <p:nvPr/>
          </p:nvGrpSpPr>
          <p:grpSpPr bwMode="auto">
            <a:xfrm>
              <a:off x="3795" y="2535"/>
              <a:ext cx="650" cy="288"/>
              <a:chOff x="3745" y="2537"/>
              <a:chExt cx="650" cy="288"/>
            </a:xfrm>
          </p:grpSpPr>
          <p:sp>
            <p:nvSpPr>
              <p:cNvPr id="130109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10" name="Text Box 121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130067" name="Group 122"/>
            <p:cNvGrpSpPr>
              <a:grpSpLocks/>
            </p:cNvGrpSpPr>
            <p:nvPr/>
          </p:nvGrpSpPr>
          <p:grpSpPr bwMode="auto">
            <a:xfrm>
              <a:off x="3771" y="1743"/>
              <a:ext cx="650" cy="288"/>
              <a:chOff x="3745" y="2537"/>
              <a:chExt cx="650" cy="288"/>
            </a:xfrm>
          </p:grpSpPr>
          <p:sp>
            <p:nvSpPr>
              <p:cNvPr id="130107" name="Rectangle 123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08" name="Text Box 124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130068" name="Group 125"/>
            <p:cNvGrpSpPr>
              <a:grpSpLocks/>
            </p:cNvGrpSpPr>
            <p:nvPr/>
          </p:nvGrpSpPr>
          <p:grpSpPr bwMode="auto">
            <a:xfrm>
              <a:off x="2937" y="2193"/>
              <a:ext cx="650" cy="288"/>
              <a:chOff x="3745" y="2537"/>
              <a:chExt cx="650" cy="288"/>
            </a:xfrm>
          </p:grpSpPr>
          <p:sp>
            <p:nvSpPr>
              <p:cNvPr id="130105" name="Rectangle 126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06" name="Text Box 127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130069" name="Group 423"/>
            <p:cNvGrpSpPr>
              <a:grpSpLocks/>
            </p:cNvGrpSpPr>
            <p:nvPr/>
          </p:nvGrpSpPr>
          <p:grpSpPr bwMode="auto">
            <a:xfrm>
              <a:off x="3587" y="886"/>
              <a:ext cx="575" cy="664"/>
              <a:chOff x="3574" y="550"/>
              <a:chExt cx="575" cy="664"/>
            </a:xfrm>
          </p:grpSpPr>
          <p:grpSp>
            <p:nvGrpSpPr>
              <p:cNvPr id="130100" name="Group 353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30103" name="Picture 35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104" name="Freeform 35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0101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102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30070" name="Group 424"/>
            <p:cNvGrpSpPr>
              <a:grpSpLocks/>
            </p:cNvGrpSpPr>
            <p:nvPr/>
          </p:nvGrpSpPr>
          <p:grpSpPr bwMode="auto">
            <a:xfrm>
              <a:off x="4870" y="1400"/>
              <a:ext cx="575" cy="664"/>
              <a:chOff x="3574" y="550"/>
              <a:chExt cx="575" cy="664"/>
            </a:xfrm>
          </p:grpSpPr>
          <p:grpSp>
            <p:nvGrpSpPr>
              <p:cNvPr id="130095" name="Group 425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30098" name="Picture 426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099" name="Freeform 427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0096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097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30071" name="Group 430"/>
            <p:cNvGrpSpPr>
              <a:grpSpLocks/>
            </p:cNvGrpSpPr>
            <p:nvPr/>
          </p:nvGrpSpPr>
          <p:grpSpPr bwMode="auto">
            <a:xfrm>
              <a:off x="5082" y="1880"/>
              <a:ext cx="575" cy="664"/>
              <a:chOff x="3574" y="550"/>
              <a:chExt cx="575" cy="664"/>
            </a:xfrm>
          </p:grpSpPr>
          <p:grpSp>
            <p:nvGrpSpPr>
              <p:cNvPr id="130090" name="Group 431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30093" name="Picture 43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094" name="Freeform 43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0091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092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30072" name="Group 436"/>
            <p:cNvGrpSpPr>
              <a:grpSpLocks/>
            </p:cNvGrpSpPr>
            <p:nvPr/>
          </p:nvGrpSpPr>
          <p:grpSpPr bwMode="auto">
            <a:xfrm>
              <a:off x="4999" y="2540"/>
              <a:ext cx="575" cy="664"/>
              <a:chOff x="3574" y="550"/>
              <a:chExt cx="575" cy="664"/>
            </a:xfrm>
          </p:grpSpPr>
          <p:grpSp>
            <p:nvGrpSpPr>
              <p:cNvPr id="130085" name="Group 437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30088" name="Picture 43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089" name="Freeform 43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0086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087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30073" name="Group 442"/>
            <p:cNvGrpSpPr>
              <a:grpSpLocks/>
            </p:cNvGrpSpPr>
            <p:nvPr/>
          </p:nvGrpSpPr>
          <p:grpSpPr bwMode="auto">
            <a:xfrm>
              <a:off x="3354" y="3446"/>
              <a:ext cx="575" cy="664"/>
              <a:chOff x="3574" y="550"/>
              <a:chExt cx="575" cy="664"/>
            </a:xfrm>
          </p:grpSpPr>
          <p:grpSp>
            <p:nvGrpSpPr>
              <p:cNvPr id="130080" name="Group 443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30083" name="Picture 44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084" name="Freeform 44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0081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082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30074" name="Group 448"/>
            <p:cNvGrpSpPr>
              <a:grpSpLocks/>
            </p:cNvGrpSpPr>
            <p:nvPr/>
          </p:nvGrpSpPr>
          <p:grpSpPr bwMode="auto">
            <a:xfrm>
              <a:off x="3813" y="3056"/>
              <a:ext cx="575" cy="664"/>
              <a:chOff x="3574" y="550"/>
              <a:chExt cx="575" cy="664"/>
            </a:xfrm>
          </p:grpSpPr>
          <p:grpSp>
            <p:nvGrpSpPr>
              <p:cNvPr id="130075" name="Group 449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30078" name="Picture 4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079" name="Freeform 4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0076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30077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320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E4190574-4000-6448-AFA2-0125CE124D3E}" type="slidenum">
              <a:rPr lang="en-US" sz="1200">
                <a:latin typeface="Tahoma" charset="0"/>
              </a:rPr>
              <a:pPr/>
              <a:t>42</a:t>
            </a:fld>
            <a:endParaRPr lang="en-US" sz="1200">
              <a:latin typeface="Tahoma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22250"/>
            <a:ext cx="7772400" cy="88265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Electronic mail: mail servers</a:t>
            </a:r>
            <a:endParaRPr lang="en-US">
              <a:latin typeface="Gill Sans MT" charset="0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8588"/>
            <a:ext cx="39338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mail servers:</a:t>
            </a:r>
          </a:p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mailbox</a:t>
            </a:r>
            <a:r>
              <a:rPr lang="en-US" sz="2400">
                <a:latin typeface="Gill Sans MT" charset="0"/>
              </a:rPr>
              <a:t> contains incoming messages for user</a:t>
            </a:r>
          </a:p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message queue</a:t>
            </a:r>
            <a:r>
              <a:rPr lang="en-US" sz="2400">
                <a:latin typeface="Gill Sans MT" charset="0"/>
              </a:rPr>
              <a:t> of outgoing (to be sent) mail messages</a:t>
            </a:r>
          </a:p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SMTP protocol</a:t>
            </a:r>
            <a:r>
              <a:rPr lang="en-US" sz="2400">
                <a:latin typeface="Gill Sans MT" charset="0"/>
              </a:rPr>
              <a:t> between mail servers to send email messages</a:t>
            </a:r>
          </a:p>
          <a:p>
            <a:pPr lvl="1"/>
            <a:r>
              <a:rPr lang="en-US">
                <a:latin typeface="Gill Sans MT" charset="0"/>
              </a:rPr>
              <a:t>client: sending mail server</a:t>
            </a:r>
          </a:p>
          <a:p>
            <a:pPr lvl="1"/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server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: receiving mail server</a:t>
            </a:r>
            <a:endParaRPr lang="en-US">
              <a:latin typeface="Gill Sans MT" charset="0"/>
            </a:endParaRPr>
          </a:p>
        </p:txBody>
      </p:sp>
      <p:pic>
        <p:nvPicPr>
          <p:cNvPr id="132101" name="Picture 1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826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102" name="Group 271"/>
          <p:cNvGrpSpPr>
            <a:grpSpLocks/>
          </p:cNvGrpSpPr>
          <p:nvPr/>
        </p:nvGrpSpPr>
        <p:grpSpPr bwMode="auto">
          <a:xfrm>
            <a:off x="6899275" y="2787650"/>
            <a:ext cx="477838" cy="715963"/>
            <a:chOff x="4140" y="429"/>
            <a:chExt cx="1425" cy="2396"/>
          </a:xfrm>
        </p:grpSpPr>
        <p:sp>
          <p:nvSpPr>
            <p:cNvPr id="132265" name="Freeform 2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66" name="Rectangle 273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7" name="Freeform 2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68" name="Freeform 2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69" name="Rectangle 276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70" name="Group 2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2295" name="AutoShape 27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96" name="AutoShape 279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71" name="Rectangle 280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72" name="Group 2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2293" name="AutoShape 28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94" name="AutoShape 283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73" name="Rectangle 284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74" name="Rectangle 285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75" name="Group 2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2291" name="AutoShape 28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92" name="AutoShape 288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76" name="Freeform 2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277" name="Group 2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2289" name="AutoShape 291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90" name="AutoShape 292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78" name="Rectangle 293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79" name="Freeform 2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80" name="Freeform 2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81" name="Oval 296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2" name="Freeform 2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83" name="AutoShape 298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4" name="AutoShape 299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5" name="Oval 300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6" name="Oval 301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32287" name="Oval 302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8" name="Rectangle 303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03" name="Group 304"/>
          <p:cNvGrpSpPr>
            <a:grpSpLocks/>
          </p:cNvGrpSpPr>
          <p:nvPr/>
        </p:nvGrpSpPr>
        <p:grpSpPr bwMode="auto">
          <a:xfrm>
            <a:off x="4906963" y="4181475"/>
            <a:ext cx="477837" cy="715963"/>
            <a:chOff x="4140" y="429"/>
            <a:chExt cx="1425" cy="2396"/>
          </a:xfrm>
        </p:grpSpPr>
        <p:sp>
          <p:nvSpPr>
            <p:cNvPr id="132233" name="Freeform 30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4" name="Rectangle 306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5" name="Freeform 30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6" name="Freeform 30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7" name="Rectangle 309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38" name="Group 31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2263" name="AutoShape 31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64" name="AutoShape 312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39" name="Rectangle 313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40" name="Group 31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2261" name="AutoShape 31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62" name="AutoShape 31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41" name="Rectangle 317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42" name="Rectangle 318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43" name="Group 31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2259" name="AutoShape 32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60" name="AutoShape 321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44" name="Freeform 32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245" name="Group 32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2257" name="AutoShape 324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58" name="AutoShape 325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46" name="Rectangle 326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47" name="Freeform 32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48" name="Freeform 32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49" name="Oval 329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0" name="Freeform 33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51" name="AutoShape 331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2" name="AutoShape 332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3" name="Oval 333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4" name="Oval 334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32255" name="Oval 335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6" name="Rectangle 336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04" name="Group 337"/>
          <p:cNvGrpSpPr>
            <a:grpSpLocks/>
          </p:cNvGrpSpPr>
          <p:nvPr/>
        </p:nvGrpSpPr>
        <p:grpSpPr bwMode="auto">
          <a:xfrm>
            <a:off x="4929188" y="1839913"/>
            <a:ext cx="477837" cy="715962"/>
            <a:chOff x="4140" y="429"/>
            <a:chExt cx="1425" cy="2396"/>
          </a:xfrm>
        </p:grpSpPr>
        <p:sp>
          <p:nvSpPr>
            <p:cNvPr id="132201" name="Freeform 33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2" name="Rectangle 339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3" name="Freeform 34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4" name="Freeform 34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5" name="Rectangle 342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06" name="Group 34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2231" name="AutoShape 34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32" name="AutoShape 345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07" name="Rectangle 346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08" name="Group 34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2229" name="AutoShape 34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30" name="AutoShape 349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09" name="Rectangle 350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10" name="Rectangle 351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211" name="Group 35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2227" name="AutoShape 353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28" name="AutoShape 354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12" name="Freeform 35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213" name="Group 35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2225" name="AutoShape 357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26" name="AutoShape 358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214" name="Rectangle 359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15" name="Freeform 36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6" name="Freeform 36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7" name="Oval 362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18" name="Freeform 36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9" name="AutoShape 364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0" name="AutoShape 365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1" name="Oval 366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2" name="Oval 367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32223" name="Oval 368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Rectangle 369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5927725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06" name="Group 19"/>
          <p:cNvGrpSpPr>
            <a:grpSpLocks/>
          </p:cNvGrpSpPr>
          <p:nvPr/>
        </p:nvGrpSpPr>
        <p:grpSpPr bwMode="auto">
          <a:xfrm>
            <a:off x="7089775" y="2986088"/>
            <a:ext cx="809625" cy="1049337"/>
            <a:chOff x="4296" y="2627"/>
            <a:chExt cx="510" cy="661"/>
          </a:xfrm>
        </p:grpSpPr>
        <p:sp>
          <p:nvSpPr>
            <p:cNvPr id="132186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87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32188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89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0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1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2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3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4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5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6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97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98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99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200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32107" name="Group 60"/>
          <p:cNvGrpSpPr>
            <a:grpSpLocks/>
          </p:cNvGrpSpPr>
          <p:nvPr/>
        </p:nvGrpSpPr>
        <p:grpSpPr bwMode="auto">
          <a:xfrm>
            <a:off x="5089525" y="4386263"/>
            <a:ext cx="809625" cy="1049337"/>
            <a:chOff x="4296" y="2627"/>
            <a:chExt cx="510" cy="661"/>
          </a:xfrm>
        </p:grpSpPr>
        <p:sp>
          <p:nvSpPr>
            <p:cNvPr id="132171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72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32173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74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5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6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7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8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9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80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81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82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83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84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85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32108" name="Group 96"/>
          <p:cNvGrpSpPr>
            <a:grpSpLocks/>
          </p:cNvGrpSpPr>
          <p:nvPr/>
        </p:nvGrpSpPr>
        <p:grpSpPr bwMode="auto">
          <a:xfrm>
            <a:off x="5089525" y="2138363"/>
            <a:ext cx="809625" cy="1049337"/>
            <a:chOff x="4296" y="2627"/>
            <a:chExt cx="510" cy="661"/>
          </a:xfrm>
        </p:grpSpPr>
        <p:sp>
          <p:nvSpPr>
            <p:cNvPr id="132156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57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32158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59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0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1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2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3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4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5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6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67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68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69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70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32109" name="Line 117"/>
          <p:cNvSpPr>
            <a:spLocks noChangeShapeType="1"/>
          </p:cNvSpPr>
          <p:nvPr/>
        </p:nvSpPr>
        <p:spPr bwMode="auto">
          <a:xfrm flipV="1">
            <a:off x="5927725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Line 118"/>
          <p:cNvSpPr>
            <a:spLocks noChangeShapeType="1"/>
          </p:cNvSpPr>
          <p:nvPr/>
        </p:nvSpPr>
        <p:spPr bwMode="auto">
          <a:xfrm flipH="1" flipV="1">
            <a:off x="5184775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11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32154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55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</a:rPr>
                <a:t>SMTP</a:t>
              </a:r>
            </a:p>
          </p:txBody>
        </p:sp>
      </p:grpSp>
      <p:grpSp>
        <p:nvGrpSpPr>
          <p:cNvPr id="132112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32152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53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</a:rPr>
                <a:t>SMTP</a:t>
              </a:r>
            </a:p>
          </p:txBody>
        </p:sp>
      </p:grpSp>
      <p:grpSp>
        <p:nvGrpSpPr>
          <p:cNvPr id="132113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32150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51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</a:rPr>
                <a:t>SMTP</a:t>
              </a:r>
            </a:p>
          </p:txBody>
        </p:sp>
      </p:grpSp>
      <p:grpSp>
        <p:nvGrpSpPr>
          <p:cNvPr id="132114" name="Group 430"/>
          <p:cNvGrpSpPr>
            <a:grpSpLocks/>
          </p:cNvGrpSpPr>
          <p:nvPr/>
        </p:nvGrpSpPr>
        <p:grpSpPr bwMode="auto">
          <a:xfrm>
            <a:off x="5694363" y="1406525"/>
            <a:ext cx="912812" cy="1054100"/>
            <a:chOff x="3574" y="550"/>
            <a:chExt cx="575" cy="664"/>
          </a:xfrm>
        </p:grpSpPr>
        <p:grpSp>
          <p:nvGrpSpPr>
            <p:cNvPr id="132145" name="Group 43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2148" name="Picture 43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149" name="Freeform 43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2146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47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32115" name="Group 436"/>
          <p:cNvGrpSpPr>
            <a:grpSpLocks/>
          </p:cNvGrpSpPr>
          <p:nvPr/>
        </p:nvGrpSpPr>
        <p:grpSpPr bwMode="auto">
          <a:xfrm>
            <a:off x="7731125" y="2222500"/>
            <a:ext cx="912813" cy="1054100"/>
            <a:chOff x="3574" y="550"/>
            <a:chExt cx="575" cy="664"/>
          </a:xfrm>
        </p:grpSpPr>
        <p:grpSp>
          <p:nvGrpSpPr>
            <p:cNvPr id="132140" name="Group 43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2143" name="Picture 4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144" name="Freeform 4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2141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42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32116" name="Group 442"/>
          <p:cNvGrpSpPr>
            <a:grpSpLocks/>
          </p:cNvGrpSpPr>
          <p:nvPr/>
        </p:nvGrpSpPr>
        <p:grpSpPr bwMode="auto">
          <a:xfrm>
            <a:off x="8067675" y="2984500"/>
            <a:ext cx="912813" cy="1054100"/>
            <a:chOff x="3574" y="550"/>
            <a:chExt cx="575" cy="664"/>
          </a:xfrm>
        </p:grpSpPr>
        <p:grpSp>
          <p:nvGrpSpPr>
            <p:cNvPr id="132135" name="Group 44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2138" name="Picture 44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139" name="Freeform 44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2136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37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32117" name="Group 448"/>
          <p:cNvGrpSpPr>
            <a:grpSpLocks/>
          </p:cNvGrpSpPr>
          <p:nvPr/>
        </p:nvGrpSpPr>
        <p:grpSpPr bwMode="auto">
          <a:xfrm>
            <a:off x="7935913" y="4032250"/>
            <a:ext cx="912812" cy="1054100"/>
            <a:chOff x="3574" y="550"/>
            <a:chExt cx="575" cy="664"/>
          </a:xfrm>
        </p:grpSpPr>
        <p:grpSp>
          <p:nvGrpSpPr>
            <p:cNvPr id="132130" name="Group 449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2133" name="Picture 4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134" name="Freeform 4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2131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32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32118" name="Group 454"/>
          <p:cNvGrpSpPr>
            <a:grpSpLocks/>
          </p:cNvGrpSpPr>
          <p:nvPr/>
        </p:nvGrpSpPr>
        <p:grpSpPr bwMode="auto">
          <a:xfrm>
            <a:off x="5324475" y="5470525"/>
            <a:ext cx="912813" cy="1054100"/>
            <a:chOff x="3574" y="550"/>
            <a:chExt cx="575" cy="664"/>
          </a:xfrm>
        </p:grpSpPr>
        <p:grpSp>
          <p:nvGrpSpPr>
            <p:cNvPr id="132125" name="Group 455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2128" name="Picture 4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129" name="Freeform 4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2126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27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32119" name="Group 460"/>
          <p:cNvGrpSpPr>
            <a:grpSpLocks/>
          </p:cNvGrpSpPr>
          <p:nvPr/>
        </p:nvGrpSpPr>
        <p:grpSpPr bwMode="auto">
          <a:xfrm>
            <a:off x="6053138" y="4851400"/>
            <a:ext cx="912812" cy="1054100"/>
            <a:chOff x="3574" y="550"/>
            <a:chExt cx="575" cy="664"/>
          </a:xfrm>
        </p:grpSpPr>
        <p:grpSp>
          <p:nvGrpSpPr>
            <p:cNvPr id="132120" name="Group 46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2123" name="Picture 46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124" name="Freeform 46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2121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2122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341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9402AED1-5FC5-DE41-8EE2-E9A6B384ADEF}" type="slidenum">
              <a:rPr lang="en-US" sz="1200">
                <a:latin typeface="Tahoma" charset="0"/>
              </a:rPr>
              <a:pPr/>
              <a:t>43</a:t>
            </a:fld>
            <a:endParaRPr lang="en-US" sz="1200">
              <a:latin typeface="Tahoma" charset="0"/>
            </a:endParaRPr>
          </a:p>
        </p:txBody>
      </p:sp>
      <p:pic>
        <p:nvPicPr>
          <p:cNvPr id="13414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34950"/>
            <a:ext cx="7772400" cy="95885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Electronic Mail: SMTP </a:t>
            </a:r>
            <a:r>
              <a:rPr lang="en-US" sz="3600">
                <a:latin typeface="Gill Sans MT" charset="0"/>
              </a:rPr>
              <a:t>[RFC 2821]</a:t>
            </a:r>
            <a:endParaRPr lang="en-US">
              <a:latin typeface="Gill Sans MT" charset="0"/>
            </a:endParaRP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422400"/>
            <a:ext cx="7629525" cy="464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uses TCP to reliably transfer email message from client to server, port 25</a:t>
            </a:r>
          </a:p>
          <a:p>
            <a:r>
              <a:rPr lang="en-US">
                <a:latin typeface="Gill Sans MT" charset="0"/>
              </a:rPr>
              <a:t>direct transfer: sending server to receiving server</a:t>
            </a:r>
          </a:p>
          <a:p>
            <a:r>
              <a:rPr lang="en-US">
                <a:latin typeface="Gill Sans MT" charset="0"/>
              </a:rPr>
              <a:t>three phases of transfer</a:t>
            </a:r>
          </a:p>
          <a:p>
            <a:pPr lvl="1"/>
            <a:r>
              <a:rPr lang="en-US">
                <a:latin typeface="Gill Sans MT" charset="0"/>
              </a:rPr>
              <a:t>handshaking (greeting)</a:t>
            </a:r>
          </a:p>
          <a:p>
            <a:pPr lvl="1"/>
            <a:r>
              <a:rPr lang="en-US">
                <a:latin typeface="Gill Sans MT" charset="0"/>
              </a:rPr>
              <a:t>transfer of messages</a:t>
            </a:r>
          </a:p>
          <a:p>
            <a:pPr lvl="1"/>
            <a:r>
              <a:rPr lang="en-US">
                <a:latin typeface="Gill Sans MT" charset="0"/>
              </a:rPr>
              <a:t>closure</a:t>
            </a:r>
          </a:p>
          <a:p>
            <a:r>
              <a:rPr lang="en-US">
                <a:latin typeface="Gill Sans MT" charset="0"/>
              </a:rPr>
              <a:t>command/response interaction (like </a:t>
            </a:r>
            <a:r>
              <a:rPr lang="en-US" sz="2400">
                <a:latin typeface="Gill Sans MT" charset="0"/>
              </a:rPr>
              <a:t>HTTP, FTP</a:t>
            </a:r>
            <a:r>
              <a:rPr lang="en-US">
                <a:latin typeface="Gill Sans MT" charset="0"/>
              </a:rPr>
              <a:t>)</a:t>
            </a:r>
            <a:endParaRPr lang="en-US">
              <a:solidFill>
                <a:schemeClr val="accent2"/>
              </a:solidFill>
              <a:latin typeface="Gill Sans MT" charset="0"/>
            </a:endParaRPr>
          </a:p>
          <a:p>
            <a:pPr lvl="1"/>
            <a:r>
              <a:rPr lang="en-US">
                <a:solidFill>
                  <a:srgbClr val="000099"/>
                </a:solidFill>
                <a:latin typeface="Gill Sans MT" charset="0"/>
              </a:rPr>
              <a:t>commands:</a:t>
            </a:r>
            <a:r>
              <a:rPr lang="en-US">
                <a:latin typeface="Gill Sans MT" charset="0"/>
              </a:rPr>
              <a:t> ASCII text</a:t>
            </a:r>
          </a:p>
          <a:p>
            <a:pPr lvl="1"/>
            <a:r>
              <a:rPr lang="en-US">
                <a:solidFill>
                  <a:srgbClr val="000099"/>
                </a:solidFill>
                <a:latin typeface="Gill Sans MT" charset="0"/>
              </a:rPr>
              <a:t>response:</a:t>
            </a:r>
            <a:r>
              <a:rPr lang="en-US">
                <a:latin typeface="Gill Sans MT" charset="0"/>
              </a:rPr>
              <a:t> status code and phrase</a:t>
            </a:r>
          </a:p>
          <a:p>
            <a:r>
              <a:rPr lang="en-US">
                <a:latin typeface="Gill Sans MT" charset="0"/>
              </a:rPr>
              <a:t>messages must be in 7-bit ASCI</a:t>
            </a:r>
            <a:endParaRPr lang="en-US" sz="3200">
              <a:latin typeface="Gill Sans MT" charset="0"/>
            </a:endParaRPr>
          </a:p>
          <a:p>
            <a:pPr lvl="1"/>
            <a:endParaRPr lang="en-US" sz="20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361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855BFE6B-A6F6-DA4A-B6F3-9A3E437F7C0E}" type="slidenum">
              <a:rPr lang="en-US" sz="1200">
                <a:latin typeface="Tahoma" charset="0"/>
              </a:rPr>
              <a:pPr/>
              <a:t>44</a:t>
            </a:fld>
            <a:endParaRPr lang="en-US" sz="1200">
              <a:latin typeface="Tahoma" charset="0"/>
            </a:endParaRPr>
          </a:p>
        </p:txBody>
      </p:sp>
      <p:grpSp>
        <p:nvGrpSpPr>
          <p:cNvPr id="136195" name="Group 163"/>
          <p:cNvGrpSpPr>
            <a:grpSpLocks/>
          </p:cNvGrpSpPr>
          <p:nvPr/>
        </p:nvGrpSpPr>
        <p:grpSpPr bwMode="auto">
          <a:xfrm>
            <a:off x="1143000" y="4881563"/>
            <a:ext cx="912813" cy="1054100"/>
            <a:chOff x="3574" y="550"/>
            <a:chExt cx="575" cy="664"/>
          </a:xfrm>
        </p:grpSpPr>
        <p:grpSp>
          <p:nvGrpSpPr>
            <p:cNvPr id="136317" name="Group 164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6320" name="Picture 16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321" name="Freeform 16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6318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319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36196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136285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6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87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8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9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290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6315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6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91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292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6313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4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93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4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295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6311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2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96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97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309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0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98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0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1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2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3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4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5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6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36307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8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197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136253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4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5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6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7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258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6283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4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59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260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6281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2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61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2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263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6279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0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64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65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277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8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66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7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68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69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0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71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2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3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4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36275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6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6198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Scenario: Alice sends message to Bob</a:t>
            </a:r>
            <a:endParaRPr lang="en-US">
              <a:latin typeface="Gill Sans MT" charset="0"/>
            </a:endParaRPr>
          </a:p>
        </p:txBody>
      </p:sp>
      <p:sp>
        <p:nvSpPr>
          <p:cNvPr id="1362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10000" cy="32194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>
                <a:latin typeface="Gill Sans MT" charset="0"/>
              </a:rPr>
              <a:t>1) Alice uses UA to compose message </a:t>
            </a:r>
            <a:r>
              <a:rPr lang="ja-JP" altLang="en-US" sz="2200">
                <a:latin typeface="Gill Sans MT" charset="0"/>
              </a:rPr>
              <a:t>“</a:t>
            </a:r>
            <a:r>
              <a:rPr lang="en-US" altLang="ja-JP" sz="2200">
                <a:latin typeface="Gill Sans MT" charset="0"/>
              </a:rPr>
              <a:t>to</a:t>
            </a:r>
            <a:r>
              <a:rPr lang="ja-JP" altLang="en-US" sz="2200">
                <a:latin typeface="Gill Sans MT" charset="0"/>
              </a:rPr>
              <a:t>”</a:t>
            </a:r>
            <a:r>
              <a:rPr lang="en-US" altLang="ja-JP" sz="2200">
                <a:latin typeface="Gill Sans MT" charset="0"/>
              </a:rPr>
              <a:t> </a:t>
            </a:r>
            <a:r>
              <a:rPr lang="en-US" altLang="ja-JP" sz="2200">
                <a:latin typeface="Courier New" charset="0"/>
              </a:rPr>
              <a:t>bob@someschool.edu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Gill Sans MT" charset="0"/>
              </a:rPr>
              <a:t>2) Alice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UA sends message to her mail server; message placed in message queue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Gill Sans MT" charset="0"/>
              </a:rPr>
              <a:t>3) client side of SMTP opens TCP connection with Bob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mail server</a:t>
            </a:r>
            <a:endParaRPr lang="en-US" sz="2200">
              <a:latin typeface="Gill Sans MT" charset="0"/>
            </a:endParaRPr>
          </a:p>
        </p:txBody>
      </p:sp>
      <p:sp>
        <p:nvSpPr>
          <p:cNvPr id="1362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335088"/>
            <a:ext cx="3810000" cy="32686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>
                <a:latin typeface="Gill Sans MT" charset="0"/>
              </a:rPr>
              <a:t>4) SMTP client sends Alice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message over the TCP connection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Gill Sans MT" charset="0"/>
              </a:rPr>
              <a:t>5) Bob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mail server places the message in Bob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mailbox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Gill Sans MT" charset="0"/>
              </a:rPr>
              <a:t>6) Bob invokes his user agent to read message</a:t>
            </a:r>
          </a:p>
          <a:p>
            <a:pPr>
              <a:buFont typeface="Wingdings" charset="0"/>
              <a:buNone/>
            </a:pPr>
            <a:endParaRPr lang="en-US" sz="2200">
              <a:latin typeface="Gill Sans MT" charset="0"/>
            </a:endParaRPr>
          </a:p>
        </p:txBody>
      </p:sp>
      <p:grpSp>
        <p:nvGrpSpPr>
          <p:cNvPr id="136202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136238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39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36240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41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2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3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4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5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6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7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8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49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50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51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52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36203" name="Picture 36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12127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37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260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205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136223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24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36225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26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7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8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9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0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1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2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3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34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35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36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37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36206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n-US" sz="2400"/>
          </a:p>
        </p:txBody>
      </p:sp>
      <p:sp>
        <p:nvSpPr>
          <p:cNvPr id="136210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2</a:t>
            </a:r>
            <a:endParaRPr lang="en-US" sz="2400"/>
          </a:p>
        </p:txBody>
      </p:sp>
      <p:sp>
        <p:nvSpPr>
          <p:cNvPr id="136211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3</a:t>
            </a:r>
            <a:endParaRPr lang="en-US" sz="2400"/>
          </a:p>
        </p:txBody>
      </p:sp>
      <p:sp>
        <p:nvSpPr>
          <p:cNvPr id="136212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n-US" sz="2400"/>
          </a:p>
        </p:txBody>
      </p:sp>
      <p:sp>
        <p:nvSpPr>
          <p:cNvPr id="136213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5</a:t>
            </a:r>
            <a:endParaRPr lang="en-US" sz="2400"/>
          </a:p>
        </p:txBody>
      </p:sp>
      <p:sp>
        <p:nvSpPr>
          <p:cNvPr id="136214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6</a:t>
            </a:r>
            <a:endParaRPr lang="en-US" sz="2400"/>
          </a:p>
        </p:txBody>
      </p:sp>
      <p:sp>
        <p:nvSpPr>
          <p:cNvPr id="136215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1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Alice</a:t>
            </a:r>
            <a:r>
              <a:rPr lang="ja-JP" altLang="en-US" sz="1600"/>
              <a:t>’</a:t>
            </a:r>
            <a:r>
              <a:rPr lang="en-US" altLang="ja-JP" sz="1600"/>
              <a:t>s mail server</a:t>
            </a:r>
            <a:endParaRPr lang="en-US" sz="1600"/>
          </a:p>
        </p:txBody>
      </p:sp>
      <p:sp>
        <p:nvSpPr>
          <p:cNvPr id="136216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Bob</a:t>
            </a:r>
            <a:r>
              <a:rPr lang="ja-JP" altLang="en-US" sz="1600"/>
              <a:t>’</a:t>
            </a:r>
            <a:r>
              <a:rPr lang="en-US" altLang="ja-JP" sz="1600"/>
              <a:t>s mail server</a:t>
            </a:r>
            <a:endParaRPr lang="en-US" sz="1600"/>
          </a:p>
        </p:txBody>
      </p:sp>
      <p:grpSp>
        <p:nvGrpSpPr>
          <p:cNvPr id="136217" name="Group 169"/>
          <p:cNvGrpSpPr>
            <a:grpSpLocks/>
          </p:cNvGrpSpPr>
          <p:nvPr/>
        </p:nvGrpSpPr>
        <p:grpSpPr bwMode="auto">
          <a:xfrm>
            <a:off x="6672263" y="4808538"/>
            <a:ext cx="912812" cy="1054100"/>
            <a:chOff x="3574" y="550"/>
            <a:chExt cx="575" cy="664"/>
          </a:xfrm>
        </p:grpSpPr>
        <p:grpSp>
          <p:nvGrpSpPr>
            <p:cNvPr id="136218" name="Group 170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6221" name="Picture 1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222" name="Freeform 17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6219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6220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382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2A11923-614A-704F-B96C-3F0A87990398}" type="slidenum">
              <a:rPr lang="en-US" sz="1200">
                <a:latin typeface="Tahoma" charset="0"/>
              </a:rPr>
              <a:pPr/>
              <a:t>45</a:t>
            </a:fld>
            <a:endParaRPr lang="en-US" sz="1200">
              <a:latin typeface="Tahoma" charset="0"/>
            </a:endParaRPr>
          </a:p>
        </p:txBody>
      </p:sp>
      <p:pic>
        <p:nvPicPr>
          <p:cNvPr id="13824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540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90328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Sample SMTP interaction</a:t>
            </a:r>
            <a:endParaRPr lang="en-US">
              <a:latin typeface="Gill Sans MT" charset="0"/>
            </a:endParaRPr>
          </a:p>
        </p:txBody>
      </p:sp>
      <p:sp>
        <p:nvSpPr>
          <p:cNvPr id="138245" name="Rectangle 3"/>
          <p:cNvSpPr>
            <a:spLocks noChangeArrowheads="1"/>
          </p:cNvSpPr>
          <p:nvPr/>
        </p:nvSpPr>
        <p:spPr bwMode="auto">
          <a:xfrm>
            <a:off x="0" y="1273175"/>
            <a:ext cx="88709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220 hamburger.edu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HELO crepes.fr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250  Hello crepes.fr, pleased to meet you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MAIL FROM: &lt;alice@crepes.fr&gt;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250 alice@crepes.fr... Sender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RCPT TO: &lt;bob@hamburger.edu&gt;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250 bob@hamburger.edu ... Recipient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DATA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354 Enter mail, end with "." on a line by itself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Do you like ketchup?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How about pickles?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250 Message accepted for delivery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C: QUIT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charset="0"/>
              </a:rPr>
              <a:t>     S: 221 hamburger.edu closing connection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402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FF0D728A-D49F-D943-B002-CCBA6E9F26D9}" type="slidenum">
              <a:rPr lang="en-US" sz="1200">
                <a:latin typeface="Tahoma" charset="0"/>
              </a:rPr>
              <a:pPr/>
              <a:t>46</a:t>
            </a:fld>
            <a:endParaRPr lang="en-US" sz="1200">
              <a:latin typeface="Tahoma" charset="0"/>
            </a:endParaRPr>
          </a:p>
        </p:txBody>
      </p:sp>
      <p:pic>
        <p:nvPicPr>
          <p:cNvPr id="1402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302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414338"/>
            <a:ext cx="7772400" cy="884237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Try SMTP interaction for yourself: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579563"/>
            <a:ext cx="7772400" cy="4648200"/>
          </a:xfrm>
        </p:spPr>
        <p:txBody>
          <a:bodyPr/>
          <a:lstStyle/>
          <a:p>
            <a:r>
              <a:rPr lang="en-US" sz="2400" b="1">
                <a:latin typeface="Courier New" charset="0"/>
              </a:rPr>
              <a:t>telnet servername 25</a:t>
            </a:r>
            <a:endParaRPr lang="en-US" sz="2400"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see 220 reply from server</a:t>
            </a:r>
          </a:p>
          <a:p>
            <a:r>
              <a:rPr lang="en-US" sz="2400">
                <a:latin typeface="Gill Sans MT" charset="0"/>
              </a:rPr>
              <a:t>enter HELO, MAIL FROM, RCPT TO, DATA, QUIT commands</a:t>
            </a:r>
            <a:r>
              <a:rPr lang="en-US">
                <a:latin typeface="Gill Sans MT" charset="0"/>
              </a:rPr>
              <a:t> 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</a:rPr>
              <a:t>above lets you send email without using email client (reader)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423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8A02CA9B-FF9C-934B-A62A-07E010DE4E3B}" type="slidenum">
              <a:rPr lang="en-US" sz="1200">
                <a:latin typeface="Tahoma" charset="0"/>
              </a:rPr>
              <a:pPr/>
              <a:t>47</a:t>
            </a:fld>
            <a:endParaRPr lang="en-US" sz="1200">
              <a:latin typeface="Tahoma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SMTP: final words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1555750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SMTP uses persistent connections</a:t>
            </a:r>
          </a:p>
          <a:p>
            <a:r>
              <a:rPr lang="en-US" sz="2400">
                <a:latin typeface="Gill Sans MT" charset="0"/>
              </a:rPr>
              <a:t>SMTP requires message (header &amp; body) to be in 7-bit ASCII</a:t>
            </a:r>
          </a:p>
          <a:p>
            <a:r>
              <a:rPr lang="en-US" sz="2400">
                <a:latin typeface="Gill Sans MT" charset="0"/>
              </a:rPr>
              <a:t>SMTP server uses </a:t>
            </a:r>
            <a:r>
              <a:rPr lang="en-US" sz="2400">
                <a:latin typeface="Courier New" charset="0"/>
              </a:rPr>
              <a:t>CRLF.CRLF</a:t>
            </a:r>
            <a:r>
              <a:rPr lang="en-US" sz="2400">
                <a:latin typeface="Gill Sans MT" charset="0"/>
              </a:rPr>
              <a:t> to determine end of message</a:t>
            </a:r>
          </a:p>
        </p:txBody>
      </p:sp>
      <p:sp>
        <p:nvSpPr>
          <p:cNvPr id="1423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13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ill Sans MT" charset="0"/>
              </a:rPr>
              <a:t>HTTP: pull</a:t>
            </a:r>
          </a:p>
          <a:p>
            <a:pPr>
              <a:spcAft>
                <a:spcPct val="50000"/>
              </a:spcAft>
            </a:pPr>
            <a:r>
              <a:rPr lang="en-US" sz="2400">
                <a:latin typeface="Gill Sans MT" charset="0"/>
              </a:rPr>
              <a:t>SMTP: push</a:t>
            </a:r>
          </a:p>
          <a:p>
            <a:pPr>
              <a:spcAft>
                <a:spcPct val="50000"/>
              </a:spcAft>
            </a:pPr>
            <a:r>
              <a:rPr lang="en-US" sz="2400">
                <a:latin typeface="Gill Sans MT" charset="0"/>
              </a:rPr>
              <a:t>both have ASCII command/response interaction, status codes</a:t>
            </a:r>
          </a:p>
          <a:p>
            <a:r>
              <a:rPr lang="en-US" sz="2400">
                <a:latin typeface="Gill Sans MT" charset="0"/>
              </a:rPr>
              <a:t>HTTP: each object encapsulated in its own response msg</a:t>
            </a:r>
          </a:p>
          <a:p>
            <a:r>
              <a:rPr lang="en-US" sz="2400">
                <a:latin typeface="Gill Sans MT" charset="0"/>
              </a:rPr>
              <a:t>SMTP: multiple objects sent in multipart msg</a:t>
            </a:r>
          </a:p>
        </p:txBody>
      </p:sp>
      <p:pic>
        <p:nvPicPr>
          <p:cNvPr id="14234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83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443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B9B3C442-04A8-854C-B579-696B395B8EE0}" type="slidenum">
              <a:rPr lang="en-US" sz="1200">
                <a:latin typeface="Tahoma" charset="0"/>
              </a:rPr>
              <a:pPr/>
              <a:t>48</a:t>
            </a:fld>
            <a:endParaRPr lang="en-US" sz="1200">
              <a:latin typeface="Tahoma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Mail message format</a:t>
            </a:r>
            <a:endParaRPr lang="en-US">
              <a:latin typeface="Gill Sans MT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</a:rPr>
              <a:t>SMTP: protocol for exchanging email msgs</a:t>
            </a:r>
          </a:p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</a:rPr>
              <a:t>RFC 822: standard for text message format:</a:t>
            </a:r>
          </a:p>
          <a:p>
            <a:r>
              <a:rPr lang="en-US" sz="2400">
                <a:latin typeface="Gill Sans MT" charset="0"/>
              </a:rPr>
              <a:t>header lines, e.g.,</a:t>
            </a:r>
          </a:p>
          <a:p>
            <a:pPr lvl="1"/>
            <a:r>
              <a:rPr lang="en-US" sz="2000">
                <a:latin typeface="Gill Sans MT" charset="0"/>
              </a:rPr>
              <a:t>To:</a:t>
            </a:r>
          </a:p>
          <a:p>
            <a:pPr lvl="1"/>
            <a:r>
              <a:rPr lang="en-US" sz="2000">
                <a:latin typeface="Gill Sans MT" charset="0"/>
              </a:rPr>
              <a:t>From:</a:t>
            </a:r>
          </a:p>
          <a:p>
            <a:pPr lvl="1"/>
            <a:r>
              <a:rPr lang="en-US" sz="2000">
                <a:latin typeface="Gill Sans MT" charset="0"/>
              </a:rPr>
              <a:t>Subject:</a:t>
            </a:r>
          </a:p>
          <a:p>
            <a:pPr lvl="1">
              <a:buFont typeface="Wingdings" charset="0"/>
              <a:buNone/>
            </a:pPr>
            <a:r>
              <a:rPr lang="en-US" i="1">
                <a:solidFill>
                  <a:srgbClr val="FF0000"/>
                </a:solidFill>
                <a:latin typeface="Gill Sans MT" charset="0"/>
              </a:rPr>
              <a:t>different</a:t>
            </a:r>
            <a:r>
              <a:rPr lang="en-US" i="1">
                <a:solidFill>
                  <a:srgbClr val="66FFCC"/>
                </a:solidFill>
                <a:latin typeface="Gill Sans MT" charset="0"/>
              </a:rPr>
              <a:t> </a:t>
            </a:r>
            <a:r>
              <a:rPr lang="en-US" i="1">
                <a:latin typeface="Gill Sans MT" charset="0"/>
              </a:rPr>
              <a:t>from </a:t>
            </a:r>
            <a:r>
              <a:rPr lang="en-US" sz="2200">
                <a:latin typeface="Gill Sans MT" charset="0"/>
              </a:rPr>
              <a:t>SMTP MAIL FROM, RCPT TO:</a:t>
            </a:r>
            <a:r>
              <a:rPr lang="en-US">
                <a:latin typeface="Gill Sans MT" charset="0"/>
              </a:rPr>
              <a:t> commands!</a:t>
            </a:r>
          </a:p>
          <a:p>
            <a:r>
              <a:rPr lang="en-US" sz="2400">
                <a:latin typeface="Gill Sans MT" charset="0"/>
              </a:rPr>
              <a:t>Body: the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message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ASCII characters only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44390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44391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4392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Text Box 13"/>
          <p:cNvSpPr txBox="1">
            <a:spLocks noChangeArrowheads="1"/>
          </p:cNvSpPr>
          <p:nvPr/>
        </p:nvSpPr>
        <p:spPr bwMode="auto">
          <a:xfrm>
            <a:off x="8139113" y="2112963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line</a:t>
            </a:r>
          </a:p>
        </p:txBody>
      </p:sp>
      <p:sp>
        <p:nvSpPr>
          <p:cNvPr id="144395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439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128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464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A1139423-4FDA-8647-A290-D86A09FF536A}" type="slidenum">
              <a:rPr lang="en-US" sz="1200">
                <a:latin typeface="Tahoma" charset="0"/>
              </a:rPr>
              <a:pPr/>
              <a:t>49</a:t>
            </a:fld>
            <a:endParaRPr lang="en-US" sz="1200">
              <a:latin typeface="Tahoma" charset="0"/>
            </a:endParaRPr>
          </a:p>
        </p:txBody>
      </p:sp>
      <p:grpSp>
        <p:nvGrpSpPr>
          <p:cNvPr id="146435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146527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9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1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32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6557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58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3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34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555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56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5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6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37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6553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54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8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539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551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52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40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1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2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3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4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5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6549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6436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146495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7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00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6525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6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01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02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523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03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4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05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6521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06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507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519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08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9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2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4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5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6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6517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8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6437" name="Picture 9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55588"/>
            <a:ext cx="7772400" cy="893762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Mail access protocols</a:t>
            </a:r>
          </a:p>
        </p:txBody>
      </p:sp>
      <p:sp>
        <p:nvSpPr>
          <p:cNvPr id="1464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3230563"/>
            <a:ext cx="7381875" cy="2209800"/>
          </a:xfrm>
        </p:spPr>
        <p:txBody>
          <a:bodyPr/>
          <a:lstStyle/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SMTP:</a:t>
            </a:r>
            <a:r>
              <a:rPr lang="en-US" sz="2400">
                <a:latin typeface="Gill Sans MT" charset="0"/>
              </a:rPr>
              <a:t> delivery/storage to receiver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server</a:t>
            </a:r>
          </a:p>
          <a:p>
            <a:r>
              <a:rPr lang="en-US" sz="2400">
                <a:latin typeface="Gill Sans MT" charset="0"/>
              </a:rPr>
              <a:t>mail access protocol: retrieval from server</a:t>
            </a:r>
          </a:p>
          <a:p>
            <a:pPr lvl="1"/>
            <a:r>
              <a:rPr lang="en-US" sz="2200">
                <a:solidFill>
                  <a:srgbClr val="CC0000"/>
                </a:solidFill>
                <a:latin typeface="Gill Sans MT" charset="0"/>
              </a:rPr>
              <a:t>POP:</a:t>
            </a:r>
            <a:r>
              <a:rPr lang="en-US" sz="2200">
                <a:latin typeface="Gill Sans MT" charset="0"/>
              </a:rPr>
              <a:t> Post Office Protocol [RFC 1939]: authorization, download </a:t>
            </a:r>
          </a:p>
          <a:p>
            <a:pPr lvl="1"/>
            <a:r>
              <a:rPr lang="en-US" sz="2200">
                <a:solidFill>
                  <a:srgbClr val="CC0000"/>
                </a:solidFill>
                <a:latin typeface="Gill Sans MT" charset="0"/>
              </a:rPr>
              <a:t>IMAP:</a:t>
            </a:r>
            <a:r>
              <a:rPr lang="en-US" sz="2200">
                <a:latin typeface="Gill Sans MT" charset="0"/>
              </a:rPr>
              <a:t> Internet Mail Access Protocol [RFC 1730]: more features, including manipulation of stored msgs on server</a:t>
            </a:r>
          </a:p>
          <a:p>
            <a:pPr lvl="1"/>
            <a:r>
              <a:rPr lang="en-US" sz="2200">
                <a:solidFill>
                  <a:srgbClr val="CC0000"/>
                </a:solidFill>
                <a:latin typeface="Gill Sans MT" charset="0"/>
              </a:rPr>
              <a:t>HTTP:</a:t>
            </a:r>
            <a:r>
              <a:rPr lang="en-US" sz="2200">
                <a:latin typeface="Gill Sans MT" charset="0"/>
              </a:rPr>
              <a:t> gmail, Hotmail, Yahoo! Mail, etc.</a:t>
            </a:r>
          </a:p>
          <a:p>
            <a:pPr lvl="1"/>
            <a:endParaRPr lang="en-US" sz="2200">
              <a:latin typeface="Gill Sans MT" charset="0"/>
            </a:endParaRPr>
          </a:p>
        </p:txBody>
      </p:sp>
      <p:grpSp>
        <p:nvGrpSpPr>
          <p:cNvPr id="146440" name="Group 158"/>
          <p:cNvGrpSpPr>
            <a:grpSpLocks/>
          </p:cNvGrpSpPr>
          <p:nvPr/>
        </p:nvGrpSpPr>
        <p:grpSpPr bwMode="auto">
          <a:xfrm>
            <a:off x="2797175" y="1987550"/>
            <a:ext cx="1436688" cy="1131888"/>
            <a:chOff x="1796" y="1206"/>
            <a:chExt cx="905" cy="713"/>
          </a:xfrm>
        </p:grpSpPr>
        <p:sp>
          <p:nvSpPr>
            <p:cNvPr id="146479" name="Text Box 95"/>
            <p:cNvSpPr txBox="1">
              <a:spLocks noChangeArrowheads="1"/>
            </p:cNvSpPr>
            <p:nvPr/>
          </p:nvSpPr>
          <p:spPr bwMode="auto">
            <a:xfrm>
              <a:off x="1796" y="1583"/>
              <a:ext cx="90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sender</a:t>
              </a:r>
              <a:r>
                <a:rPr lang="ja-JP" altLang="en-US" sz="1600"/>
                <a:t>’</a:t>
              </a:r>
              <a:r>
                <a:rPr lang="en-US" altLang="ja-JP" sz="1600"/>
                <a:t>s mail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grpSp>
          <p:nvGrpSpPr>
            <p:cNvPr id="146480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146481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46482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46483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4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5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6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7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8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89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0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46491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46492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46493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  <p:sp>
            <p:nvSpPr>
              <p:cNvPr id="146494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</a:endParaRPr>
              </a:p>
            </p:txBody>
          </p:sp>
        </p:grpSp>
      </p:grpSp>
      <p:sp>
        <p:nvSpPr>
          <p:cNvPr id="146441" name="Text Box 121"/>
          <p:cNvSpPr txBox="1">
            <a:spLocks noChangeArrowheads="1"/>
          </p:cNvSpPr>
          <p:nvPr/>
        </p:nvSpPr>
        <p:spPr bwMode="auto">
          <a:xfrm>
            <a:off x="2020888" y="1466850"/>
            <a:ext cx="89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SMTP</a:t>
            </a:r>
          </a:p>
        </p:txBody>
      </p:sp>
      <p:sp>
        <p:nvSpPr>
          <p:cNvPr id="146442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sp>
        <p:nvSpPr>
          <p:cNvPr id="146443" name="Text Box 154"/>
          <p:cNvSpPr txBox="1">
            <a:spLocks noChangeArrowheads="1"/>
          </p:cNvSpPr>
          <p:nvPr/>
        </p:nvSpPr>
        <p:spPr bwMode="auto">
          <a:xfrm>
            <a:off x="3622675" y="1477963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SMTP</a:t>
            </a:r>
          </a:p>
        </p:txBody>
      </p:sp>
      <p:sp>
        <p:nvSpPr>
          <p:cNvPr id="146444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mail access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protocol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146445" name="Text Box 160"/>
          <p:cNvSpPr txBox="1">
            <a:spLocks noChangeArrowheads="1"/>
          </p:cNvSpPr>
          <p:nvPr/>
        </p:nvSpPr>
        <p:spPr bwMode="auto">
          <a:xfrm>
            <a:off x="4371975" y="2598738"/>
            <a:ext cx="1538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receiver</a:t>
            </a:r>
            <a:r>
              <a:rPr lang="ja-JP" altLang="en-US" sz="1600"/>
              <a:t>’</a:t>
            </a:r>
            <a:r>
              <a:rPr lang="en-US" altLang="ja-JP" sz="1600"/>
              <a:t>s mail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grpSp>
        <p:nvGrpSpPr>
          <p:cNvPr id="146446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146465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46466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46467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9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2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46475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46476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46477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  <p:sp>
          <p:nvSpPr>
            <p:cNvPr id="146478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charset="0"/>
              </a:endParaRPr>
            </a:p>
          </p:txBody>
        </p:sp>
      </p:grpSp>
      <p:pic>
        <p:nvPicPr>
          <p:cNvPr id="146447" name="Picture 176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573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8" name="Picture 179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5716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9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0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1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2" name="Text Box 156"/>
          <p:cNvSpPr txBox="1">
            <a:spLocks noChangeArrowheads="1"/>
          </p:cNvSpPr>
          <p:nvPr/>
        </p:nvSpPr>
        <p:spPr bwMode="auto">
          <a:xfrm>
            <a:off x="5710238" y="1927225"/>
            <a:ext cx="1311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CC0000"/>
                </a:solidFill>
              </a:rPr>
              <a:t>(e.g., </a:t>
            </a:r>
            <a:r>
              <a:rPr lang="en-US" sz="1600" i="1">
                <a:solidFill>
                  <a:srgbClr val="CC0000"/>
                </a:solidFill>
              </a:rPr>
              <a:t>POP,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CC0000"/>
                </a:solidFill>
              </a:rPr>
              <a:t>         IMAP</a:t>
            </a:r>
            <a:r>
              <a:rPr lang="en-US" sz="1800" i="1">
                <a:solidFill>
                  <a:srgbClr val="CC0000"/>
                </a:solidFill>
              </a:rPr>
              <a:t>)</a:t>
            </a:r>
          </a:p>
        </p:txBody>
      </p:sp>
      <p:grpSp>
        <p:nvGrpSpPr>
          <p:cNvPr id="146453" name="Group 166"/>
          <p:cNvGrpSpPr>
            <a:grpSpLocks/>
          </p:cNvGrpSpPr>
          <p:nvPr/>
        </p:nvGrpSpPr>
        <p:grpSpPr bwMode="auto">
          <a:xfrm>
            <a:off x="1066800" y="1419225"/>
            <a:ext cx="912813" cy="1054100"/>
            <a:chOff x="3574" y="550"/>
            <a:chExt cx="575" cy="664"/>
          </a:xfrm>
        </p:grpSpPr>
        <p:grpSp>
          <p:nvGrpSpPr>
            <p:cNvPr id="146460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46463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464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6461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62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46454" name="Group 172"/>
          <p:cNvGrpSpPr>
            <a:grpSpLocks/>
          </p:cNvGrpSpPr>
          <p:nvPr/>
        </p:nvGrpSpPr>
        <p:grpSpPr bwMode="auto">
          <a:xfrm>
            <a:off x="6967538" y="1422400"/>
            <a:ext cx="912812" cy="1054100"/>
            <a:chOff x="3574" y="550"/>
            <a:chExt cx="575" cy="664"/>
          </a:xfrm>
        </p:grpSpPr>
        <p:grpSp>
          <p:nvGrpSpPr>
            <p:cNvPr id="146455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46458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459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6456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57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563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2E634C61-A6D3-5F49-A307-039F22BBA1AA}" type="slidenum">
              <a:rPr lang="en-US" sz="1200">
                <a:latin typeface="Tahoma" charset="0"/>
              </a:rPr>
              <a:pPr/>
              <a:t>5</a:t>
            </a:fld>
            <a:endParaRPr lang="en-US" sz="1200">
              <a:latin typeface="Tahoma" charset="0"/>
            </a:endParaRPr>
          </a:p>
        </p:txBody>
      </p:sp>
      <p:grpSp>
        <p:nvGrpSpPr>
          <p:cNvPr id="56323" name="Group 1037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56356" name="Freeform 1038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926 w 1036"/>
                <a:gd name="T1" fmla="*/ 11 h 675"/>
                <a:gd name="T2" fmla="*/ 1159 w 1036"/>
                <a:gd name="T3" fmla="*/ 53 h 675"/>
                <a:gd name="T4" fmla="*/ 614 w 1036"/>
                <a:gd name="T5" fmla="*/ 129 h 675"/>
                <a:gd name="T6" fmla="*/ 455 w 1036"/>
                <a:gd name="T7" fmla="*/ 229 h 675"/>
                <a:gd name="T8" fmla="*/ 63 w 1036"/>
                <a:gd name="T9" fmla="*/ 297 h 675"/>
                <a:gd name="T10" fmla="*/ 51 w 1036"/>
                <a:gd name="T11" fmla="*/ 459 h 675"/>
                <a:gd name="T12" fmla="*/ 393 w 1036"/>
                <a:gd name="T13" fmla="*/ 489 h 675"/>
                <a:gd name="T14" fmla="*/ 1363 w 1036"/>
                <a:gd name="T15" fmla="*/ 489 h 675"/>
                <a:gd name="T16" fmla="*/ 1776 w 1036"/>
                <a:gd name="T17" fmla="*/ 555 h 675"/>
                <a:gd name="T18" fmla="*/ 2234 w 1036"/>
                <a:gd name="T19" fmla="*/ 657 h 675"/>
                <a:gd name="T20" fmla="*/ 2585 w 1036"/>
                <a:gd name="T21" fmla="*/ 661 h 675"/>
                <a:gd name="T22" fmla="*/ 2827 w 1036"/>
                <a:gd name="T23" fmla="*/ 603 h 675"/>
                <a:gd name="T24" fmla="*/ 2950 w 1036"/>
                <a:gd name="T25" fmla="*/ 445 h 675"/>
                <a:gd name="T26" fmla="*/ 3026 w 1036"/>
                <a:gd name="T27" fmla="*/ 291 h 675"/>
                <a:gd name="T28" fmla="*/ 3035 w 1036"/>
                <a:gd name="T29" fmla="*/ 107 h 675"/>
                <a:gd name="T30" fmla="*/ 2774 w 1036"/>
                <a:gd name="T31" fmla="*/ 17 h 675"/>
                <a:gd name="T32" fmla="*/ 2305 w 1036"/>
                <a:gd name="T33" fmla="*/ 3 h 675"/>
                <a:gd name="T34" fmla="*/ 192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7" name="Group 1039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56732" name="Rectangle 1040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3" name="AutoShape 1041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6358" name="Freeform 1042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Line 1043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0" name="Line 1044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1" name="Line 1045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2" name="Line 1047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Line 1048"/>
            <p:cNvSpPr>
              <a:spLocks noChangeShapeType="1"/>
            </p:cNvSpPr>
            <p:nvPr/>
          </p:nvSpPr>
          <p:spPr bwMode="auto">
            <a:xfrm flipV="1">
              <a:off x="3680" y="3155"/>
              <a:ext cx="248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Line 1051"/>
            <p:cNvSpPr>
              <a:spLocks noChangeShapeType="1"/>
            </p:cNvSpPr>
            <p:nvPr/>
          </p:nvSpPr>
          <p:spPr bwMode="auto">
            <a:xfrm flipH="1">
              <a:off x="3948" y="3208"/>
              <a:ext cx="96" cy="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Line 1052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Line 1053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Line 1054"/>
            <p:cNvSpPr>
              <a:spLocks noChangeShapeType="1"/>
            </p:cNvSpPr>
            <p:nvPr/>
          </p:nvSpPr>
          <p:spPr bwMode="auto">
            <a:xfrm>
              <a:off x="3898" y="3025"/>
              <a:ext cx="56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Line 1055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Line 1056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70" name="Group 1057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56730" name="Picture 10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731" name="Picture 1059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371" name="Freeform 1060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Freeform 1061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4439 w 765"/>
                <a:gd name="T1" fmla="*/ 59025 h 459"/>
                <a:gd name="T2" fmla="*/ 341840 w 765"/>
                <a:gd name="T3" fmla="*/ 419124 h 459"/>
                <a:gd name="T4" fmla="*/ 114357 w 765"/>
                <a:gd name="T5" fmla="*/ 596515 h 459"/>
                <a:gd name="T6" fmla="*/ 16341 w 765"/>
                <a:gd name="T7" fmla="*/ 2010114 h 459"/>
                <a:gd name="T8" fmla="*/ 213888 w 765"/>
                <a:gd name="T9" fmla="*/ 2655920 h 459"/>
                <a:gd name="T10" fmla="*/ 411159 w 765"/>
                <a:gd name="T11" fmla="*/ 2545721 h 459"/>
                <a:gd name="T12" fmla="*/ 693989 w 765"/>
                <a:gd name="T13" fmla="*/ 2655920 h 459"/>
                <a:gd name="T14" fmla="*/ 830463 w 765"/>
                <a:gd name="T15" fmla="*/ 2594271 h 459"/>
                <a:gd name="T16" fmla="*/ 893918 w 765"/>
                <a:gd name="T17" fmla="*/ 2225858 h 459"/>
                <a:gd name="T18" fmla="*/ 892348 w 765"/>
                <a:gd name="T19" fmla="*/ 944794 h 459"/>
                <a:gd name="T20" fmla="*/ 787540 w 765"/>
                <a:gd name="T21" fmla="*/ 206097 h 459"/>
                <a:gd name="T22" fmla="*/ 504439 w 765"/>
                <a:gd name="T23" fmla="*/ 59025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Line 1062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4" name="Line 1063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5" name="Line 1064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Line 1065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Line 1066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Line 1067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Line 1068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Line 1069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Line 1070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Line 1071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Line 1072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Line 1073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1074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Line 1075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Line 1076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Line 1077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Line 1078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90" name="Group 1079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5671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1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1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1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1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1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1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728" name="Oval 1095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6729" name="Picture 1096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391" name="Group 1097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56704" name="Line 1098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70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70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708" name="Group 1102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56711" name="Freeform 11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12" name="Freeform 11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709" name="Line 1105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Line 1106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2" name="Group 1107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566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99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702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03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700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1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3" name="Group 1116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566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91" name="Group 11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94" name="Freeform 11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95" name="Freeform 11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92" name="Line 11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Line 11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4" name="Group 1125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566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83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86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87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84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5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5" name="Group 1134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566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75" name="Group 11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78" name="Freeform 11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79" name="Freeform 11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76" name="Line 11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Line 11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6" name="Group 1143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566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67" name="Group 11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70" name="Freeform 11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71" name="Freeform 11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68" name="Line 11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Line 11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7" name="Line 1152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98" name="Group 1153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566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59" name="Group 11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62" name="Freeform 11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63" name="Freeform 11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60" name="Line 11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Line 11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9" name="Group 1162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66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51" name="Group 116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54" name="Freeform 11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55" name="Freeform 11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52" name="Line 116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Line 117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00" name="Group 1171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566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43" name="Group 11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46" name="Freeform 11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47" name="Freeform 11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44" name="Line 11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Line 11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01" name="Group 1180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566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35" name="Group 11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38" name="Freeform 11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9" name="Freeform 11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36" name="Line 11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7" name="Line 11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02" name="Group 1189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566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27" name="Group 11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30" name="Freeform 11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1" name="Freeform 11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28" name="Line 11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Line 11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03" name="Group 1198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566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66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6619" name="Group 12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622" name="Freeform 12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23" name="Freeform 12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620" name="Line 12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Line 12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04" name="Group 1207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56602" name="Group 120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56604" name="Freeform 120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5" name="Freeform 121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6" name="Freeform 121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7" name="Freeform 121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8" name="Freeform 121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9" name="Freeform 121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0" name="Freeform 121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1" name="Freeform 121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2" name="Freeform 121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3" name="Freeform 121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4" name="Freeform 121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5" name="Freeform 122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6603" name="Picture 122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405" name="Group 1222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56588" name="Group 122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56590" name="Freeform 122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1" name="Freeform 122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2" name="Freeform 122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3" name="Freeform 122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4" name="Freeform 122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5" name="Freeform 122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6" name="Freeform 123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7" name="Freeform 123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8" name="Freeform 123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99" name="Freeform 123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0" name="Freeform 123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1" name="Freeform 123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6589" name="Picture 123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406" name="Line 1237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07" name="Group 1238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56586" name="Picture 12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587" name="Freeform 124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6408" name="Group 1241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56584" name="Picture 12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585" name="Freeform 12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6409" name="Group 1244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56582" name="Picture 12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583" name="Freeform 12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6410" name="Group 1247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56580" name="Picture 12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581" name="Freeform 12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56411" name="Picture 1250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412" name="Group 1251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56578" name="Picture 1252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579" name="Picture 1253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413" name="Group 1254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56546" name="Freeform 125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7" name="Rectangle 125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48" name="Freeform 125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Freeform 125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0" name="Rectangle 125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51" name="Group 126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6576" name="AutoShape 126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77" name="AutoShape 126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52" name="Rectangle 126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53" name="Group 126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6574" name="AutoShape 126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75" name="AutoShape 126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54" name="Rectangle 126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55" name="Rectangle 126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56" name="Group 126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6572" name="AutoShape 127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73" name="AutoShape 127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57" name="Freeform 127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558" name="Group 127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6570" name="AutoShape 127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71" name="AutoShape 127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59" name="Rectangle 127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60" name="Freeform 127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Freeform 127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2" name="Oval 127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63" name="Freeform 128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AutoShape 128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65" name="AutoShape 128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66" name="Oval 128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67" name="Oval 128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56568" name="Oval 128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69" name="Rectangle 128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414" name="Group 1287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56514" name="Freeform 128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Rectangle 128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16" name="Freeform 129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Freeform 129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8" name="Rectangle 129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19" name="Group 129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6544" name="AutoShape 129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5" name="AutoShape 129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20" name="Rectangle 129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21" name="Group 129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6542" name="AutoShape 129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3" name="AutoShape 129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22" name="Rectangle 130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3" name="Rectangle 130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24" name="Group 130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6540" name="AutoShape 130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1" name="AutoShape 130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25" name="Freeform 130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526" name="Group 130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6538" name="AutoShape 130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39" name="AutoShape 130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527" name="Rectangle 130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8" name="Freeform 131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Freeform 131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Oval 131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31" name="Freeform 131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2" name="AutoShape 131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33" name="AutoShape 131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34" name="Oval 131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35" name="Oval 131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56536" name="Oval 131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37" name="Rectangle 131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415" name="Group 1320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56491" name="Picture 1321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492" name="Picture 1322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93" name="Freeform 132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6494" name="Picture 1324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95" name="Freeform 132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Freeform 132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Freeform 132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Freeform 132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9" name="Freeform 132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0" name="Freeform 133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501" name="Group 133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6508" name="Freeform 133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09" name="Freeform 133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10" name="Freeform 133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11" name="Freeform 133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12" name="Freeform 133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13" name="Freeform 133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502" name="Freeform 133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3" name="Freeform 133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Freeform 134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Freeform 134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Freeform 134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Freeform 134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16" name="Group 1344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56468" name="Picture 134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469" name="Picture 134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70" name="Freeform 134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6471" name="Picture 134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72" name="Freeform 134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3" name="Freeform 135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4" name="Freeform 135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5" name="Freeform 135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6" name="Freeform 135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7" name="Freeform 135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478" name="Group 135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6485" name="Freeform 135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86" name="Freeform 135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87" name="Freeform 135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88" name="Freeform 135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89" name="Freeform 136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90" name="Freeform 136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79" name="Freeform 136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0" name="Freeform 136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1" name="Freeform 136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2" name="Freeform 136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Freeform 136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4" name="Freeform 136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17" name="Group 1368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56445" name="Picture 1369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446" name="Picture 1370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47" name="Freeform 137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6448" name="Picture 1372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49" name="Freeform 137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0" name="Freeform 137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1" name="Freeform 137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2" name="Freeform 137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3" name="Freeform 137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4" name="Freeform 137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455" name="Group 137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6462" name="Freeform 138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63" name="Freeform 138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64" name="Freeform 138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65" name="Freeform 138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66" name="Freeform 138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67" name="Freeform 138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56" name="Freeform 138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7" name="Freeform 138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8" name="Freeform 138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9" name="Freeform 138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0" name="Freeform 139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Freeform 139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18" name="Group 1392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56443" name="Picture 13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44" name="Freeform 13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6419" name="Group 1395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56420" name="Picture 1396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421" name="Picture 1397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22" name="Freeform 13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6423" name="Picture 1399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24" name="Freeform 14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Freeform 14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Freeform 14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Freeform 14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Freeform 14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Freeform 14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430" name="Group 14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6437" name="Freeform 14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38" name="Freeform 14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39" name="Freeform 14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40" name="Freeform 14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41" name="Freeform 14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42" name="Freeform 14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431" name="Freeform 14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2" name="Freeform 14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Freeform 14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Freeform 14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Freeform 14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Freeform 14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850063" y="3786188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5" name="Picture 616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6945313" y="660400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5275" y="0"/>
            <a:ext cx="8382000" cy="10414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Creating a network app</a:t>
            </a:r>
          </a:p>
        </p:txBody>
      </p:sp>
      <p:sp>
        <p:nvSpPr>
          <p:cNvPr id="563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116013"/>
            <a:ext cx="4191000" cy="51149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write programs that:</a:t>
            </a:r>
          </a:p>
          <a:p>
            <a:r>
              <a:rPr lang="en-US" sz="2400">
                <a:latin typeface="Gill Sans MT" charset="0"/>
              </a:rPr>
              <a:t>run on (different) </a:t>
            </a:r>
            <a:r>
              <a:rPr lang="en-US" sz="2400" i="1">
                <a:latin typeface="Gill Sans MT" charset="0"/>
              </a:rPr>
              <a:t>end systems</a:t>
            </a:r>
          </a:p>
          <a:p>
            <a:r>
              <a:rPr lang="en-US" sz="2400">
                <a:latin typeface="Gill Sans MT" charset="0"/>
              </a:rPr>
              <a:t>communicate over network</a:t>
            </a:r>
          </a:p>
          <a:p>
            <a:r>
              <a:rPr lang="en-US" sz="2400">
                <a:latin typeface="Gill Sans MT" charset="0"/>
              </a:rPr>
              <a:t>e.g., web server software communicates with browser software</a:t>
            </a: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no need to write software for network-core devices</a:t>
            </a:r>
          </a:p>
          <a:p>
            <a:r>
              <a:rPr lang="en-US" sz="2400">
                <a:latin typeface="Gill Sans MT" charset="0"/>
              </a:rPr>
              <a:t>network-core devices do not run user applications </a:t>
            </a:r>
          </a:p>
          <a:p>
            <a:r>
              <a:rPr lang="en-US" sz="2400">
                <a:latin typeface="Gill Sans MT" charset="0"/>
              </a:rPr>
              <a:t>applications on end systems  allows for rapid app development, propagation</a:t>
            </a:r>
          </a:p>
          <a:p>
            <a:pPr>
              <a:buFont typeface="Wingdings" charset="0"/>
              <a:buNone/>
            </a:pPr>
            <a:endParaRPr lang="en-US" sz="2400">
              <a:solidFill>
                <a:srgbClr val="FF0000"/>
              </a:solidFill>
              <a:latin typeface="Gill Sans MT" charset="0"/>
            </a:endParaRPr>
          </a:p>
        </p:txBody>
      </p:sp>
      <p:grpSp>
        <p:nvGrpSpPr>
          <p:cNvPr id="35724" name="Group 618"/>
          <p:cNvGrpSpPr>
            <a:grpSpLocks/>
          </p:cNvGrpSpPr>
          <p:nvPr/>
        </p:nvGrpSpPr>
        <p:grpSpPr bwMode="auto">
          <a:xfrm>
            <a:off x="5857875" y="503238"/>
            <a:ext cx="1044575" cy="965200"/>
            <a:chOff x="4047" y="420"/>
            <a:chExt cx="658" cy="608"/>
          </a:xfrm>
        </p:grpSpPr>
        <p:sp>
          <p:nvSpPr>
            <p:cNvPr id="56348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49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50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51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application</a:t>
              </a:r>
              <a:endParaRPr 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6352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5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5" name="Group 619"/>
          <p:cNvGrpSpPr>
            <a:grpSpLocks/>
          </p:cNvGrpSpPr>
          <p:nvPr/>
        </p:nvGrpSpPr>
        <p:grpSpPr bwMode="auto">
          <a:xfrm>
            <a:off x="7956550" y="4087813"/>
            <a:ext cx="1044575" cy="965200"/>
            <a:chOff x="4047" y="420"/>
            <a:chExt cx="658" cy="608"/>
          </a:xfrm>
        </p:grpSpPr>
        <p:sp>
          <p:nvSpPr>
            <p:cNvPr id="56340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41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42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43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application</a:t>
              </a:r>
              <a:endParaRPr 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6344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5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6" name="Group 628"/>
          <p:cNvGrpSpPr>
            <a:grpSpLocks/>
          </p:cNvGrpSpPr>
          <p:nvPr/>
        </p:nvGrpSpPr>
        <p:grpSpPr bwMode="auto">
          <a:xfrm>
            <a:off x="5815013" y="3651250"/>
            <a:ext cx="1044575" cy="965200"/>
            <a:chOff x="4047" y="420"/>
            <a:chExt cx="658" cy="608"/>
          </a:xfrm>
        </p:grpSpPr>
        <p:sp>
          <p:nvSpPr>
            <p:cNvPr id="56332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33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34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35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application</a:t>
              </a:r>
              <a:endParaRPr 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6336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9" grpId="0" animBg="1"/>
      <p:bldP spid="357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4848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35FFBA1-80E8-CF44-94A7-192FB9591454}" type="slidenum">
              <a:rPr lang="en-US" sz="1200">
                <a:latin typeface="Tahoma" charset="0"/>
              </a:rPr>
              <a:pPr/>
              <a:t>50</a:t>
            </a:fld>
            <a:endParaRPr lang="en-US" sz="1200">
              <a:latin typeface="Tahoma" charset="0"/>
            </a:endParaRPr>
          </a:p>
        </p:txBody>
      </p:sp>
      <p:pic>
        <p:nvPicPr>
          <p:cNvPr id="14848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58838"/>
            <a:ext cx="331787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31763"/>
            <a:ext cx="7772400" cy="9683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POP3 protocol</a:t>
            </a:r>
            <a:endParaRPr lang="en-US">
              <a:latin typeface="Gill Sans MT" charset="0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38275"/>
            <a:ext cx="39719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authorization phase</a:t>
            </a:r>
          </a:p>
          <a:p>
            <a:r>
              <a:rPr lang="en-US" sz="2000">
                <a:latin typeface="Gill Sans MT" charset="0"/>
              </a:rPr>
              <a:t>client commands: </a:t>
            </a:r>
          </a:p>
          <a:p>
            <a:pPr lvl="1"/>
            <a:r>
              <a:rPr lang="en-US" sz="2000" b="1">
                <a:latin typeface="Courier New" charset="0"/>
              </a:rPr>
              <a:t>user:</a:t>
            </a:r>
            <a:r>
              <a:rPr lang="en-US" sz="2000">
                <a:latin typeface="Gill Sans MT" charset="0"/>
              </a:rPr>
              <a:t> declare username</a:t>
            </a:r>
          </a:p>
          <a:p>
            <a:pPr lvl="1"/>
            <a:r>
              <a:rPr lang="en-US" sz="2000" b="1">
                <a:latin typeface="Courier New" charset="0"/>
              </a:rPr>
              <a:t>pass:</a:t>
            </a:r>
            <a:r>
              <a:rPr lang="en-US" sz="2000">
                <a:latin typeface="Gill Sans MT" charset="0"/>
              </a:rPr>
              <a:t> password</a:t>
            </a:r>
          </a:p>
          <a:p>
            <a:r>
              <a:rPr lang="en-US" sz="2000">
                <a:latin typeface="Gill Sans MT" charset="0"/>
              </a:rPr>
              <a:t>server responses</a:t>
            </a:r>
          </a:p>
          <a:p>
            <a:pPr lvl="1"/>
            <a:r>
              <a:rPr lang="en-US" sz="2000" b="1">
                <a:latin typeface="Courier New" charset="0"/>
              </a:rPr>
              <a:t>+OK</a:t>
            </a:r>
          </a:p>
          <a:p>
            <a:pPr lvl="1"/>
            <a:r>
              <a:rPr lang="en-US" sz="2000" b="1">
                <a:latin typeface="Courier New" charset="0"/>
              </a:rPr>
              <a:t>-ERR</a:t>
            </a:r>
            <a:endParaRPr lang="en-US" sz="180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transaction phase,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Gill Sans MT" charset="0"/>
              </a:rPr>
              <a:t>client:</a:t>
            </a:r>
            <a:endParaRPr lang="en-US" sz="2400">
              <a:latin typeface="Gill Sans MT" charset="0"/>
            </a:endParaRPr>
          </a:p>
          <a:p>
            <a:r>
              <a:rPr lang="en-US" sz="2000" b="1">
                <a:latin typeface="Courier New" charset="0"/>
              </a:rPr>
              <a:t>list:</a:t>
            </a:r>
            <a:r>
              <a:rPr lang="en-US" sz="2000">
                <a:latin typeface="Gill Sans MT" charset="0"/>
              </a:rPr>
              <a:t> list message numbers</a:t>
            </a:r>
          </a:p>
          <a:p>
            <a:r>
              <a:rPr lang="en-US" sz="2000" b="1">
                <a:latin typeface="Courier New" charset="0"/>
              </a:rPr>
              <a:t>retr:</a:t>
            </a:r>
            <a:r>
              <a:rPr lang="en-US" sz="2000">
                <a:latin typeface="Gill Sans MT" charset="0"/>
              </a:rPr>
              <a:t> retrieve message by number</a:t>
            </a:r>
          </a:p>
          <a:p>
            <a:r>
              <a:rPr lang="en-US" sz="2000" b="1">
                <a:latin typeface="Courier New" charset="0"/>
              </a:rPr>
              <a:t>dele:</a:t>
            </a:r>
            <a:r>
              <a:rPr lang="en-US" sz="2000">
                <a:latin typeface="Gill Sans MT" charset="0"/>
              </a:rPr>
              <a:t> delete</a:t>
            </a:r>
          </a:p>
          <a:p>
            <a:r>
              <a:rPr lang="en-US" sz="2000" b="1">
                <a:latin typeface="Courier New" charset="0"/>
              </a:rPr>
              <a:t>quit</a:t>
            </a:r>
            <a:endParaRPr lang="en-US" sz="2000">
              <a:latin typeface="Gill Sans MT" charset="0"/>
            </a:endParaRPr>
          </a:p>
        </p:txBody>
      </p:sp>
      <p:sp>
        <p:nvSpPr>
          <p:cNvPr id="148486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charset="0"/>
              </a:rPr>
              <a:t>         </a:t>
            </a:r>
            <a:r>
              <a:rPr lang="en-US" sz="1800" b="1">
                <a:latin typeface="Courier New" charset="0"/>
              </a:rPr>
              <a:t>C: list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1 498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2 912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C: retr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&lt;message 1 contents&gt;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C: dele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C: retr 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&lt;message 1 contents&gt;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C: dele 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C: quit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     S: +OK </a:t>
            </a:r>
            <a:r>
              <a:rPr lang="en-US" sz="1400" b="1">
                <a:latin typeface="Courier New" charset="0"/>
              </a:rPr>
              <a:t>POP3 server signing off</a:t>
            </a:r>
            <a:endParaRPr lang="en-US" sz="1800" b="1">
              <a:latin typeface="Courier New" charset="0"/>
            </a:endParaRPr>
          </a:p>
        </p:txBody>
      </p:sp>
      <p:sp>
        <p:nvSpPr>
          <p:cNvPr id="148487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b="1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S: +OK POP3 server ready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C: user bob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S: +OK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C: pass hungry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charset="0"/>
              </a:rPr>
              <a:t>S: +OK</a:t>
            </a:r>
            <a:r>
              <a:rPr lang="en-US" sz="1400" b="1">
                <a:latin typeface="Courier New" charset="0"/>
              </a:rPr>
              <a:t> user successfully logged on</a:t>
            </a:r>
            <a:endParaRPr lang="en-US" sz="2400">
              <a:latin typeface="Times New Roman" charset="0"/>
            </a:endParaRPr>
          </a:p>
        </p:txBody>
      </p:sp>
      <p:sp>
        <p:nvSpPr>
          <p:cNvPr id="148488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Line 13"/>
          <p:cNvSpPr>
            <a:spLocks noChangeShapeType="1"/>
          </p:cNvSpPr>
          <p:nvPr/>
        </p:nvSpPr>
        <p:spPr bwMode="auto">
          <a:xfrm flipV="1">
            <a:off x="3486150" y="1449388"/>
            <a:ext cx="1400175" cy="2381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Freeform 14"/>
          <p:cNvSpPr>
            <a:spLocks/>
          </p:cNvSpPr>
          <p:nvPr/>
        </p:nvSpPr>
        <p:spPr bwMode="auto">
          <a:xfrm>
            <a:off x="4973638" y="2428875"/>
            <a:ext cx="371475" cy="38957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Line 15"/>
          <p:cNvSpPr>
            <a:spLocks noChangeShapeType="1"/>
          </p:cNvSpPr>
          <p:nvPr/>
        </p:nvSpPr>
        <p:spPr bwMode="auto">
          <a:xfrm flipV="1">
            <a:off x="3152775" y="3941763"/>
            <a:ext cx="1733550" cy="323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505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E3DFAC23-24F4-434B-ADC1-72A5595141BD}" type="slidenum">
              <a:rPr lang="en-US" sz="1200">
                <a:latin typeface="Tahoma" charset="0"/>
              </a:rPr>
              <a:pPr/>
              <a:t>51</a:t>
            </a:fld>
            <a:endParaRPr lang="en-US" sz="1200">
              <a:latin typeface="Tahoma" charset="0"/>
            </a:endParaRPr>
          </a:p>
        </p:txBody>
      </p:sp>
      <p:pic>
        <p:nvPicPr>
          <p:cNvPr id="15053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572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688"/>
            <a:ext cx="7772400" cy="795337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POP3 (more) and IMAP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more about POP3</a:t>
            </a:r>
          </a:p>
          <a:p>
            <a:r>
              <a:rPr lang="en-US" sz="2400">
                <a:latin typeface="Gill Sans MT" charset="0"/>
              </a:rPr>
              <a:t>previous example uses POP3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download and delete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mode</a:t>
            </a:r>
          </a:p>
          <a:p>
            <a:pPr lvl="1"/>
            <a:r>
              <a:rPr lang="en-US">
                <a:latin typeface="Gill Sans MT" charset="0"/>
              </a:rPr>
              <a:t>Bob cannot re-read e-mail if he changes client</a:t>
            </a:r>
          </a:p>
          <a:p>
            <a:r>
              <a:rPr lang="en-US" sz="2400">
                <a:latin typeface="Gill Sans MT" charset="0"/>
              </a:rPr>
              <a:t>POP3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download-and-keep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: copies of messages on different clients</a:t>
            </a:r>
          </a:p>
          <a:p>
            <a:r>
              <a:rPr lang="en-US" sz="2400">
                <a:latin typeface="Gill Sans MT" charset="0"/>
              </a:rPr>
              <a:t>POP3 is stateless across sessions</a:t>
            </a:r>
          </a:p>
        </p:txBody>
      </p:sp>
      <p:sp>
        <p:nvSpPr>
          <p:cNvPr id="150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IMAP</a:t>
            </a:r>
          </a:p>
          <a:p>
            <a:r>
              <a:rPr lang="en-US" sz="2400">
                <a:latin typeface="Gill Sans MT" charset="0"/>
              </a:rPr>
              <a:t>keeps all messages in one place: at server</a:t>
            </a:r>
          </a:p>
          <a:p>
            <a:r>
              <a:rPr lang="en-US" sz="2400">
                <a:latin typeface="Gill Sans MT" charset="0"/>
              </a:rPr>
              <a:t>allows user to organize messages in folders</a:t>
            </a:r>
          </a:p>
          <a:p>
            <a:r>
              <a:rPr lang="en-US" sz="2400">
                <a:latin typeface="Gill Sans MT" charset="0"/>
              </a:rPr>
              <a:t>keeps user state across sessions:</a:t>
            </a:r>
          </a:p>
          <a:p>
            <a:pPr lvl="1"/>
            <a:r>
              <a:rPr lang="en-US">
                <a:latin typeface="Gill Sans MT" charset="0"/>
              </a:rPr>
              <a:t>names of folders and mappings between message IDs and folder name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525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9F3AB8D9-1884-3D4E-82C9-D869DA926B70}" type="slidenum">
              <a:rPr lang="en-US" sz="1200">
                <a:latin typeface="Tahoma" charset="0"/>
              </a:rPr>
              <a:pPr/>
              <a:t>52</a:t>
            </a:fld>
            <a:endParaRPr lang="en-US" sz="1200">
              <a:latin typeface="Tahoma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2: outline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2.1 principles of network applications</a:t>
            </a:r>
          </a:p>
          <a:p>
            <a:pPr marL="912813" lvl="1"/>
            <a:r>
              <a:rPr lang="en-US" dirty="0">
                <a:latin typeface="Gill Sans MT" charset="0"/>
              </a:rPr>
              <a:t>app architectures</a:t>
            </a:r>
          </a:p>
          <a:p>
            <a:pPr marL="912813" lvl="1"/>
            <a:r>
              <a:rPr lang="en-US" dirty="0">
                <a:latin typeface="Gill Sans MT" charset="0"/>
              </a:rPr>
              <a:t>app requirements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2.2 Web and HTTP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2.3 </a:t>
            </a:r>
            <a:r>
              <a:rPr lang="en-US" dirty="0">
                <a:latin typeface="Gill Sans MT" charset="0"/>
              </a:rPr>
              <a:t>electronic mail</a:t>
            </a:r>
          </a:p>
          <a:p>
            <a:pPr marL="912813" lvl="1"/>
            <a:r>
              <a:rPr lang="en-US" dirty="0">
                <a:latin typeface="Gill Sans MT" charset="0"/>
              </a:rPr>
              <a:t>SMTP, POP3, IMAP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2.4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DNS</a:t>
            </a:r>
          </a:p>
          <a:p>
            <a:pPr marL="457200" indent="-457200"/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5258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2.5 </a:t>
            </a:r>
            <a:r>
              <a:rPr lang="en-US" dirty="0">
                <a:latin typeface="Gill Sans MT" charset="0"/>
              </a:rPr>
              <a:t>P2P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2.7 socket programming with UDP and TCP</a:t>
            </a:r>
          </a:p>
        </p:txBody>
      </p:sp>
      <p:pic>
        <p:nvPicPr>
          <p:cNvPr id="152582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546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065F2D20-D4A6-B440-93A1-DA8E928D23C6}" type="slidenum">
              <a:rPr lang="en-US" sz="1200">
                <a:latin typeface="Tahoma" charset="0"/>
              </a:rPr>
              <a:pPr/>
              <a:t>53</a:t>
            </a:fld>
            <a:endParaRPr lang="en-US" sz="1200">
              <a:latin typeface="Tahoma" charset="0"/>
            </a:endParaRPr>
          </a:p>
        </p:txBody>
      </p:sp>
      <p:pic>
        <p:nvPicPr>
          <p:cNvPr id="154627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7772400" cy="9144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DNS: domain name system</a:t>
            </a:r>
            <a:endParaRPr lang="en-US">
              <a:latin typeface="Gill Sans MT" charset="0"/>
            </a:endParaRPr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113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people:</a:t>
            </a:r>
            <a:r>
              <a:rPr lang="en-US" sz="2400">
                <a:latin typeface="Gill Sans MT" charset="0"/>
              </a:rPr>
              <a:t> many identifiers:</a:t>
            </a:r>
          </a:p>
          <a:p>
            <a:pPr lvl="1"/>
            <a:r>
              <a:rPr lang="en-US">
                <a:latin typeface="Gill Sans MT" charset="0"/>
              </a:rPr>
              <a:t>SSN, name, passport #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Internet hosts, routers:</a:t>
            </a:r>
          </a:p>
          <a:p>
            <a:pPr lvl="1"/>
            <a:r>
              <a:rPr lang="en-US">
                <a:latin typeface="Gill Sans MT" charset="0"/>
              </a:rPr>
              <a:t>IP address (32 bit) - used for addressing datagrams</a:t>
            </a:r>
          </a:p>
          <a:p>
            <a:pPr lvl="1"/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name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, e.g., www.yahoo.com - used by humans</a:t>
            </a:r>
          </a:p>
          <a:p>
            <a:pPr>
              <a:buFont typeface="Wingdings" charset="0"/>
              <a:buNone/>
            </a:pPr>
            <a:r>
              <a:rPr lang="en-US" sz="2400" i="1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>
                <a:latin typeface="Gill Sans MT" charset="0"/>
              </a:rPr>
              <a:t> how to map between IP address and name, and vice versa ?</a:t>
            </a:r>
          </a:p>
        </p:txBody>
      </p:sp>
      <p:sp>
        <p:nvSpPr>
          <p:cNvPr id="1546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89075"/>
            <a:ext cx="4283075" cy="50069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Domain Name System:</a:t>
            </a:r>
          </a:p>
          <a:p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distributed database</a:t>
            </a:r>
            <a:r>
              <a:rPr lang="en-US" sz="2400">
                <a:latin typeface="Gill Sans MT" charset="0"/>
              </a:rPr>
              <a:t> implemented in hierarchy of many 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name servers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  <a:p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application-layer protocol:</a:t>
            </a:r>
            <a:r>
              <a:rPr lang="en-US" sz="2400">
                <a:latin typeface="Gill Sans MT" charset="0"/>
              </a:rPr>
              <a:t> hosts, name servers communicate to 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resolve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Gill Sans MT" charset="0"/>
              </a:rPr>
              <a:t>note: core Internet function, implemented as application-layer protocol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Gill Sans MT" charset="0"/>
              </a:rPr>
              <a:t>complexity at network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</a:t>
            </a:r>
            <a:r>
              <a:rPr lang="ja-JP" altLang="en-US" sz="2200">
                <a:latin typeface="Gill Sans MT" charset="0"/>
              </a:rPr>
              <a:t>“</a:t>
            </a:r>
            <a:r>
              <a:rPr lang="en-US" altLang="ja-JP" sz="2200">
                <a:latin typeface="Gill Sans MT" charset="0"/>
              </a:rPr>
              <a:t>edge</a:t>
            </a:r>
            <a:r>
              <a:rPr lang="ja-JP" altLang="en-US" sz="2200">
                <a:latin typeface="Gill Sans MT" charset="0"/>
              </a:rPr>
              <a:t>”</a:t>
            </a:r>
            <a:endParaRPr lang="en-US" sz="22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566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A20B495E-32FC-134C-B332-D7A59057E7F7}" type="slidenum">
              <a:rPr lang="en-US" sz="1200">
                <a:latin typeface="Tahoma" charset="0"/>
              </a:rPr>
              <a:pPr/>
              <a:t>54</a:t>
            </a:fld>
            <a:endParaRPr lang="en-US" sz="1200">
              <a:latin typeface="Tahoma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DNS: services, structure </a:t>
            </a:r>
            <a:endParaRPr lang="en-US">
              <a:latin typeface="Gill Sans MT" charset="0"/>
            </a:endParaRP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71588"/>
            <a:ext cx="4191000" cy="22637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why not centralize DNS?</a:t>
            </a:r>
          </a:p>
          <a:p>
            <a:r>
              <a:rPr lang="en-US" sz="2400">
                <a:latin typeface="Gill Sans MT" charset="0"/>
              </a:rPr>
              <a:t>single point of failure</a:t>
            </a:r>
          </a:p>
          <a:p>
            <a:r>
              <a:rPr lang="en-US" sz="2400">
                <a:latin typeface="Gill Sans MT" charset="0"/>
              </a:rPr>
              <a:t>traffic volume</a:t>
            </a:r>
          </a:p>
          <a:p>
            <a:r>
              <a:rPr lang="en-US" sz="2400">
                <a:latin typeface="Gill Sans MT" charset="0"/>
              </a:rPr>
              <a:t>distant centralized database</a:t>
            </a:r>
          </a:p>
          <a:p>
            <a:r>
              <a:rPr lang="en-US" sz="2400">
                <a:latin typeface="Gill Sans MT" charset="0"/>
              </a:rPr>
              <a:t>maintenance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31838" y="130016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DNS services</a:t>
            </a:r>
          </a:p>
          <a:p>
            <a:r>
              <a:rPr lang="en-US" sz="2400">
                <a:latin typeface="Gill Sans MT" charset="0"/>
              </a:rPr>
              <a:t>hostname to IP address translation</a:t>
            </a:r>
          </a:p>
          <a:p>
            <a:r>
              <a:rPr lang="en-US" sz="2400">
                <a:latin typeface="Gill Sans MT" charset="0"/>
              </a:rPr>
              <a:t>host aliasing</a:t>
            </a:r>
          </a:p>
          <a:p>
            <a:pPr lvl="1"/>
            <a:r>
              <a:rPr lang="en-US" sz="2000">
                <a:latin typeface="Gill Sans MT" charset="0"/>
              </a:rPr>
              <a:t>canonical, alias names</a:t>
            </a:r>
          </a:p>
          <a:p>
            <a:r>
              <a:rPr lang="en-US" sz="2400">
                <a:latin typeface="Gill Sans MT" charset="0"/>
              </a:rPr>
              <a:t>mail server aliasing</a:t>
            </a:r>
          </a:p>
          <a:p>
            <a:r>
              <a:rPr lang="en-US" sz="2400">
                <a:latin typeface="Gill Sans MT" charset="0"/>
              </a:rPr>
              <a:t>load distribution</a:t>
            </a:r>
          </a:p>
          <a:p>
            <a:pPr lvl="1"/>
            <a:r>
              <a:rPr lang="en-US">
                <a:latin typeface="Gill Sans MT" charset="0"/>
              </a:rPr>
              <a:t>replicated Web servers: many IP addresses correspond to one name</a:t>
            </a:r>
          </a:p>
          <a:p>
            <a:endParaRPr lang="en-US" sz="2400">
              <a:latin typeface="Gill Sans MT" charset="0"/>
            </a:endParaRPr>
          </a:p>
        </p:txBody>
      </p:sp>
      <p:pic>
        <p:nvPicPr>
          <p:cNvPr id="156678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59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208588" y="3429000"/>
            <a:ext cx="2795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A: </a:t>
            </a:r>
            <a:r>
              <a:rPr lang="en-US" sz="2800" i="1">
                <a:solidFill>
                  <a:srgbClr val="CC0000"/>
                </a:solidFill>
              </a:rPr>
              <a:t>doesn</a:t>
            </a:r>
            <a:r>
              <a:rPr lang="ja-JP" altLang="en-US" sz="2800" i="1">
                <a:solidFill>
                  <a:srgbClr val="CC0000"/>
                </a:solidFill>
              </a:rPr>
              <a:t>’</a:t>
            </a:r>
            <a:r>
              <a:rPr lang="en-US" altLang="ja-JP" sz="2800" i="1">
                <a:solidFill>
                  <a:srgbClr val="CC0000"/>
                </a:solidFill>
              </a:rPr>
              <a:t>t scale!</a:t>
            </a:r>
            <a:endParaRPr lang="en-US" sz="28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587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D0CEE263-7F52-1C47-B707-3B6E85DA8678}" type="slidenum">
              <a:rPr lang="en-US" sz="1200">
                <a:latin typeface="Tahoma" charset="0"/>
              </a:rPr>
              <a:pPr/>
              <a:t>55</a:t>
            </a:fld>
            <a:endParaRPr lang="en-US" sz="1200">
              <a:latin typeface="Tahoma" charset="0"/>
            </a:endParaRPr>
          </a:p>
        </p:txBody>
      </p:sp>
      <p:grpSp>
        <p:nvGrpSpPr>
          <p:cNvPr id="158723" name="Group 23"/>
          <p:cNvGrpSpPr>
            <a:grpSpLocks/>
          </p:cNvGrpSpPr>
          <p:nvPr/>
        </p:nvGrpSpPr>
        <p:grpSpPr bwMode="auto">
          <a:xfrm>
            <a:off x="438150" y="1193800"/>
            <a:ext cx="8205788" cy="2444750"/>
            <a:chOff x="230" y="576"/>
            <a:chExt cx="5504" cy="1757"/>
          </a:xfrm>
        </p:grpSpPr>
        <p:sp>
          <p:nvSpPr>
            <p:cNvPr id="158729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Servers</a:t>
              </a:r>
            </a:p>
          </p:txBody>
        </p:sp>
        <p:sp>
          <p:nvSpPr>
            <p:cNvPr id="158730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com DNS servers</a:t>
              </a:r>
            </a:p>
          </p:txBody>
        </p:sp>
        <p:sp>
          <p:nvSpPr>
            <p:cNvPr id="158731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org DNS servers</a:t>
              </a:r>
            </a:p>
          </p:txBody>
        </p:sp>
        <p:sp>
          <p:nvSpPr>
            <p:cNvPr id="158732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edu DNS servers</a:t>
              </a:r>
            </a:p>
          </p:txBody>
        </p:sp>
        <p:sp>
          <p:nvSpPr>
            <p:cNvPr id="158733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5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58737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58738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9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0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58741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58742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58745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24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DNS: a distributed, hierarchical database</a:t>
            </a:r>
          </a:p>
        </p:txBody>
      </p:sp>
      <p:sp>
        <p:nvSpPr>
          <p:cNvPr id="158725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client wants IP for www.amazon.com; 1</a:t>
            </a:r>
            <a:r>
              <a:rPr lang="en-US" sz="2400" i="1" baseline="30000">
                <a:solidFill>
                  <a:srgbClr val="000099"/>
                </a:solidFill>
                <a:latin typeface="Gill Sans MT" charset="0"/>
              </a:rPr>
              <a:t>st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 approx:</a:t>
            </a:r>
          </a:p>
          <a:p>
            <a:r>
              <a:rPr lang="en-US" sz="2200">
                <a:latin typeface="Gill Sans MT" charset="0"/>
              </a:rPr>
              <a:t>client queries root server to find com DNS server</a:t>
            </a:r>
          </a:p>
          <a:p>
            <a:r>
              <a:rPr lang="en-US" sz="2200">
                <a:latin typeface="Gill Sans MT" charset="0"/>
              </a:rPr>
              <a:t>client queries .com DNS server to get amazon.com DNS server</a:t>
            </a:r>
          </a:p>
          <a:p>
            <a:r>
              <a:rPr lang="en-US" sz="2200">
                <a:latin typeface="Gill Sans MT" charset="0"/>
              </a:rPr>
              <a:t>client queries amazon.com DNS server to get  IP address for www.amazon.com</a:t>
            </a:r>
          </a:p>
        </p:txBody>
      </p:sp>
      <p:pic>
        <p:nvPicPr>
          <p:cNvPr id="158726" name="Picture 28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49313"/>
            <a:ext cx="80438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7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158728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607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32B0C65C-F295-9F4B-8DEE-B4580B3F6F4B}" type="slidenum">
              <a:rPr lang="en-US" sz="1200">
                <a:latin typeface="Tahoma" charset="0"/>
              </a:rPr>
              <a:pPr/>
              <a:t>56</a:t>
            </a:fld>
            <a:endParaRPr lang="en-US" sz="1200">
              <a:latin typeface="Tahoma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50"/>
            <a:ext cx="7772400" cy="88265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DNS: root name servers</a:t>
            </a:r>
            <a:endParaRPr lang="en-US">
              <a:latin typeface="Gill Sans MT" charset="0"/>
            </a:endParaRP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contacted by local name server that can not resolve name</a:t>
            </a:r>
          </a:p>
          <a:p>
            <a:r>
              <a:rPr lang="en-US" sz="2400">
                <a:latin typeface="Gill Sans MT" charset="0"/>
              </a:rPr>
              <a:t>root name server:</a:t>
            </a:r>
          </a:p>
          <a:p>
            <a:pPr lvl="1"/>
            <a:r>
              <a:rPr lang="en-US" sz="2200">
                <a:latin typeface="Gill Sans MT" charset="0"/>
              </a:rPr>
              <a:t>contacts authoritative name server if name mapping not known</a:t>
            </a:r>
          </a:p>
          <a:p>
            <a:pPr lvl="1"/>
            <a:r>
              <a:rPr lang="en-US" sz="2200">
                <a:latin typeface="Gill Sans MT" charset="0"/>
              </a:rPr>
              <a:t>gets mapping</a:t>
            </a:r>
          </a:p>
          <a:p>
            <a:pPr lvl="1"/>
            <a:r>
              <a:rPr lang="en-US" sz="2200">
                <a:latin typeface="Gill Sans MT" charset="0"/>
              </a:rPr>
              <a:t>returns mapping to local name server</a:t>
            </a:r>
          </a:p>
        </p:txBody>
      </p:sp>
      <p:sp>
        <p:nvSpPr>
          <p:cNvPr id="160773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en-US" i="1"/>
              <a:t>    13 root name </a:t>
            </a:r>
            <a:r>
              <a:rPr lang="ja-JP" altLang="en-US" i="1"/>
              <a:t>“</a:t>
            </a:r>
            <a:r>
              <a:rPr lang="en-US" altLang="ja-JP" i="1"/>
              <a:t>servers</a:t>
            </a:r>
            <a:r>
              <a:rPr lang="ja-JP" altLang="en-US" i="1"/>
              <a:t>”</a:t>
            </a:r>
            <a:r>
              <a:rPr lang="en-US" altLang="ja-JP" i="1"/>
              <a:t> worldwide</a:t>
            </a:r>
            <a:endParaRPr lang="en-US" sz="2400" i="1"/>
          </a:p>
        </p:txBody>
      </p:sp>
      <p:sp>
        <p:nvSpPr>
          <p:cNvPr id="160774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Gill Sans MT" charset="0"/>
            </a:endParaRPr>
          </a:p>
        </p:txBody>
      </p:sp>
      <p:pic>
        <p:nvPicPr>
          <p:cNvPr id="160775" name="Picture 23" descr="worl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Text Box 25"/>
          <p:cNvSpPr txBox="1">
            <a:spLocks noChangeArrowheads="1"/>
          </p:cNvSpPr>
          <p:nvPr/>
        </p:nvSpPr>
        <p:spPr bwMode="auto">
          <a:xfrm>
            <a:off x="207963" y="5160963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a. Verisign, Los Angeles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   (5 other sites)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b.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l. ICANN Los Angeles,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  (41 other sites)</a:t>
            </a:r>
            <a:endParaRPr lang="en-US" sz="2400">
              <a:latin typeface="Times New Roman" charset="0"/>
            </a:endParaRPr>
          </a:p>
        </p:txBody>
      </p:sp>
      <p:sp>
        <p:nvSpPr>
          <p:cNvPr id="160777" name="Freeform 26"/>
          <p:cNvSpPr>
            <a:spLocks/>
          </p:cNvSpPr>
          <p:nvPr/>
        </p:nvSpPr>
        <p:spPr bwMode="auto">
          <a:xfrm>
            <a:off x="1757363" y="5113338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8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e.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f. Internet Software 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Palo Alto, CA (and 48 other   sites)</a:t>
            </a:r>
            <a:endParaRPr lang="en-US" sz="2400">
              <a:latin typeface="Times New Roman" charset="0"/>
            </a:endParaRPr>
          </a:p>
        </p:txBody>
      </p:sp>
      <p:sp>
        <p:nvSpPr>
          <p:cNvPr id="160779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0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i. Netnod, Stockholm (37 other sites)</a:t>
            </a:r>
          </a:p>
        </p:txBody>
      </p:sp>
      <p:sp>
        <p:nvSpPr>
          <p:cNvPr id="160781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2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k. RIPE London (17 other sites)</a:t>
            </a:r>
            <a:endParaRPr lang="en-US" sz="2400">
              <a:latin typeface="Times New Roman" charset="0"/>
            </a:endParaRPr>
          </a:p>
        </p:txBody>
      </p:sp>
      <p:sp>
        <p:nvSpPr>
          <p:cNvPr id="160783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4" name="Text Box 33"/>
          <p:cNvSpPr txBox="1">
            <a:spLocks noChangeArrowheads="1"/>
          </p:cNvSpPr>
          <p:nvPr/>
        </p:nvSpPr>
        <p:spPr bwMode="auto">
          <a:xfrm>
            <a:off x="5911850" y="4303713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m. WIDE Tokyo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(5 other sites)</a:t>
            </a:r>
            <a:endParaRPr lang="en-US" sz="2400">
              <a:latin typeface="Times New Roman" charset="0"/>
            </a:endParaRPr>
          </a:p>
        </p:txBody>
      </p:sp>
      <p:sp>
        <p:nvSpPr>
          <p:cNvPr id="160785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6" name="Text Box 35"/>
          <p:cNvSpPr txBox="1">
            <a:spLocks noChangeArrowheads="1"/>
          </p:cNvSpPr>
          <p:nvPr/>
        </p:nvSpPr>
        <p:spPr bwMode="auto">
          <a:xfrm>
            <a:off x="1597025" y="3541713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c. Cogent, Herndon, VA (5 other sites)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d.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h.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j. Verisign, Dulles VA (69 other sites )</a:t>
            </a:r>
            <a:endParaRPr lang="en-US" sz="2400">
              <a:latin typeface="Times New Roman" charset="0"/>
            </a:endParaRPr>
          </a:p>
        </p:txBody>
      </p:sp>
      <p:pic>
        <p:nvPicPr>
          <p:cNvPr id="160787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423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0788" name="Straight Arrow Connector 2"/>
          <p:cNvCxnSpPr>
            <a:cxnSpLocks noChangeShapeType="1"/>
          </p:cNvCxnSpPr>
          <p:nvPr/>
        </p:nvCxnSpPr>
        <p:spPr bwMode="auto">
          <a:xfrm flipH="1">
            <a:off x="2878138" y="4278313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89" name="Text Box 35"/>
          <p:cNvSpPr txBox="1">
            <a:spLocks noChangeArrowheads="1"/>
          </p:cNvSpPr>
          <p:nvPr/>
        </p:nvSpPr>
        <p:spPr bwMode="auto">
          <a:xfrm>
            <a:off x="1550988" y="588962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g. US DoD Columbus, OH (5 other sites)</a:t>
            </a:r>
            <a:endParaRPr lang="en-US" sz="2400">
              <a:latin typeface="Times New Roman" charset="0"/>
            </a:endParaRPr>
          </a:p>
        </p:txBody>
      </p:sp>
      <p:cxnSp>
        <p:nvCxnSpPr>
          <p:cNvPr id="160790" name="Straight Arrow Connector 24"/>
          <p:cNvCxnSpPr>
            <a:cxnSpLocks noChangeShapeType="1"/>
            <a:stCxn id="160789" idx="0"/>
          </p:cNvCxnSpPr>
          <p:nvPr/>
        </p:nvCxnSpPr>
        <p:spPr bwMode="auto">
          <a:xfrm flipV="1">
            <a:off x="2286000" y="4945063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628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90F121F2-FA74-6D44-946E-8FB1B1F88506}" type="slidenum">
              <a:rPr lang="en-US" sz="1200">
                <a:latin typeface="Tahoma" charset="0"/>
              </a:rPr>
              <a:pPr/>
              <a:t>57</a:t>
            </a:fld>
            <a:endParaRPr lang="en-US" sz="1200">
              <a:latin typeface="Tahoma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TLD, authoritative servers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top-level domain (TLD) servers:</a:t>
            </a:r>
          </a:p>
          <a:p>
            <a:pPr lvl="1"/>
            <a:r>
              <a:rPr lang="en-US">
                <a:latin typeface="Gill Sans MT" charset="0"/>
              </a:rPr>
              <a:t>responsible for com, org, net, edu, aero, jobs, museums, and all top-level country domains, e.g.: uk, fr, ca, jp</a:t>
            </a:r>
          </a:p>
          <a:p>
            <a:pPr lvl="1"/>
            <a:r>
              <a:rPr lang="en-US">
                <a:latin typeface="Gill Sans MT" charset="0"/>
              </a:rPr>
              <a:t>Network Solutions maintains servers for .com TLD</a:t>
            </a:r>
          </a:p>
          <a:p>
            <a:pPr lvl="1"/>
            <a:r>
              <a:rPr lang="en-US">
                <a:latin typeface="Gill Sans MT" charset="0"/>
              </a:rPr>
              <a:t>Educause for .edu TLD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authoritative DNS servers:</a:t>
            </a:r>
            <a:r>
              <a:rPr lang="en-US">
                <a:latin typeface="Gill Sans MT" charset="0"/>
              </a:rPr>
              <a:t> </a:t>
            </a:r>
          </a:p>
          <a:p>
            <a:pPr lvl="1"/>
            <a:r>
              <a:rPr lang="en-US">
                <a:latin typeface="Gill Sans MT" charset="0"/>
              </a:rPr>
              <a:t>organization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own DNS server(s), providing authoritative hostname to IP mappings for organization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named hosts </a:t>
            </a:r>
          </a:p>
          <a:p>
            <a:pPr lvl="1"/>
            <a:r>
              <a:rPr lang="en-US">
                <a:latin typeface="Gill Sans MT" charset="0"/>
              </a:rPr>
              <a:t>can be maintained by organization or service provider</a:t>
            </a:r>
          </a:p>
          <a:p>
            <a:pPr lvl="1"/>
            <a:endParaRPr lang="en-US">
              <a:latin typeface="Gill Sans MT" charset="0"/>
            </a:endParaRPr>
          </a:p>
        </p:txBody>
      </p:sp>
      <p:pic>
        <p:nvPicPr>
          <p:cNvPr id="16282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44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648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772899D9-8D5F-B541-B944-D106FF3F93CE}" type="slidenum">
              <a:rPr lang="en-US" sz="1200">
                <a:latin typeface="Tahoma" charset="0"/>
              </a:rPr>
              <a:pPr/>
              <a:t>58</a:t>
            </a:fld>
            <a:endParaRPr lang="en-US" sz="1200">
              <a:latin typeface="Tahoma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7772400" cy="957262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Local </a:t>
            </a:r>
            <a:r>
              <a:rPr lang="en-US" sz="4000">
                <a:latin typeface="Gill Sans MT" charset="0"/>
              </a:rPr>
              <a:t>DNS</a:t>
            </a:r>
            <a:r>
              <a:rPr lang="en-US">
                <a:latin typeface="Gill Sans MT" charset="0"/>
              </a:rPr>
              <a:t> name server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does not strictly belong to hierarchy</a:t>
            </a:r>
          </a:p>
          <a:p>
            <a:r>
              <a:rPr lang="en-US">
                <a:latin typeface="Gill Sans MT" charset="0"/>
              </a:rPr>
              <a:t>each ISP (residential ISP, company, university) has one</a:t>
            </a:r>
          </a:p>
          <a:p>
            <a:pPr lvl="1"/>
            <a:r>
              <a:rPr lang="en-US">
                <a:latin typeface="Gill Sans MT" charset="0"/>
              </a:rPr>
              <a:t>also called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default name server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when host makes DNS query, query is sent to its local DNS server</a:t>
            </a:r>
          </a:p>
          <a:p>
            <a:pPr lvl="1"/>
            <a:r>
              <a:rPr lang="en-US">
                <a:latin typeface="Gill Sans MT" charset="0"/>
              </a:rPr>
              <a:t>has local cache of recent name-to-address translation pairs (but may be out of date!)</a:t>
            </a:r>
          </a:p>
          <a:p>
            <a:pPr lvl="1"/>
            <a:r>
              <a:rPr lang="en-US">
                <a:latin typeface="Gill Sans MT" charset="0"/>
              </a:rPr>
              <a:t>acts as proxy, forwards query into hierarchy</a:t>
            </a:r>
          </a:p>
          <a:p>
            <a:pPr lvl="1"/>
            <a:endParaRPr lang="en-US">
              <a:latin typeface="Gill Sans MT" charset="0"/>
            </a:endParaRPr>
          </a:p>
        </p:txBody>
      </p:sp>
      <p:pic>
        <p:nvPicPr>
          <p:cNvPr id="164869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69963"/>
            <a:ext cx="55483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669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DBDC169-37B8-714C-B37D-0E706BA0FB11}" type="slidenum">
              <a:rPr lang="en-US" sz="1200">
                <a:latin typeface="Tahoma" charset="0"/>
              </a:rPr>
              <a:pPr/>
              <a:t>59</a:t>
            </a:fld>
            <a:endParaRPr lang="en-US" sz="1200">
              <a:latin typeface="Tahoma" charset="0"/>
            </a:endParaRPr>
          </a:p>
        </p:txBody>
      </p:sp>
      <p:pic>
        <p:nvPicPr>
          <p:cNvPr id="166915" name="Picture 7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166917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gaia.cs.umass.edu</a:t>
            </a:r>
          </a:p>
        </p:txBody>
      </p:sp>
      <p:sp>
        <p:nvSpPr>
          <p:cNvPr id="166918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25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6708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08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 sz="24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>
                  <a:solidFill>
                    <a:srgbClr val="000099"/>
                  </a:solidFill>
                </a:rPr>
                <a:t>dns.poly.edu</a:t>
              </a: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1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2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3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4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5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6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66932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dns.cs.umass.edu</a:t>
            </a:r>
            <a:endParaRPr lang="en-US" sz="1600"/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7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8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/>
          </a:p>
        </p:txBody>
      </p:sp>
      <p:sp>
        <p:nvSpPr>
          <p:cNvPr id="166938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217488"/>
            <a:ext cx="491013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>
                <a:latin typeface="Gill Sans MT" charset="0"/>
              </a:rPr>
              <a:t>DNS name </a:t>
            </a:r>
            <a:br>
              <a:rPr lang="en-US" sz="4000">
                <a:latin typeface="Gill Sans MT" charset="0"/>
              </a:rPr>
            </a:br>
            <a:r>
              <a:rPr lang="en-US" sz="4000">
                <a:latin typeface="Gill Sans MT" charset="0"/>
              </a:rPr>
              <a:t>resolution example</a:t>
            </a:r>
          </a:p>
        </p:txBody>
      </p:sp>
      <p:sp>
        <p:nvSpPr>
          <p:cNvPr id="16693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377825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host at cis.poly.edu wants IP address for gaia.cs.umass.edu</a:t>
            </a:r>
          </a:p>
        </p:txBody>
      </p:sp>
      <p:sp>
        <p:nvSpPr>
          <p:cNvPr id="166940" name="Rectangle 69"/>
          <p:cNvSpPr>
            <a:spLocks noChangeArrowheads="1"/>
          </p:cNvSpPr>
          <p:nvPr/>
        </p:nvSpPr>
        <p:spPr bwMode="auto">
          <a:xfrm>
            <a:off x="582613" y="2830513"/>
            <a:ext cx="347821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iterated query: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contacted server replies with name of server to contact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I don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know this name, but ask this server</a:t>
            </a:r>
            <a:r>
              <a:rPr lang="ja-JP" altLang="en-US" sz="2400">
                <a:latin typeface="Gill Sans MT" charset="0"/>
              </a:rPr>
              <a:t>”</a:t>
            </a:r>
            <a:endParaRPr lang="en-US" sz="2400">
              <a:latin typeface="Gill Sans MT" charset="0"/>
            </a:endParaRPr>
          </a:p>
        </p:txBody>
      </p:sp>
      <p:grpSp>
        <p:nvGrpSpPr>
          <p:cNvPr id="166941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6708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08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6942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6707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08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6943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6704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4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05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707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7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5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05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707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7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5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5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05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707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7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5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05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707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7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6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6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6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6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6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6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6706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7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944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6701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02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704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2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02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704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2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2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02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704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2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02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703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02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2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3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3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3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3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6703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3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945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6698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8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98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701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8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99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701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9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9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99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700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9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699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700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9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9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6700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946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6695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95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698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5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95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697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5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6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96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697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6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696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697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6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6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6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7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7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7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6697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7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947" name="Group 2"/>
          <p:cNvGrpSpPr>
            <a:grpSpLocks/>
          </p:cNvGrpSpPr>
          <p:nvPr/>
        </p:nvGrpSpPr>
        <p:grpSpPr bwMode="auto">
          <a:xfrm>
            <a:off x="457200" y="5605463"/>
            <a:ext cx="4451350" cy="962025"/>
            <a:chOff x="456956" y="5605820"/>
            <a:chExt cx="4451115" cy="961842"/>
          </a:xfrm>
        </p:grpSpPr>
        <p:sp>
          <p:nvSpPr>
            <p:cNvPr id="166948" name="Rectangle 7"/>
            <p:cNvSpPr>
              <a:spLocks noChangeArrowheads="1"/>
            </p:cNvSpPr>
            <p:nvPr/>
          </p:nvSpPr>
          <p:spPr bwMode="auto">
            <a:xfrm>
              <a:off x="456956" y="5856975"/>
              <a:ext cx="4451115" cy="71068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Gill Sans MT" charset="0"/>
                </a:rPr>
                <a:t>DNS allows also recursive queries</a:t>
              </a:r>
            </a:p>
          </p:txBody>
        </p:sp>
        <p:sp>
          <p:nvSpPr>
            <p:cNvPr id="166949" name="Rectangle 1"/>
            <p:cNvSpPr>
              <a:spLocks noChangeArrowheads="1"/>
            </p:cNvSpPr>
            <p:nvPr/>
          </p:nvSpPr>
          <p:spPr bwMode="auto">
            <a:xfrm>
              <a:off x="3375015" y="5720959"/>
              <a:ext cx="777969" cy="3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 sz="2400">
                <a:latin typeface="Comic Sans MS" charset="0"/>
              </a:endParaRPr>
            </a:p>
          </p:txBody>
        </p:sp>
        <p:sp>
          <p:nvSpPr>
            <p:cNvPr id="166950" name="Text Box 8"/>
            <p:cNvSpPr txBox="1">
              <a:spLocks noChangeArrowheads="1"/>
            </p:cNvSpPr>
            <p:nvPr/>
          </p:nvSpPr>
          <p:spPr bwMode="auto">
            <a:xfrm>
              <a:off x="3390911" y="5605820"/>
              <a:ext cx="806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i="1">
                  <a:solidFill>
                    <a:srgbClr val="CC0000"/>
                  </a:solidFill>
                  <a:latin typeface="Gill Sans MT" charset="0"/>
                </a:rPr>
                <a:t>Note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583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B16CB68B-C38F-604B-A897-98DF78033FA2}" type="slidenum">
              <a:rPr lang="en-US" sz="1200">
                <a:latin typeface="Tahoma" charset="0"/>
              </a:rPr>
              <a:pPr/>
              <a:t>6</a:t>
            </a:fld>
            <a:endParaRPr lang="en-US" sz="1200">
              <a:latin typeface="Tahoma" charset="0"/>
            </a:endParaRPr>
          </a:p>
        </p:txBody>
      </p:sp>
      <p:pic>
        <p:nvPicPr>
          <p:cNvPr id="5837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1030287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Application architectures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possible structure of applications:</a:t>
            </a:r>
          </a:p>
          <a:p>
            <a:r>
              <a:rPr lang="en-US">
                <a:latin typeface="Gill Sans MT" charset="0"/>
              </a:rPr>
              <a:t>client-server</a:t>
            </a:r>
          </a:p>
          <a:p>
            <a:r>
              <a:rPr lang="en-US">
                <a:latin typeface="Gill Sans MT" charset="0"/>
              </a:rPr>
              <a:t>peer-to-peer (P2P)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689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8BBB03C0-A2C2-6346-84AC-7E06ACD02AF4}" type="slidenum">
              <a:rPr lang="en-US" sz="1200">
                <a:latin typeface="Tahoma" charset="0"/>
              </a:rPr>
              <a:pPr/>
              <a:t>60</a:t>
            </a:fld>
            <a:endParaRPr lang="en-US" sz="1200">
              <a:latin typeface="Tahoma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DNS records</a:t>
            </a:r>
            <a:endParaRPr lang="en-US">
              <a:latin typeface="Gill Sans MT" charset="0"/>
            </a:endParaRP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DNS:</a:t>
            </a:r>
            <a:r>
              <a:rPr lang="en-US" sz="2400">
                <a:latin typeface="Gill Sans MT" charset="0"/>
              </a:rPr>
              <a:t> distributed db storing resource records 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(RR)</a:t>
            </a:r>
          </a:p>
        </p:txBody>
      </p:sp>
      <p:sp>
        <p:nvSpPr>
          <p:cNvPr id="168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97313"/>
            <a:ext cx="3514725" cy="1905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CC0000"/>
                </a:solidFill>
                <a:latin typeface="Gill Sans MT" charset="0"/>
              </a:rPr>
              <a:t>type=NS</a:t>
            </a:r>
          </a:p>
          <a:p>
            <a:pPr lvl="1"/>
            <a:r>
              <a:rPr lang="en-US" sz="2000" b="1">
                <a:latin typeface="Courier New" charset="0"/>
              </a:rPr>
              <a:t>name</a:t>
            </a:r>
            <a:r>
              <a:rPr lang="en-US" sz="2000">
                <a:latin typeface="Gill Sans MT" charset="0"/>
              </a:rPr>
              <a:t> is domain (e.g., foo.com)</a:t>
            </a:r>
          </a:p>
          <a:p>
            <a:pPr lvl="1"/>
            <a:r>
              <a:rPr lang="en-US" sz="2000" b="1">
                <a:latin typeface="Courier New" charset="0"/>
              </a:rPr>
              <a:t>value</a:t>
            </a:r>
            <a:r>
              <a:rPr lang="en-US" sz="2000">
                <a:latin typeface="Gill Sans MT" charset="0"/>
              </a:rPr>
              <a:t> is hostname of authoritative name server for this domain</a:t>
            </a:r>
          </a:p>
          <a:p>
            <a:endParaRPr lang="en-US" sz="2400">
              <a:latin typeface="Gill Sans MT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RR format:</a:t>
            </a:r>
            <a:r>
              <a:rPr lang="en-US" sz="2400">
                <a:latin typeface="Gill Sans MT" charset="0"/>
              </a:rPr>
              <a:t> </a:t>
            </a:r>
            <a:r>
              <a:rPr lang="en-US" sz="1800" b="1">
                <a:latin typeface="Courier New" charset="0"/>
              </a:rPr>
              <a:t>(name, value, type, ttl)</a:t>
            </a:r>
            <a:endParaRPr lang="en-US" sz="2400">
              <a:latin typeface="Times New Roman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type=A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b="1">
                <a:latin typeface="Courier New" charset="0"/>
              </a:rPr>
              <a:t>name</a:t>
            </a:r>
            <a:r>
              <a:rPr lang="en-US">
                <a:latin typeface="Gill Sans MT" charset="0"/>
              </a:rPr>
              <a:t> is hostname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b="1">
                <a:latin typeface="Courier New" charset="0"/>
              </a:rPr>
              <a:t>value</a:t>
            </a:r>
            <a:r>
              <a:rPr lang="en-US">
                <a:latin typeface="Gill Sans MT" charset="0"/>
              </a:rPr>
              <a:t> is IP address</a:t>
            </a:r>
          </a:p>
          <a:p>
            <a:pPr marL="342900" indent="-342900">
              <a:buFont typeface="ZapfDingbats" charset="0"/>
              <a:buChar char="r"/>
            </a:pPr>
            <a:endParaRPr lang="en-US" sz="2400">
              <a:latin typeface="Gill Sans MT" charset="0"/>
            </a:endParaRP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type=CNAME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b="1">
                <a:latin typeface="Courier New" charset="0"/>
              </a:rPr>
              <a:t>name</a:t>
            </a:r>
            <a:r>
              <a:rPr lang="en-US">
                <a:latin typeface="Gill Sans MT" charset="0"/>
              </a:rPr>
              <a:t> is alias name for some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canonical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(the real) name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1800" b="1">
                <a:latin typeface="Courier New" charset="0"/>
              </a:rPr>
              <a:t>www.ibm.com</a:t>
            </a:r>
            <a:r>
              <a:rPr lang="en-US" sz="1800">
                <a:latin typeface="Courier New" charset="0"/>
              </a:rPr>
              <a:t> </a:t>
            </a:r>
            <a:r>
              <a:rPr lang="en-US">
                <a:latin typeface="Gill Sans MT" charset="0"/>
              </a:rPr>
              <a:t>is really</a:t>
            </a:r>
            <a:endParaRPr lang="en-US" sz="1800">
              <a:latin typeface="Gill Sans MT" charset="0"/>
            </a:endParaRP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None/>
            </a:pPr>
            <a:r>
              <a:rPr lang="en-US" sz="1800">
                <a:latin typeface="Courier New" charset="0"/>
              </a:rPr>
              <a:t>  </a:t>
            </a:r>
            <a:r>
              <a:rPr lang="en-US" sz="1800" b="1">
                <a:latin typeface="Courier New" charset="0"/>
              </a:rPr>
              <a:t>servereast.backup2.ibm.com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b="1">
                <a:latin typeface="Courier New" charset="0"/>
              </a:rPr>
              <a:t>value</a:t>
            </a:r>
            <a:r>
              <a:rPr lang="en-US">
                <a:latin typeface="Gill Sans MT" charset="0"/>
              </a:rPr>
              <a:t> is canonical name</a:t>
            </a:r>
          </a:p>
          <a:p>
            <a:pPr marL="342900" indent="-342900">
              <a:buFont typeface="ZapfDingbats" charset="0"/>
              <a:buChar char="r"/>
            </a:pPr>
            <a:endParaRPr lang="en-US" sz="2400">
              <a:latin typeface="Gill Sans MT" charset="0"/>
            </a:endParaRP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4252913" y="5022850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type=MX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b="1">
                <a:latin typeface="Courier New" charset="0"/>
              </a:rPr>
              <a:t>value</a:t>
            </a:r>
            <a:r>
              <a:rPr lang="en-US">
                <a:latin typeface="Gill Sans MT" charset="0"/>
              </a:rPr>
              <a:t> is name of mailserver associated with </a:t>
            </a:r>
            <a:r>
              <a:rPr lang="en-US" b="1">
                <a:latin typeface="Courier New" charset="0"/>
              </a:rPr>
              <a:t>name</a:t>
            </a:r>
            <a:endParaRPr lang="en-US">
              <a:latin typeface="Gill Sans MT" charset="0"/>
            </a:endParaRPr>
          </a:p>
          <a:p>
            <a:pPr marL="342900" indent="-342900">
              <a:buFont typeface="ZapfDingbats" charset="0"/>
              <a:buChar char="r"/>
            </a:pPr>
            <a:endParaRPr lang="en-US" sz="2400">
              <a:latin typeface="Gill Sans MT" charset="0"/>
            </a:endParaRPr>
          </a:p>
        </p:txBody>
      </p:sp>
      <p:pic>
        <p:nvPicPr>
          <p:cNvPr id="16897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710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3268AF32-449F-454A-8F7C-7EB96B545420}" type="slidenum">
              <a:rPr lang="en-US" sz="1200">
                <a:latin typeface="Tahoma" charset="0"/>
              </a:rPr>
              <a:pPr/>
              <a:t>61</a:t>
            </a:fld>
            <a:endParaRPr lang="en-US" sz="1200">
              <a:latin typeface="Tahoma" charset="0"/>
            </a:endParaRPr>
          </a:p>
        </p:txBody>
      </p:sp>
      <p:pic>
        <p:nvPicPr>
          <p:cNvPr id="1710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DNS: caching, updating records</a:t>
            </a: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926388" cy="473392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once (any) name server learns mapping, it </a:t>
            </a:r>
            <a:r>
              <a:rPr lang="en-US" i="1">
                <a:solidFill>
                  <a:srgbClr val="000099"/>
                </a:solidFill>
                <a:latin typeface="Gill Sans MT" charset="0"/>
              </a:rPr>
              <a:t>caches</a:t>
            </a:r>
            <a:r>
              <a:rPr lang="en-US">
                <a:latin typeface="Gill Sans MT" charset="0"/>
              </a:rPr>
              <a:t> mapping</a:t>
            </a:r>
          </a:p>
          <a:p>
            <a:pPr lvl="1"/>
            <a:r>
              <a:rPr lang="en-US">
                <a:latin typeface="Gill Sans MT" charset="0"/>
              </a:rPr>
              <a:t>cache entries timeout (disappear) after some time (TTL)</a:t>
            </a:r>
          </a:p>
          <a:p>
            <a:pPr lvl="1"/>
            <a:r>
              <a:rPr lang="en-US">
                <a:latin typeface="Gill Sans MT" charset="0"/>
              </a:rPr>
              <a:t>TLD servers typically cached in local name servers</a:t>
            </a:r>
          </a:p>
          <a:p>
            <a:pPr lvl="2"/>
            <a:r>
              <a:rPr lang="en-US">
                <a:latin typeface="Gill Sans MT" charset="0"/>
              </a:rPr>
              <a:t>thus root name servers not often visited</a:t>
            </a:r>
          </a:p>
          <a:p>
            <a:r>
              <a:rPr lang="en-US">
                <a:latin typeface="Gill Sans MT" charset="0"/>
              </a:rPr>
              <a:t>cached entries may be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out-of-date</a:t>
            </a:r>
            <a:r>
              <a:rPr lang="en-US">
                <a:latin typeface="Gill Sans MT" charset="0"/>
              </a:rPr>
              <a:t> (best effort name-to-address translation!)</a:t>
            </a:r>
          </a:p>
          <a:p>
            <a:pPr lvl="1"/>
            <a:r>
              <a:rPr lang="en-US">
                <a:latin typeface="Gill Sans MT" charset="0"/>
              </a:rPr>
              <a:t>if name host changes IP address, may not be known Internet-wide until all TTLs expire</a:t>
            </a:r>
          </a:p>
          <a:p>
            <a:r>
              <a:rPr lang="en-US">
                <a:latin typeface="Gill Sans MT" charset="0"/>
              </a:rPr>
              <a:t>update/notify mechanisms proposed IETF standard</a:t>
            </a:r>
          </a:p>
          <a:p>
            <a:pPr lvl="1"/>
            <a:r>
              <a:rPr lang="en-US">
                <a:latin typeface="Gill Sans MT" charset="0"/>
              </a:rPr>
              <a:t>RFC 2136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730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C44BDD7-CB03-0340-9B3A-CD7216E2EF51}" type="slidenum">
              <a:rPr lang="en-US" sz="1200">
                <a:latin typeface="Tahoma" charset="0"/>
              </a:rPr>
              <a:pPr/>
              <a:t>62</a:t>
            </a:fld>
            <a:endParaRPr lang="en-US" sz="1200">
              <a:latin typeface="Tahoma" charset="0"/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2: outline</a:t>
            </a: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2.1 principles of network applications</a:t>
            </a:r>
          </a:p>
          <a:p>
            <a:pPr marL="912813" lvl="1"/>
            <a:r>
              <a:rPr lang="en-US" dirty="0">
                <a:latin typeface="Gill Sans MT" charset="0"/>
              </a:rPr>
              <a:t>app architectures</a:t>
            </a:r>
          </a:p>
          <a:p>
            <a:pPr marL="912813" lvl="1"/>
            <a:r>
              <a:rPr lang="en-US" dirty="0">
                <a:latin typeface="Gill Sans MT" charset="0"/>
              </a:rPr>
              <a:t>app requirements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2.2 Web and HTTP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2.3 </a:t>
            </a:r>
            <a:r>
              <a:rPr lang="en-US" dirty="0">
                <a:latin typeface="Gill Sans MT" charset="0"/>
              </a:rPr>
              <a:t>electronic mail</a:t>
            </a:r>
          </a:p>
          <a:p>
            <a:pPr marL="912813" lvl="1"/>
            <a:r>
              <a:rPr lang="en-US" dirty="0">
                <a:latin typeface="Gill Sans MT" charset="0"/>
              </a:rPr>
              <a:t>SMTP, POP3, IMAP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2.4 </a:t>
            </a:r>
            <a:r>
              <a:rPr lang="en-US" dirty="0">
                <a:latin typeface="Gill Sans MT" charset="0"/>
              </a:rPr>
              <a:t>DNS</a:t>
            </a:r>
          </a:p>
          <a:p>
            <a:pPr marL="457200" indent="-457200"/>
            <a:endParaRPr lang="en-US" sz="2400" dirty="0">
              <a:latin typeface="Gill Sans MT" charset="0"/>
            </a:endParaRPr>
          </a:p>
        </p:txBody>
      </p:sp>
      <p:sp>
        <p:nvSpPr>
          <p:cNvPr id="17306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2.5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P2P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2.7 socket programming with UDP and TCP</a:t>
            </a:r>
          </a:p>
        </p:txBody>
      </p:sp>
      <p:pic>
        <p:nvPicPr>
          <p:cNvPr id="173062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751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63BD0CE4-3865-CF4C-89E7-38BD33FE6AD9}" type="slidenum">
              <a:rPr lang="en-US" sz="1200">
                <a:latin typeface="Tahoma" charset="0"/>
              </a:rPr>
              <a:pPr/>
              <a:t>63</a:t>
            </a:fld>
            <a:endParaRPr lang="en-US" sz="1200">
              <a:latin typeface="Tahoma" charset="0"/>
            </a:endParaRPr>
          </a:p>
        </p:txBody>
      </p:sp>
      <p:grpSp>
        <p:nvGrpSpPr>
          <p:cNvPr id="175107" name="Group 564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175114" name="Freeform 56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926 w 1036"/>
                <a:gd name="T1" fmla="*/ 11 h 675"/>
                <a:gd name="T2" fmla="*/ 1159 w 1036"/>
                <a:gd name="T3" fmla="*/ 53 h 675"/>
                <a:gd name="T4" fmla="*/ 614 w 1036"/>
                <a:gd name="T5" fmla="*/ 129 h 675"/>
                <a:gd name="T6" fmla="*/ 455 w 1036"/>
                <a:gd name="T7" fmla="*/ 229 h 675"/>
                <a:gd name="T8" fmla="*/ 63 w 1036"/>
                <a:gd name="T9" fmla="*/ 297 h 675"/>
                <a:gd name="T10" fmla="*/ 51 w 1036"/>
                <a:gd name="T11" fmla="*/ 459 h 675"/>
                <a:gd name="T12" fmla="*/ 393 w 1036"/>
                <a:gd name="T13" fmla="*/ 489 h 675"/>
                <a:gd name="T14" fmla="*/ 1363 w 1036"/>
                <a:gd name="T15" fmla="*/ 489 h 675"/>
                <a:gd name="T16" fmla="*/ 1776 w 1036"/>
                <a:gd name="T17" fmla="*/ 555 h 675"/>
                <a:gd name="T18" fmla="*/ 2234 w 1036"/>
                <a:gd name="T19" fmla="*/ 657 h 675"/>
                <a:gd name="T20" fmla="*/ 2585 w 1036"/>
                <a:gd name="T21" fmla="*/ 661 h 675"/>
                <a:gd name="T22" fmla="*/ 2827 w 1036"/>
                <a:gd name="T23" fmla="*/ 603 h 675"/>
                <a:gd name="T24" fmla="*/ 2950 w 1036"/>
                <a:gd name="T25" fmla="*/ 445 h 675"/>
                <a:gd name="T26" fmla="*/ 3026 w 1036"/>
                <a:gd name="T27" fmla="*/ 291 h 675"/>
                <a:gd name="T28" fmla="*/ 3035 w 1036"/>
                <a:gd name="T29" fmla="*/ 107 h 675"/>
                <a:gd name="T30" fmla="*/ 2774 w 1036"/>
                <a:gd name="T31" fmla="*/ 17 h 675"/>
                <a:gd name="T32" fmla="*/ 2305 w 1036"/>
                <a:gd name="T33" fmla="*/ 3 h 675"/>
                <a:gd name="T34" fmla="*/ 192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15" name="Group 56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75488" name="Rectangle 5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89" name="AutoShape 5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175116" name="Freeform 56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Line 570"/>
            <p:cNvSpPr>
              <a:spLocks noChangeShapeType="1"/>
            </p:cNvSpPr>
            <p:nvPr/>
          </p:nvSpPr>
          <p:spPr bwMode="auto">
            <a:xfrm rot="-5400000">
              <a:off x="4924" y="3318"/>
              <a:ext cx="282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8" name="Line 57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9" name="Line 572"/>
            <p:cNvSpPr>
              <a:spLocks noChangeShapeType="1"/>
            </p:cNvSpPr>
            <p:nvPr/>
          </p:nvSpPr>
          <p:spPr bwMode="auto">
            <a:xfrm rot="16200000" flipH="1">
              <a:off x="5110" y="3185"/>
              <a:ext cx="82" cy="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Line 574"/>
            <p:cNvSpPr>
              <a:spLocks noChangeShapeType="1"/>
            </p:cNvSpPr>
            <p:nvPr/>
          </p:nvSpPr>
          <p:spPr bwMode="auto">
            <a:xfrm>
              <a:off x="3843" y="3009"/>
              <a:ext cx="115" cy="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1" name="Line 575"/>
            <p:cNvSpPr>
              <a:spLocks noChangeShapeType="1"/>
            </p:cNvSpPr>
            <p:nvPr/>
          </p:nvSpPr>
          <p:spPr bwMode="auto">
            <a:xfrm flipV="1">
              <a:off x="3680" y="3164"/>
              <a:ext cx="257" cy="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2" name="Line 578"/>
            <p:cNvSpPr>
              <a:spLocks noChangeShapeType="1"/>
            </p:cNvSpPr>
            <p:nvPr/>
          </p:nvSpPr>
          <p:spPr bwMode="auto">
            <a:xfrm flipH="1">
              <a:off x="3948" y="3206"/>
              <a:ext cx="91" cy="11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3" name="Line 579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4" name="Line 58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5" name="Line 58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6" name="Line 58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27" name="Group 58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75486" name="Picture 585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487" name="Picture 586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5128" name="Freeform 58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9" name="Freeform 58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4439 w 765"/>
                <a:gd name="T1" fmla="*/ 59025 h 459"/>
                <a:gd name="T2" fmla="*/ 341840 w 765"/>
                <a:gd name="T3" fmla="*/ 419124 h 459"/>
                <a:gd name="T4" fmla="*/ 114357 w 765"/>
                <a:gd name="T5" fmla="*/ 596515 h 459"/>
                <a:gd name="T6" fmla="*/ 16341 w 765"/>
                <a:gd name="T7" fmla="*/ 2010114 h 459"/>
                <a:gd name="T8" fmla="*/ 213888 w 765"/>
                <a:gd name="T9" fmla="*/ 2655920 h 459"/>
                <a:gd name="T10" fmla="*/ 411159 w 765"/>
                <a:gd name="T11" fmla="*/ 2545721 h 459"/>
                <a:gd name="T12" fmla="*/ 693989 w 765"/>
                <a:gd name="T13" fmla="*/ 2655920 h 459"/>
                <a:gd name="T14" fmla="*/ 830463 w 765"/>
                <a:gd name="T15" fmla="*/ 2594271 h 459"/>
                <a:gd name="T16" fmla="*/ 893918 w 765"/>
                <a:gd name="T17" fmla="*/ 2225858 h 459"/>
                <a:gd name="T18" fmla="*/ 892348 w 765"/>
                <a:gd name="T19" fmla="*/ 944794 h 459"/>
                <a:gd name="T20" fmla="*/ 787540 w 765"/>
                <a:gd name="T21" fmla="*/ 206097 h 459"/>
                <a:gd name="T22" fmla="*/ 504439 w 765"/>
                <a:gd name="T23" fmla="*/ 59025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0" name="Line 58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1" name="Line 59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2" name="Line 59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3" name="Line 59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Line 59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Line 59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6" name="Line 59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7" name="Line 59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8" name="Line 59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9" name="Line 59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0" name="Line 59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1" name="Line 60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2" name="Line 60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3" name="Line 60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4" name="Line 60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5" name="Line 60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6" name="Line 60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47" name="Group 60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7546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7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8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8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8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8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5484" name="Oval 62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75485" name="Picture 623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148" name="Group 62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75460" name="Line 62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6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6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64" name="Group 62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75467" name="Freeform 6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8" name="Freeform 6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65" name="Line 63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6" name="Line 63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49" name="Group 63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7545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5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5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55" name="Group 6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58" name="Freeform 6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9" name="Freeform 6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56" name="Line 6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7" name="Line 6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0" name="Group 64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7544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4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4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47" name="Group 6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50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1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48" name="Line 6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9" name="Line 6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1" name="Group 65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7543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3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3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39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42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3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40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1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2" name="Group 66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7542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2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3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31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34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5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32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3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3" name="Group 67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7542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2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2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23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26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7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24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5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54" name="Line 67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55" name="Group 68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754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15" name="Group 6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18" name="Freeform 6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9" name="Freeform 6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16" name="Line 6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7" name="Line 6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6" name="Group 6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754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4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407" name="Group 6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10" name="Freeform 6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1" name="Freeform 6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08" name="Line 6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9" name="Line 6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7" name="Group 69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753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399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402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3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00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1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8" name="Group 70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753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391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394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5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392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3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9" name="Group 71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7538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8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8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384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386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7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385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60" name="Group 72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753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53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75376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5379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0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377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8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61" name="Group 73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75359" name="Group 73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5361" name="Freeform 73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2" name="Freeform 73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3" name="Freeform 73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4" name="Freeform 73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5" name="Freeform 74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6" name="Freeform 74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7" name="Freeform 74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8" name="Freeform 74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9" name="Freeform 74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0" name="Freeform 74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1" name="Freeform 74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2" name="Freeform 74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5360" name="Picture 74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162" name="Group 74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75345" name="Group 75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5347" name="Freeform 75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8" name="Freeform 75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9" name="Freeform 75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0" name="Freeform 75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1" name="Freeform 75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2" name="Freeform 75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3" name="Freeform 75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4" name="Freeform 75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5" name="Freeform 75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6" name="Freeform 76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7" name="Freeform 76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8" name="Freeform 76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5346" name="Picture 76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5163" name="Line 76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4" name="Group 76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75343" name="Picture 76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4" name="Freeform 76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5" name="Group 76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75341" name="Picture 7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2" name="Freeform 77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6" name="Group 77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75339" name="Picture 7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0" name="Freeform 77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7" name="Group 77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75337" name="Picture 7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38" name="Freeform 77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75168" name="Picture 77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69" name="Group 77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75335" name="Picture 779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36" name="Picture 78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170" name="Group 78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75303" name="Freeform 7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4" name="Rectangle 78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05" name="Freeform 7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6" name="Freeform 7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7" name="Rectangle 78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5308" name="Group 7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5333" name="AutoShape 78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34" name="AutoShape 78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309" name="Rectangle 79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5310" name="Group 7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5331" name="AutoShape 79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32" name="AutoShape 79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311" name="Rectangle 79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2" name="Rectangle 79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5313" name="Group 7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5329" name="AutoShape 79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30" name="AutoShape 79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314" name="Freeform 7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315" name="Group 8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5327" name="AutoShape 80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28" name="AutoShape 80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316" name="Rectangle 80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7" name="Freeform 8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8" name="Freeform 8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9" name="Oval 80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0" name="Freeform 8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1" name="AutoShape 80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2" name="AutoShape 80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3" name="Oval 81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4" name="Oval 81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75325" name="Oval 81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6" name="Rectangle 81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1" name="Group 81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75271" name="Freeform 81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2" name="Rectangle 81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73" name="Freeform 81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4" name="Freeform 81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5" name="Rectangle 81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5276" name="Group 82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5301" name="AutoShape 82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02" name="AutoShape 82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277" name="Rectangle 82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5278" name="Group 82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5299" name="AutoShape 82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00" name="AutoShape 82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279" name="Rectangle 82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80" name="Rectangle 82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5281" name="Group 82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5297" name="AutoShape 83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98" name="AutoShape 83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282" name="Freeform 83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283" name="Group 83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5295" name="AutoShape 83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96" name="AutoShape 83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284" name="Rectangle 83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85" name="Freeform 83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6" name="Freeform 83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7" name="Oval 83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88" name="Freeform 84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9" name="AutoShape 84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90" name="AutoShape 84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91" name="Oval 84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92" name="Oval 84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75293" name="Oval 84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94" name="Rectangle 84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2" name="Group 84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75248" name="Picture 848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249" name="Picture 84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50" name="Freeform 8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251" name="Picture 851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52" name="Freeform 8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3" name="Freeform 8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4" name="Freeform 8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5" name="Freeform 8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6" name="Freeform 8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7" name="Freeform 8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258" name="Group 8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65" name="Freeform 8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6" name="Freeform 8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7" name="Freeform 8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8" name="Freeform 8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9" name="Freeform 8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0" name="Freeform 8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259" name="Freeform 8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0" name="Freeform 8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1" name="Freeform 8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2" name="Freeform 8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3" name="Freeform 8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4" name="Freeform 8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73" name="Group 87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75225" name="Picture 87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226" name="Picture 87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27" name="Freeform 8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228" name="Picture 87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29" name="Freeform 8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0" name="Freeform 8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1" name="Freeform 8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2" name="Freeform 8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3" name="Freeform 8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4" name="Freeform 8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235" name="Group 8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42" name="Freeform 8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3" name="Freeform 8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4" name="Freeform 8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5" name="Freeform 8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6" name="Freeform 8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7" name="Freeform 8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236" name="Freeform 8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7" name="Freeform 8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8" name="Freeform 8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9" name="Freeform 8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0" name="Freeform 8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1" name="Freeform 8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74" name="Group 89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75202" name="Picture 896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203" name="Picture 89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4" name="Freeform 8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205" name="Picture 899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6" name="Freeform 9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7" name="Freeform 9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8" name="Freeform 9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9" name="Freeform 9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0" name="Freeform 9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1" name="Freeform 9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212" name="Group 9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19" name="Freeform 9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0" name="Freeform 9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1" name="Freeform 9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2" name="Freeform 9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3" name="Freeform 9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4" name="Freeform 9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213" name="Freeform 9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4" name="Freeform 9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5" name="Freeform 9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6" name="Freeform 9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7" name="Freeform 9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8" name="Freeform 9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75" name="Group 91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75200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1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76" name="Group 92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75177" name="Picture 92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178" name="Picture 92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79" name="Freeform 92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180" name="Picture 92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81" name="Freeform 92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2" name="Freeform 92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3" name="Freeform 92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4" name="Freeform 93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5" name="Freeform 93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6" name="Freeform 93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187" name="Group 93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194" name="Freeform 93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5" name="Freeform 93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6" name="Freeform 93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7" name="Freeform 93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8" name="Freeform 93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9" name="Freeform 93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88" name="Freeform 94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9" name="Freeform 94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0" name="Freeform 94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1" name="Freeform 94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2" name="Freeform 94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3" name="Freeform 94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5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8113"/>
            <a:ext cx="7772400" cy="871537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Pure </a:t>
            </a:r>
            <a:r>
              <a:rPr lang="en-US" sz="4000">
                <a:latin typeface="Gill Sans MT" charset="0"/>
              </a:rPr>
              <a:t>P2P</a:t>
            </a:r>
            <a:r>
              <a:rPr lang="en-US">
                <a:latin typeface="Gill Sans MT" charset="0"/>
              </a:rPr>
              <a:t> architecture</a:t>
            </a:r>
          </a:p>
        </p:txBody>
      </p:sp>
      <p:sp>
        <p:nvSpPr>
          <p:cNvPr id="175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76350"/>
            <a:ext cx="4049713" cy="4648200"/>
          </a:xfrm>
        </p:spPr>
        <p:txBody>
          <a:bodyPr/>
          <a:lstStyle/>
          <a:p>
            <a:r>
              <a:rPr lang="en-US" sz="2400" i="1">
                <a:latin typeface="Gill Sans MT" charset="0"/>
              </a:rPr>
              <a:t>no</a:t>
            </a:r>
            <a:r>
              <a:rPr lang="en-US" sz="2400">
                <a:latin typeface="Gill Sans MT" charset="0"/>
              </a:rPr>
              <a:t> always-on server</a:t>
            </a:r>
          </a:p>
          <a:p>
            <a:r>
              <a:rPr lang="en-US" sz="2400">
                <a:latin typeface="Gill Sans MT" charset="0"/>
              </a:rPr>
              <a:t>arbitrary end systems directly communicate</a:t>
            </a:r>
          </a:p>
          <a:p>
            <a:r>
              <a:rPr lang="en-US" sz="2400">
                <a:latin typeface="Gill Sans MT" charset="0"/>
              </a:rPr>
              <a:t>peers are intermittently connected and change IP addresses</a:t>
            </a:r>
            <a:endParaRPr lang="en-US" i="1">
              <a:solidFill>
                <a:srgbClr val="000099"/>
              </a:solidFill>
              <a:latin typeface="Gill Sans MT" charset="0"/>
            </a:endParaRP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examples:</a:t>
            </a:r>
          </a:p>
          <a:p>
            <a:pPr lvl="1"/>
            <a:r>
              <a:rPr lang="en-US">
                <a:latin typeface="Gill Sans MT" charset="0"/>
              </a:rPr>
              <a:t>file distribution (BitTorrent)</a:t>
            </a:r>
          </a:p>
          <a:p>
            <a:pPr lvl="1"/>
            <a:r>
              <a:rPr lang="en-US">
                <a:latin typeface="Gill Sans MT" charset="0"/>
              </a:rPr>
              <a:t>Streaming (KanKan)</a:t>
            </a:r>
          </a:p>
          <a:p>
            <a:pPr lvl="1"/>
            <a:r>
              <a:rPr lang="en-US">
                <a:latin typeface="Gill Sans MT" charset="0"/>
              </a:rPr>
              <a:t>VoIP (Skype) 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endParaRPr lang="en-US" sz="2400">
              <a:latin typeface="Gill Sans MT" charset="0"/>
            </a:endParaRPr>
          </a:p>
        </p:txBody>
      </p:sp>
      <p:sp>
        <p:nvSpPr>
          <p:cNvPr id="175110" name="Line 1034"/>
          <p:cNvSpPr>
            <a:spLocks noChangeShapeType="1"/>
          </p:cNvSpPr>
          <p:nvPr/>
        </p:nvSpPr>
        <p:spPr bwMode="auto">
          <a:xfrm flipH="1">
            <a:off x="5783263" y="1597025"/>
            <a:ext cx="828675" cy="12033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1" name="Line 1035"/>
          <p:cNvSpPr>
            <a:spLocks noChangeShapeType="1"/>
          </p:cNvSpPr>
          <p:nvPr/>
        </p:nvSpPr>
        <p:spPr bwMode="auto">
          <a:xfrm>
            <a:off x="5657850" y="3160713"/>
            <a:ext cx="30163" cy="1555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2" name="Line 1036"/>
          <p:cNvSpPr>
            <a:spLocks noChangeShapeType="1"/>
          </p:cNvSpPr>
          <p:nvPr/>
        </p:nvSpPr>
        <p:spPr bwMode="auto">
          <a:xfrm>
            <a:off x="6118225" y="3260725"/>
            <a:ext cx="1296988" cy="20383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5113" name="Picture 56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969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771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692033FF-ACB0-A84B-872E-D249AA720CA4}" type="slidenum">
              <a:rPr lang="en-US" sz="1200">
                <a:latin typeface="Tahoma" charset="0"/>
              </a:rPr>
              <a:pPr/>
              <a:t>64</a:t>
            </a:fld>
            <a:endParaRPr lang="en-US" sz="1200">
              <a:latin typeface="Tahoma" charset="0"/>
            </a:endParaRP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53988"/>
            <a:ext cx="8520113" cy="773112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File distribution: client-server vs P2P</a:t>
            </a:r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8826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u="sng">
                <a:solidFill>
                  <a:srgbClr val="CC0000"/>
                </a:solidFill>
                <a:latin typeface="Gill Sans MT" charset="0"/>
              </a:rPr>
              <a:t>Question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>
                <a:latin typeface="Gill Sans MT" charset="0"/>
              </a:rPr>
              <a:t> how much time to distribute file (size </a:t>
            </a:r>
            <a:r>
              <a:rPr lang="en-US" i="1">
                <a:latin typeface="Gill Sans MT" charset="0"/>
              </a:rPr>
              <a:t>F</a:t>
            </a:r>
            <a:r>
              <a:rPr lang="en-US">
                <a:latin typeface="Gill Sans MT" charset="0"/>
              </a:rPr>
              <a:t>) from one server to </a:t>
            </a:r>
            <a:r>
              <a:rPr lang="en-US" i="1">
                <a:latin typeface="Gill Sans MT" charset="0"/>
              </a:rPr>
              <a:t>N  peers</a:t>
            </a:r>
            <a:r>
              <a:rPr lang="en-US">
                <a:latin typeface="Gill Sans MT" charset="0"/>
              </a:rPr>
              <a:t>?</a:t>
            </a:r>
          </a:p>
          <a:p>
            <a:pPr lvl="1"/>
            <a:r>
              <a:rPr lang="en-US">
                <a:latin typeface="Gill Sans MT" charset="0"/>
              </a:rPr>
              <a:t>peer upload/download capacity is limited resource</a:t>
            </a:r>
          </a:p>
        </p:txBody>
      </p:sp>
      <p:sp>
        <p:nvSpPr>
          <p:cNvPr id="177157" name="Freeform 4"/>
          <p:cNvSpPr>
            <a:spLocks/>
          </p:cNvSpPr>
          <p:nvPr/>
        </p:nvSpPr>
        <p:spPr bwMode="auto">
          <a:xfrm>
            <a:off x="2284413" y="4087813"/>
            <a:ext cx="3775075" cy="1755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Text Box 15"/>
          <p:cNvSpPr txBox="1">
            <a:spLocks noChangeArrowheads="1"/>
          </p:cNvSpPr>
          <p:nvPr/>
        </p:nvSpPr>
        <p:spPr bwMode="auto">
          <a:xfrm>
            <a:off x="2103438" y="38496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u</a:t>
            </a:r>
            <a:r>
              <a:rPr lang="en-US" sz="1800" i="1" baseline="-25000"/>
              <a:t>s</a:t>
            </a:r>
          </a:p>
        </p:txBody>
      </p:sp>
      <p:sp>
        <p:nvSpPr>
          <p:cNvPr id="177160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2" name="Text Box 41"/>
          <p:cNvSpPr txBox="1">
            <a:spLocks noChangeArrowheads="1"/>
          </p:cNvSpPr>
          <p:nvPr/>
        </p:nvSpPr>
        <p:spPr bwMode="auto">
          <a:xfrm>
            <a:off x="1665288" y="45735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u</a:t>
            </a:r>
            <a:r>
              <a:rPr lang="en-US" sz="1800" i="1" baseline="-25000"/>
              <a:t>N</a:t>
            </a:r>
          </a:p>
        </p:txBody>
      </p:sp>
      <p:sp>
        <p:nvSpPr>
          <p:cNvPr id="177163" name="Text Box 42"/>
          <p:cNvSpPr txBox="1">
            <a:spLocks noChangeArrowheads="1"/>
          </p:cNvSpPr>
          <p:nvPr/>
        </p:nvSpPr>
        <p:spPr bwMode="auto">
          <a:xfrm>
            <a:off x="1646238" y="50879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d</a:t>
            </a:r>
            <a:r>
              <a:rPr lang="en-US" sz="1800" i="1" baseline="-25000"/>
              <a:t>N</a:t>
            </a:r>
          </a:p>
        </p:txBody>
      </p:sp>
      <p:sp>
        <p:nvSpPr>
          <p:cNvPr id="177164" name="Text Box 43"/>
          <p:cNvSpPr txBox="1">
            <a:spLocks noChangeArrowheads="1"/>
          </p:cNvSpPr>
          <p:nvPr/>
        </p:nvSpPr>
        <p:spPr bwMode="auto">
          <a:xfrm>
            <a:off x="1146175" y="4071938"/>
            <a:ext cx="1173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177165" name="Text Box 44"/>
          <p:cNvSpPr txBox="1">
            <a:spLocks noChangeArrowheads="1"/>
          </p:cNvSpPr>
          <p:nvPr/>
        </p:nvSpPr>
        <p:spPr bwMode="auto">
          <a:xfrm>
            <a:off x="2825750" y="4598988"/>
            <a:ext cx="254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network (with abundant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 bandwidth)</a:t>
            </a:r>
          </a:p>
        </p:txBody>
      </p:sp>
      <p:sp>
        <p:nvSpPr>
          <p:cNvPr id="177166" name="Text Box 47"/>
          <p:cNvSpPr txBox="1">
            <a:spLocks noChangeArrowheads="1"/>
          </p:cNvSpPr>
          <p:nvPr/>
        </p:nvSpPr>
        <p:spPr bwMode="auto">
          <a:xfrm>
            <a:off x="254000" y="3824288"/>
            <a:ext cx="139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file, size F</a:t>
            </a:r>
            <a:endParaRPr lang="en-US" sz="1600" i="1" baseline="-25000"/>
          </a:p>
        </p:txBody>
      </p:sp>
      <p:sp>
        <p:nvSpPr>
          <p:cNvPr id="177167" name="Text Box 49"/>
          <p:cNvSpPr txBox="1">
            <a:spLocks noChangeArrowheads="1"/>
          </p:cNvSpPr>
          <p:nvPr/>
        </p:nvSpPr>
        <p:spPr bwMode="auto">
          <a:xfrm>
            <a:off x="1492250" y="2725738"/>
            <a:ext cx="20145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i="1">
                <a:solidFill>
                  <a:srgbClr val="CC0000"/>
                </a:solidFill>
              </a:rPr>
              <a:t>u</a:t>
            </a:r>
            <a:r>
              <a:rPr lang="en-US" sz="1800" b="1" i="1" baseline="-25000">
                <a:solidFill>
                  <a:srgbClr val="CC0000"/>
                </a:solidFill>
              </a:rPr>
              <a:t>s</a:t>
            </a:r>
            <a:r>
              <a:rPr lang="en-US" sz="1800" b="1" i="1">
                <a:solidFill>
                  <a:srgbClr val="CC0000"/>
                </a:solidFill>
              </a:rPr>
              <a:t>:</a:t>
            </a:r>
            <a:r>
              <a:rPr lang="en-US" sz="1800"/>
              <a:t> server upload capacity</a:t>
            </a:r>
          </a:p>
        </p:txBody>
      </p:sp>
      <p:sp>
        <p:nvSpPr>
          <p:cNvPr id="177168" name="Text Box 50"/>
          <p:cNvSpPr txBox="1">
            <a:spLocks noChangeArrowheads="1"/>
          </p:cNvSpPr>
          <p:nvPr/>
        </p:nvSpPr>
        <p:spPr bwMode="auto">
          <a:xfrm>
            <a:off x="6276975" y="5491163"/>
            <a:ext cx="2590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i="1">
                <a:solidFill>
                  <a:srgbClr val="CC0000"/>
                </a:solidFill>
              </a:rPr>
              <a:t>u</a:t>
            </a:r>
            <a:r>
              <a:rPr lang="en-US" sz="1800" b="1" i="1" baseline="-25000">
                <a:solidFill>
                  <a:srgbClr val="CC0000"/>
                </a:solidFill>
              </a:rPr>
              <a:t>i</a:t>
            </a:r>
            <a:r>
              <a:rPr lang="en-US" sz="1800" b="1" i="1">
                <a:solidFill>
                  <a:srgbClr val="CC0000"/>
                </a:solidFill>
              </a:rPr>
              <a:t>:</a:t>
            </a:r>
            <a:r>
              <a:rPr lang="en-US" sz="1800"/>
              <a:t> peer i upload capacity</a:t>
            </a:r>
          </a:p>
        </p:txBody>
      </p:sp>
      <p:sp>
        <p:nvSpPr>
          <p:cNvPr id="177169" name="Text Box 51"/>
          <p:cNvSpPr txBox="1">
            <a:spLocks noChangeArrowheads="1"/>
          </p:cNvSpPr>
          <p:nvPr/>
        </p:nvSpPr>
        <p:spPr bwMode="auto">
          <a:xfrm>
            <a:off x="6357938" y="3622675"/>
            <a:ext cx="21224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i="1">
                <a:solidFill>
                  <a:srgbClr val="CC0000"/>
                </a:solidFill>
              </a:rPr>
              <a:t>d</a:t>
            </a:r>
            <a:r>
              <a:rPr lang="en-US" sz="1800" b="1" i="1" baseline="-25000">
                <a:solidFill>
                  <a:srgbClr val="CC0000"/>
                </a:solidFill>
              </a:rPr>
              <a:t>i</a:t>
            </a:r>
            <a:r>
              <a:rPr lang="en-US" sz="1800" b="1" i="1">
                <a:solidFill>
                  <a:srgbClr val="CC0000"/>
                </a:solidFill>
              </a:rPr>
              <a:t>:</a:t>
            </a:r>
            <a:r>
              <a:rPr lang="en-US" sz="1800"/>
              <a:t> peer i download capacity</a:t>
            </a:r>
          </a:p>
        </p:txBody>
      </p:sp>
      <p:pic>
        <p:nvPicPr>
          <p:cNvPr id="177170" name="Picture 5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207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71" name="AutoShape 327"/>
          <p:cNvSpPr>
            <a:spLocks noChangeArrowheads="1"/>
          </p:cNvSpPr>
          <p:nvPr/>
        </p:nvSpPr>
        <p:spPr bwMode="auto">
          <a:xfrm>
            <a:off x="763588" y="3270250"/>
            <a:ext cx="592137" cy="5810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charset="0"/>
              <a:cs typeface="Arial" charset="0"/>
            </a:endParaRPr>
          </a:p>
        </p:txBody>
      </p:sp>
      <p:grpSp>
        <p:nvGrpSpPr>
          <p:cNvPr id="177172" name="Group 76"/>
          <p:cNvGrpSpPr>
            <a:grpSpLocks/>
          </p:cNvGrpSpPr>
          <p:nvPr/>
        </p:nvGrpSpPr>
        <p:grpSpPr bwMode="auto">
          <a:xfrm>
            <a:off x="3498850" y="3548063"/>
            <a:ext cx="2138363" cy="903287"/>
            <a:chOff x="2204" y="2030"/>
            <a:chExt cx="1347" cy="774"/>
          </a:xfrm>
        </p:grpSpPr>
        <p:sp>
          <p:nvSpPr>
            <p:cNvPr id="177225" name="Text Box 19"/>
            <p:cNvSpPr txBox="1">
              <a:spLocks noChangeArrowheads="1"/>
            </p:cNvSpPr>
            <p:nvPr/>
          </p:nvSpPr>
          <p:spPr bwMode="auto">
            <a:xfrm>
              <a:off x="2856" y="2271"/>
              <a:ext cx="3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u</a:t>
              </a:r>
              <a:r>
                <a:rPr lang="en-US" sz="1800" i="1" baseline="-25000"/>
                <a:t>2</a:t>
              </a:r>
            </a:p>
          </p:txBody>
        </p:sp>
        <p:sp>
          <p:nvSpPr>
            <p:cNvPr id="177226" name="Line 22"/>
            <p:cNvSpPr>
              <a:spLocks noChangeShapeType="1"/>
            </p:cNvSpPr>
            <p:nvPr/>
          </p:nvSpPr>
          <p:spPr bwMode="auto">
            <a:xfrm flipV="1">
              <a:off x="2997" y="2133"/>
              <a:ext cx="20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7" name="Line 23"/>
            <p:cNvSpPr>
              <a:spLocks noChangeShapeType="1"/>
            </p:cNvSpPr>
            <p:nvPr/>
          </p:nvSpPr>
          <p:spPr bwMode="auto">
            <a:xfrm flipH="1">
              <a:off x="3082" y="2141"/>
              <a:ext cx="208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8" name="Text Box 24"/>
            <p:cNvSpPr txBox="1">
              <a:spLocks noChangeArrowheads="1"/>
            </p:cNvSpPr>
            <p:nvPr/>
          </p:nvSpPr>
          <p:spPr bwMode="auto">
            <a:xfrm>
              <a:off x="3167" y="2332"/>
              <a:ext cx="3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d</a:t>
              </a:r>
              <a:r>
                <a:rPr lang="en-US" sz="1800" i="1" baseline="-25000"/>
                <a:t>2</a:t>
              </a:r>
            </a:p>
          </p:txBody>
        </p:sp>
        <p:sp>
          <p:nvSpPr>
            <p:cNvPr id="177229" name="Text Box 19"/>
            <p:cNvSpPr txBox="1">
              <a:spLocks noChangeArrowheads="1"/>
            </p:cNvSpPr>
            <p:nvPr/>
          </p:nvSpPr>
          <p:spPr bwMode="auto">
            <a:xfrm>
              <a:off x="2204" y="2167"/>
              <a:ext cx="384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u</a:t>
              </a:r>
              <a:r>
                <a:rPr lang="en-US" sz="1800" i="1" baseline="-25000"/>
                <a:t>1</a:t>
              </a:r>
            </a:p>
          </p:txBody>
        </p:sp>
        <p:sp>
          <p:nvSpPr>
            <p:cNvPr id="177230" name="Line 22"/>
            <p:cNvSpPr>
              <a:spLocks noChangeShapeType="1"/>
            </p:cNvSpPr>
            <p:nvPr/>
          </p:nvSpPr>
          <p:spPr bwMode="auto">
            <a:xfrm flipV="1">
              <a:off x="2345" y="2030"/>
              <a:ext cx="20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31" name="Line 23"/>
            <p:cNvSpPr>
              <a:spLocks noChangeShapeType="1"/>
            </p:cNvSpPr>
            <p:nvPr/>
          </p:nvSpPr>
          <p:spPr bwMode="auto">
            <a:xfrm flipH="1">
              <a:off x="2430" y="2038"/>
              <a:ext cx="208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32" name="Text Box 24"/>
            <p:cNvSpPr txBox="1">
              <a:spLocks noChangeArrowheads="1"/>
            </p:cNvSpPr>
            <p:nvPr/>
          </p:nvSpPr>
          <p:spPr bwMode="auto">
            <a:xfrm>
              <a:off x="2515" y="2229"/>
              <a:ext cx="3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d</a:t>
              </a:r>
              <a:r>
                <a:rPr lang="en-US" sz="1800" i="1" baseline="-25000"/>
                <a:t>1</a:t>
              </a:r>
            </a:p>
          </p:txBody>
        </p:sp>
      </p:grpSp>
      <p:sp>
        <p:nvSpPr>
          <p:cNvPr id="177173" name="Line 72"/>
          <p:cNvSpPr>
            <a:spLocks noChangeShapeType="1"/>
          </p:cNvSpPr>
          <p:nvPr/>
        </p:nvSpPr>
        <p:spPr bwMode="auto">
          <a:xfrm>
            <a:off x="6030913" y="4767263"/>
            <a:ext cx="1165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4" name="Line 73"/>
          <p:cNvSpPr>
            <a:spLocks noChangeShapeType="1"/>
          </p:cNvSpPr>
          <p:nvPr/>
        </p:nvSpPr>
        <p:spPr bwMode="auto">
          <a:xfrm>
            <a:off x="6038850" y="4919663"/>
            <a:ext cx="1165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5" name="Text Box 41"/>
          <p:cNvSpPr txBox="1">
            <a:spLocks noChangeArrowheads="1"/>
          </p:cNvSpPr>
          <p:nvPr/>
        </p:nvSpPr>
        <p:spPr bwMode="auto">
          <a:xfrm>
            <a:off x="6191250" y="43561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d</a:t>
            </a:r>
            <a:r>
              <a:rPr lang="en-US" sz="1800" i="1" baseline="-25000"/>
              <a:t>i</a:t>
            </a:r>
          </a:p>
        </p:txBody>
      </p:sp>
      <p:sp>
        <p:nvSpPr>
          <p:cNvPr id="177176" name="Text Box 41"/>
          <p:cNvSpPr txBox="1">
            <a:spLocks noChangeArrowheads="1"/>
          </p:cNvSpPr>
          <p:nvPr/>
        </p:nvSpPr>
        <p:spPr bwMode="auto">
          <a:xfrm>
            <a:off x="6215063" y="48895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u</a:t>
            </a:r>
            <a:r>
              <a:rPr lang="en-US" sz="1800" i="1" baseline="-25000"/>
              <a:t>i</a:t>
            </a:r>
          </a:p>
        </p:txBody>
      </p:sp>
      <p:sp>
        <p:nvSpPr>
          <p:cNvPr id="177177" name="Line 77"/>
          <p:cNvSpPr>
            <a:spLocks noChangeShapeType="1"/>
          </p:cNvSpPr>
          <p:nvPr/>
        </p:nvSpPr>
        <p:spPr bwMode="auto">
          <a:xfrm>
            <a:off x="2265363" y="3232150"/>
            <a:ext cx="0" cy="663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8" name="Line 78"/>
          <p:cNvSpPr>
            <a:spLocks noChangeShapeType="1"/>
          </p:cNvSpPr>
          <p:nvPr/>
        </p:nvSpPr>
        <p:spPr bwMode="auto">
          <a:xfrm flipH="1">
            <a:off x="6478588" y="4146550"/>
            <a:ext cx="369887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9" name="Line 79"/>
          <p:cNvSpPr>
            <a:spLocks noChangeShapeType="1"/>
          </p:cNvSpPr>
          <p:nvPr/>
        </p:nvSpPr>
        <p:spPr bwMode="auto">
          <a:xfrm flipH="1" flipV="1">
            <a:off x="6508750" y="5092700"/>
            <a:ext cx="369888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7180" name="Group 81"/>
          <p:cNvGrpSpPr>
            <a:grpSpLocks/>
          </p:cNvGrpSpPr>
          <p:nvPr/>
        </p:nvGrpSpPr>
        <p:grpSpPr bwMode="auto">
          <a:xfrm>
            <a:off x="1535113" y="3332163"/>
            <a:ext cx="465137" cy="803275"/>
            <a:chOff x="4140" y="429"/>
            <a:chExt cx="1425" cy="2396"/>
          </a:xfrm>
        </p:grpSpPr>
        <p:sp>
          <p:nvSpPr>
            <p:cNvPr id="177193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94" name="Rectangle 83"/>
            <p:cNvSpPr>
              <a:spLocks noChangeArrowheads="1"/>
            </p:cNvSpPr>
            <p:nvPr/>
          </p:nvSpPr>
          <p:spPr bwMode="auto">
            <a:xfrm>
              <a:off x="4208" y="429"/>
              <a:ext cx="1046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5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96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97" name="Rectangle 86"/>
            <p:cNvSpPr>
              <a:spLocks noChangeArrowheads="1"/>
            </p:cNvSpPr>
            <p:nvPr/>
          </p:nvSpPr>
          <p:spPr bwMode="auto">
            <a:xfrm>
              <a:off x="4213" y="694"/>
              <a:ext cx="593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7198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7223" name="AutoShape 8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24" name="AutoShape 89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99" name="Rectangle 90"/>
            <p:cNvSpPr>
              <a:spLocks noChangeArrowheads="1"/>
            </p:cNvSpPr>
            <p:nvPr/>
          </p:nvSpPr>
          <p:spPr bwMode="auto">
            <a:xfrm>
              <a:off x="4223" y="1021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7200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7221" name="AutoShape 92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22" name="AutoShape 93"/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201" name="Rectangle 94"/>
            <p:cNvSpPr>
              <a:spLocks noChangeArrowheads="1"/>
            </p:cNvSpPr>
            <p:nvPr/>
          </p:nvSpPr>
          <p:spPr bwMode="auto">
            <a:xfrm>
              <a:off x="4218" y="1357"/>
              <a:ext cx="593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02" name="Rectangle 95"/>
            <p:cNvSpPr>
              <a:spLocks noChangeArrowheads="1"/>
            </p:cNvSpPr>
            <p:nvPr/>
          </p:nvSpPr>
          <p:spPr bwMode="auto">
            <a:xfrm>
              <a:off x="4228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7203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219" name="AutoShape 97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20" name="AutoShape 9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204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05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7217" name="AutoShape 101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18" name="AutoShape 10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206" name="Rectangle 103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07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8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9" name="Oval 106"/>
            <p:cNvSpPr>
              <a:spLocks noChangeArrowheads="1"/>
            </p:cNvSpPr>
            <p:nvPr/>
          </p:nvSpPr>
          <p:spPr bwMode="auto"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10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1" name="AutoShape 1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12" name="AutoShape 109"/>
            <p:cNvSpPr>
              <a:spLocks noChangeArrowheads="1"/>
            </p:cNvSpPr>
            <p:nvPr/>
          </p:nvSpPr>
          <p:spPr bwMode="auto">
            <a:xfrm>
              <a:off x="4208" y="2711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13" name="Oval 110"/>
            <p:cNvSpPr>
              <a:spLocks noChangeArrowheads="1"/>
            </p:cNvSpPr>
            <p:nvPr/>
          </p:nvSpPr>
          <p:spPr bwMode="auto"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14" name="Oval 111"/>
            <p:cNvSpPr>
              <a:spLocks noChangeArrowheads="1"/>
            </p:cNvSpPr>
            <p:nvPr/>
          </p:nvSpPr>
          <p:spPr bwMode="auto"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7215" name="Oval 112"/>
            <p:cNvSpPr>
              <a:spLocks noChangeArrowheads="1"/>
            </p:cNvSpPr>
            <p:nvPr/>
          </p:nvSpPr>
          <p:spPr bwMode="auto"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16" name="Rectangle 113"/>
            <p:cNvSpPr>
              <a:spLocks noChangeArrowheads="1"/>
            </p:cNvSpPr>
            <p:nvPr/>
          </p:nvSpPr>
          <p:spPr bwMode="auto"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81" name="Group 114"/>
          <p:cNvGrpSpPr>
            <a:grpSpLocks/>
          </p:cNvGrpSpPr>
          <p:nvPr/>
        </p:nvGrpSpPr>
        <p:grpSpPr bwMode="auto">
          <a:xfrm>
            <a:off x="444500" y="4635500"/>
            <a:ext cx="925513" cy="795338"/>
            <a:chOff x="-44" y="1473"/>
            <a:chExt cx="981" cy="1105"/>
          </a:xfrm>
        </p:grpSpPr>
        <p:pic>
          <p:nvPicPr>
            <p:cNvPr id="177191" name="Picture 11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92" name="Freeform 1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2" name="Group 117"/>
          <p:cNvGrpSpPr>
            <a:grpSpLocks/>
          </p:cNvGrpSpPr>
          <p:nvPr/>
        </p:nvGrpSpPr>
        <p:grpSpPr bwMode="auto">
          <a:xfrm>
            <a:off x="3665538" y="2816225"/>
            <a:ext cx="925512" cy="795338"/>
            <a:chOff x="-44" y="1473"/>
            <a:chExt cx="981" cy="1105"/>
          </a:xfrm>
        </p:grpSpPr>
        <p:pic>
          <p:nvPicPr>
            <p:cNvPr id="177189" name="Picture 11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90" name="Freeform 1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3" name="Group 120"/>
          <p:cNvGrpSpPr>
            <a:grpSpLocks/>
          </p:cNvGrpSpPr>
          <p:nvPr/>
        </p:nvGrpSpPr>
        <p:grpSpPr bwMode="auto">
          <a:xfrm>
            <a:off x="4710113" y="2957513"/>
            <a:ext cx="925512" cy="795337"/>
            <a:chOff x="-44" y="1473"/>
            <a:chExt cx="981" cy="1105"/>
          </a:xfrm>
        </p:grpSpPr>
        <p:pic>
          <p:nvPicPr>
            <p:cNvPr id="177187" name="Picture 12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88" name="Freeform 12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4" name="Group 123"/>
          <p:cNvGrpSpPr>
            <a:grpSpLocks/>
          </p:cNvGrpSpPr>
          <p:nvPr/>
        </p:nvGrpSpPr>
        <p:grpSpPr bwMode="auto">
          <a:xfrm flipH="1">
            <a:off x="7180263" y="4405313"/>
            <a:ext cx="925512" cy="795337"/>
            <a:chOff x="-44" y="1473"/>
            <a:chExt cx="981" cy="1105"/>
          </a:xfrm>
        </p:grpSpPr>
        <p:pic>
          <p:nvPicPr>
            <p:cNvPr id="177185" name="Picture 12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86" name="Freeform 12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792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4CF726EF-BAF9-A847-BF47-A4CBCEF3464B}" type="slidenum">
              <a:rPr lang="en-US" sz="1200">
                <a:latin typeface="Tahoma" charset="0"/>
              </a:rPr>
              <a:pPr/>
              <a:t>65</a:t>
            </a:fld>
            <a:endParaRPr lang="en-US" sz="1200">
              <a:latin typeface="Tahoma" charset="0"/>
            </a:endParaRPr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61913"/>
            <a:ext cx="8520113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File distribution time: client-server</a:t>
            </a:r>
          </a:p>
        </p:txBody>
      </p:sp>
      <p:sp>
        <p:nvSpPr>
          <p:cNvPr id="1792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22263" y="1252538"/>
            <a:ext cx="4100512" cy="2014537"/>
          </a:xfrm>
        </p:spPr>
        <p:txBody>
          <a:bodyPr/>
          <a:lstStyle/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server transmission: </a:t>
            </a:r>
            <a:r>
              <a:rPr lang="en-US" sz="2400">
                <a:latin typeface="Gill Sans MT" charset="0"/>
              </a:rPr>
              <a:t>must</a:t>
            </a: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sequentially send (upload) </a:t>
            </a:r>
            <a:r>
              <a:rPr lang="en-US" sz="2400" i="1">
                <a:latin typeface="Gill Sans MT" charset="0"/>
              </a:rPr>
              <a:t>N </a:t>
            </a:r>
            <a:r>
              <a:rPr lang="en-US" sz="2400">
                <a:latin typeface="Gill Sans MT" charset="0"/>
              </a:rPr>
              <a:t>file</a:t>
            </a:r>
            <a:r>
              <a:rPr lang="en-US" sz="2400" i="1"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copies</a:t>
            </a:r>
            <a:r>
              <a:rPr lang="en-US" sz="2600">
                <a:latin typeface="Gill Sans MT" charset="0"/>
              </a:rPr>
              <a:t>:</a:t>
            </a:r>
          </a:p>
          <a:p>
            <a:pPr lvl="1">
              <a:lnSpc>
                <a:spcPct val="100000"/>
              </a:lnSpc>
              <a:buSzPct val="85000"/>
            </a:pPr>
            <a:r>
              <a:rPr lang="en-US" sz="2000">
                <a:latin typeface="Gill Sans MT" charset="0"/>
              </a:rPr>
              <a:t>time to send one copy: </a:t>
            </a:r>
            <a:r>
              <a:rPr lang="en-US" sz="2000" i="1">
                <a:latin typeface="Gill Sans MT" charset="0"/>
              </a:rPr>
              <a:t>F/u</a:t>
            </a:r>
            <a:r>
              <a:rPr lang="en-US" sz="2000" i="1" baseline="-25000">
                <a:latin typeface="Gill Sans MT" charset="0"/>
              </a:rPr>
              <a:t>s </a:t>
            </a:r>
            <a:endParaRPr lang="en-US" sz="2000">
              <a:latin typeface="Gill Sans MT" charset="0"/>
            </a:endParaRPr>
          </a:p>
          <a:p>
            <a:pPr lvl="1">
              <a:lnSpc>
                <a:spcPct val="100000"/>
              </a:lnSpc>
              <a:buSzPct val="85000"/>
            </a:pPr>
            <a:r>
              <a:rPr lang="en-US" sz="2000">
                <a:latin typeface="Gill Sans MT" charset="0"/>
              </a:rPr>
              <a:t>time to send N copies: </a:t>
            </a:r>
            <a:r>
              <a:rPr lang="en-US" sz="2000" i="1">
                <a:latin typeface="Gill Sans MT" charset="0"/>
              </a:rPr>
              <a:t>NF/u</a:t>
            </a:r>
            <a:r>
              <a:rPr lang="en-US" sz="2000" i="1" baseline="-25000">
                <a:latin typeface="Gill Sans MT" charset="0"/>
              </a:rPr>
              <a:t>s</a:t>
            </a:r>
            <a:endParaRPr lang="en-US" sz="2000">
              <a:latin typeface="Gill Sans MT" charset="0"/>
            </a:endParaRP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5746750" y="5368925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5484813" y="6022975"/>
            <a:ext cx="267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/>
              <a:t>increases linearly in N</a:t>
            </a:r>
          </a:p>
        </p:txBody>
      </p:sp>
      <p:sp>
        <p:nvSpPr>
          <p:cNvPr id="179207" name="Text Box 51"/>
          <p:cNvSpPr txBox="1">
            <a:spLocks noChangeArrowheads="1"/>
          </p:cNvSpPr>
          <p:nvPr/>
        </p:nvSpPr>
        <p:spPr bwMode="auto">
          <a:xfrm>
            <a:off x="560388" y="4662488"/>
            <a:ext cx="34750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i="1"/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i="1"/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i="1"/>
              <a:t>client-server approach</a:t>
            </a:r>
            <a:r>
              <a:rPr lang="en-US" sz="2400">
                <a:latin typeface="Gill Sans MT" charset="0"/>
              </a:rPr>
              <a:t> </a:t>
            </a:r>
            <a:endParaRPr lang="en-US" sz="2800">
              <a:latin typeface="Gill Sans MT" charset="0"/>
            </a:endParaRPr>
          </a:p>
        </p:txBody>
      </p:sp>
      <p:sp>
        <p:nvSpPr>
          <p:cNvPr id="179208" name="Rectangle 55"/>
          <p:cNvSpPr>
            <a:spLocks noChangeArrowheads="1"/>
          </p:cNvSpPr>
          <p:nvPr/>
        </p:nvSpPr>
        <p:spPr bwMode="auto">
          <a:xfrm>
            <a:off x="1157288" y="4591050"/>
            <a:ext cx="7032625" cy="12350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pic>
        <p:nvPicPr>
          <p:cNvPr id="179209" name="Picture 5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57250"/>
            <a:ext cx="65182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0" name="Text Box 96"/>
          <p:cNvSpPr txBox="1">
            <a:spLocks noChangeArrowheads="1"/>
          </p:cNvSpPr>
          <p:nvPr/>
        </p:nvSpPr>
        <p:spPr bwMode="auto">
          <a:xfrm>
            <a:off x="3946525" y="4905375"/>
            <a:ext cx="423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 D</a:t>
            </a:r>
            <a:r>
              <a:rPr lang="en-US" sz="2800" i="1" baseline="-25000"/>
              <a:t>c-s</a:t>
            </a:r>
            <a:r>
              <a:rPr lang="en-US" sz="2800" i="1"/>
              <a:t> &gt; max{NF/u</a:t>
            </a:r>
            <a:r>
              <a:rPr lang="en-US" sz="2800" i="1" baseline="-25000"/>
              <a:t>s,</a:t>
            </a:r>
            <a:r>
              <a:rPr lang="en-US" sz="2800" i="1"/>
              <a:t>,F/d</a:t>
            </a:r>
            <a:r>
              <a:rPr lang="en-US" sz="2800" i="1" baseline="-25000"/>
              <a:t>min</a:t>
            </a:r>
            <a:r>
              <a:rPr lang="en-US" sz="2800" i="1"/>
              <a:t>}</a:t>
            </a:r>
            <a:r>
              <a:rPr lang="en-US" sz="2800" i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79211" name="Rectangle 47"/>
          <p:cNvSpPr>
            <a:spLocks noChangeArrowheads="1"/>
          </p:cNvSpPr>
          <p:nvPr/>
        </p:nvSpPr>
        <p:spPr bwMode="auto">
          <a:xfrm>
            <a:off x="363538" y="3081338"/>
            <a:ext cx="431641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client: </a:t>
            </a:r>
            <a:r>
              <a:rPr lang="en-US" sz="2400">
                <a:latin typeface="Gill Sans MT" charset="0"/>
              </a:rPr>
              <a:t>each client must download file copy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d</a:t>
            </a:r>
            <a:r>
              <a:rPr lang="en-US" baseline="-25000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= min client download rate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min client download time: F/d</a:t>
            </a:r>
            <a:r>
              <a:rPr lang="en-US" baseline="-25000">
                <a:latin typeface="Gill Sans MT" charset="0"/>
              </a:rPr>
              <a:t>min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 </a:t>
            </a:r>
            <a:endParaRPr lang="en-US">
              <a:latin typeface="Gill Sans MT" charset="0"/>
            </a:endParaRPr>
          </a:p>
        </p:txBody>
      </p:sp>
      <p:sp>
        <p:nvSpPr>
          <p:cNvPr id="179212" name="Line 120"/>
          <p:cNvSpPr>
            <a:spLocks noChangeShapeType="1"/>
          </p:cNvSpPr>
          <p:nvPr/>
        </p:nvSpPr>
        <p:spPr bwMode="auto">
          <a:xfrm>
            <a:off x="4843463" y="5334000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3" name="Freeform 4"/>
          <p:cNvSpPr>
            <a:spLocks/>
          </p:cNvSpPr>
          <p:nvPr/>
        </p:nvSpPr>
        <p:spPr bwMode="auto">
          <a:xfrm>
            <a:off x="5600700" y="2111375"/>
            <a:ext cx="2136775" cy="12096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5338763" y="2085975"/>
            <a:ext cx="4556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364163" y="1763713"/>
            <a:ext cx="366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s</a:t>
            </a:r>
          </a:p>
        </p:txBody>
      </p:sp>
      <p:sp>
        <p:nvSpPr>
          <p:cNvPr id="179216" name="Line 39"/>
          <p:cNvSpPr>
            <a:spLocks noChangeShapeType="1"/>
          </p:cNvSpPr>
          <p:nvPr/>
        </p:nvSpPr>
        <p:spPr bwMode="auto">
          <a:xfrm>
            <a:off x="5089525" y="27130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7" name="Line 40"/>
          <p:cNvSpPr>
            <a:spLocks noChangeShapeType="1"/>
          </p:cNvSpPr>
          <p:nvPr/>
        </p:nvSpPr>
        <p:spPr bwMode="auto">
          <a:xfrm flipH="1">
            <a:off x="5119688" y="2814638"/>
            <a:ext cx="566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8" name="Text Box 44"/>
          <p:cNvSpPr txBox="1">
            <a:spLocks noChangeArrowheads="1"/>
          </p:cNvSpPr>
          <p:nvPr/>
        </p:nvSpPr>
        <p:spPr bwMode="auto">
          <a:xfrm>
            <a:off x="6183313" y="246062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79219" name="AutoShape 327"/>
          <p:cNvSpPr>
            <a:spLocks noChangeArrowheads="1"/>
          </p:cNvSpPr>
          <p:nvPr/>
        </p:nvSpPr>
        <p:spPr bwMode="auto">
          <a:xfrm>
            <a:off x="4740275" y="1562100"/>
            <a:ext cx="334963" cy="401638"/>
          </a:xfrm>
          <a:prstGeom prst="can">
            <a:avLst>
              <a:gd name="adj" fmla="val 24242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800">
              <a:cs typeface="Arial" charset="0"/>
            </a:endParaRPr>
          </a:p>
        </p:txBody>
      </p:sp>
      <p:sp>
        <p:nvSpPr>
          <p:cNvPr id="179220" name="Line 22"/>
          <p:cNvSpPr>
            <a:spLocks noChangeShapeType="1"/>
          </p:cNvSpPr>
          <p:nvPr/>
        </p:nvSpPr>
        <p:spPr bwMode="auto">
          <a:xfrm flipV="1">
            <a:off x="7000875" y="1819275"/>
            <a:ext cx="18097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1" name="Line 23"/>
          <p:cNvSpPr>
            <a:spLocks noChangeShapeType="1"/>
          </p:cNvSpPr>
          <p:nvPr/>
        </p:nvSpPr>
        <p:spPr bwMode="auto">
          <a:xfrm flipH="1">
            <a:off x="7078663" y="1825625"/>
            <a:ext cx="18732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 flipV="1">
            <a:off x="6416675" y="1736725"/>
            <a:ext cx="179388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 flipH="1">
            <a:off x="6492875" y="1743075"/>
            <a:ext cx="185738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4" name="Line 138"/>
          <p:cNvSpPr>
            <a:spLocks noChangeShapeType="1"/>
          </p:cNvSpPr>
          <p:nvPr/>
        </p:nvSpPr>
        <p:spPr bwMode="auto">
          <a:xfrm>
            <a:off x="7723188" y="25796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5" name="Line 139"/>
          <p:cNvSpPr>
            <a:spLocks noChangeShapeType="1"/>
          </p:cNvSpPr>
          <p:nvPr/>
        </p:nvSpPr>
        <p:spPr bwMode="auto">
          <a:xfrm>
            <a:off x="7726363" y="2682875"/>
            <a:ext cx="66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6" name="Text Box 41"/>
          <p:cNvSpPr txBox="1">
            <a:spLocks noChangeArrowheads="1"/>
          </p:cNvSpPr>
          <p:nvPr/>
        </p:nvSpPr>
        <p:spPr bwMode="auto">
          <a:xfrm>
            <a:off x="7813675" y="2146300"/>
            <a:ext cx="45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d</a:t>
            </a:r>
            <a:r>
              <a:rPr lang="en-US" sz="1600" i="1" baseline="-25000"/>
              <a:t>i</a:t>
            </a:r>
          </a:p>
        </p:txBody>
      </p:sp>
      <p:sp>
        <p:nvSpPr>
          <p:cNvPr id="179227" name="Text Box 41"/>
          <p:cNvSpPr txBox="1">
            <a:spLocks noChangeArrowheads="1"/>
          </p:cNvSpPr>
          <p:nvPr/>
        </p:nvSpPr>
        <p:spPr bwMode="auto">
          <a:xfrm>
            <a:off x="7829550" y="2663825"/>
            <a:ext cx="50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i</a:t>
            </a:r>
          </a:p>
        </p:txBody>
      </p:sp>
      <p:sp>
        <p:nvSpPr>
          <p:cNvPr id="179228" name="Text Box 47"/>
          <p:cNvSpPr txBox="1">
            <a:spLocks noChangeArrowheads="1"/>
          </p:cNvSpPr>
          <p:nvPr/>
        </p:nvSpPr>
        <p:spPr bwMode="auto">
          <a:xfrm>
            <a:off x="4498975" y="1616075"/>
            <a:ext cx="790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/>
              <a:t>F</a:t>
            </a:r>
            <a:endParaRPr lang="en-US" sz="1400" i="1" baseline="-25000"/>
          </a:p>
        </p:txBody>
      </p:sp>
      <p:grpSp>
        <p:nvGrpSpPr>
          <p:cNvPr id="179229" name="Group 143"/>
          <p:cNvGrpSpPr>
            <a:grpSpLocks/>
          </p:cNvGrpSpPr>
          <p:nvPr/>
        </p:nvGrpSpPr>
        <p:grpSpPr bwMode="auto">
          <a:xfrm>
            <a:off x="5114925" y="1690688"/>
            <a:ext cx="292100" cy="517525"/>
            <a:chOff x="4140" y="429"/>
            <a:chExt cx="1425" cy="2396"/>
          </a:xfrm>
        </p:grpSpPr>
        <p:sp>
          <p:nvSpPr>
            <p:cNvPr id="179242" name="Freeform 1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43" name="Rectangle 14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44" name="Freeform 1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45" name="Freeform 1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46" name="Rectangle 148"/>
            <p:cNvSpPr>
              <a:spLocks noChangeArrowheads="1"/>
            </p:cNvSpPr>
            <p:nvPr/>
          </p:nvSpPr>
          <p:spPr bwMode="auto">
            <a:xfrm>
              <a:off x="4210" y="694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247" name="Group 1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9272" name="AutoShape 150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5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73" name="AutoShape 151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68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48" name="Rectangle 152"/>
            <p:cNvSpPr>
              <a:spLocks noChangeArrowheads="1"/>
            </p:cNvSpPr>
            <p:nvPr/>
          </p:nvSpPr>
          <p:spPr bwMode="auto">
            <a:xfrm>
              <a:off x="4225" y="1017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249" name="Group 1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270" name="AutoShape 154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71" name="AutoShape 15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50" name="Rectangle 156"/>
            <p:cNvSpPr>
              <a:spLocks noChangeArrowheads="1"/>
            </p:cNvSpPr>
            <p:nvPr/>
          </p:nvSpPr>
          <p:spPr bwMode="auto">
            <a:xfrm>
              <a:off x="4217" y="1355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1" name="Rectangle 157"/>
            <p:cNvSpPr>
              <a:spLocks noChangeArrowheads="1"/>
            </p:cNvSpPr>
            <p:nvPr/>
          </p:nvSpPr>
          <p:spPr bwMode="auto">
            <a:xfrm>
              <a:off x="4225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252" name="Group 1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9268" name="AutoShape 15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69" name="AutoShape 160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8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53" name="Freeform 1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9254" name="Group 1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9266" name="AutoShape 163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67" name="AutoShape 164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55" name="Rectangle 165"/>
            <p:cNvSpPr>
              <a:spLocks noChangeArrowheads="1"/>
            </p:cNvSpPr>
            <p:nvPr/>
          </p:nvSpPr>
          <p:spPr bwMode="auto">
            <a:xfrm>
              <a:off x="5247" y="429"/>
              <a:ext cx="70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6" name="Freeform 1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57" name="Freeform 1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58" name="Oval 168"/>
            <p:cNvSpPr>
              <a:spLocks noChangeArrowheads="1"/>
            </p:cNvSpPr>
            <p:nvPr/>
          </p:nvSpPr>
          <p:spPr bwMode="auto"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9" name="Freeform 1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60" name="AutoShape 170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1" name="AutoShape 171"/>
            <p:cNvSpPr>
              <a:spLocks noChangeArrowheads="1"/>
            </p:cNvSpPr>
            <p:nvPr/>
          </p:nvSpPr>
          <p:spPr bwMode="auto">
            <a:xfrm>
              <a:off x="4210" y="2707"/>
              <a:ext cx="1069" cy="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2" name="Oval 172"/>
            <p:cNvSpPr>
              <a:spLocks noChangeArrowheads="1"/>
            </p:cNvSpPr>
            <p:nvPr/>
          </p:nvSpPr>
          <p:spPr bwMode="auto"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3" name="Oval 173"/>
            <p:cNvSpPr>
              <a:spLocks noChangeArrowheads="1"/>
            </p:cNvSpPr>
            <p:nvPr/>
          </p:nvSpPr>
          <p:spPr bwMode="auto"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9264" name="Oval 174"/>
            <p:cNvSpPr>
              <a:spLocks noChangeArrowheads="1"/>
            </p:cNvSpPr>
            <p:nvPr/>
          </p:nvSpPr>
          <p:spPr bwMode="auto"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5" name="Rectangle 175"/>
            <p:cNvSpPr>
              <a:spLocks noChangeArrowheads="1"/>
            </p:cNvSpPr>
            <p:nvPr/>
          </p:nvSpPr>
          <p:spPr bwMode="auto"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30" name="Group 176"/>
          <p:cNvGrpSpPr>
            <a:grpSpLocks/>
          </p:cNvGrpSpPr>
          <p:nvPr/>
        </p:nvGrpSpPr>
        <p:grpSpPr bwMode="auto">
          <a:xfrm>
            <a:off x="4471988" y="2492375"/>
            <a:ext cx="620712" cy="512763"/>
            <a:chOff x="-44" y="1473"/>
            <a:chExt cx="981" cy="1105"/>
          </a:xfrm>
        </p:grpSpPr>
        <p:pic>
          <p:nvPicPr>
            <p:cNvPr id="179240" name="Picture 1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1" name="Freeform 1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1" name="Group 179"/>
          <p:cNvGrpSpPr>
            <a:grpSpLocks/>
          </p:cNvGrpSpPr>
          <p:nvPr/>
        </p:nvGrpSpPr>
        <p:grpSpPr bwMode="auto">
          <a:xfrm>
            <a:off x="6300788" y="1284288"/>
            <a:ext cx="620712" cy="512762"/>
            <a:chOff x="-44" y="1473"/>
            <a:chExt cx="981" cy="1105"/>
          </a:xfrm>
        </p:grpSpPr>
        <p:pic>
          <p:nvPicPr>
            <p:cNvPr id="179238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39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2" name="Group 182"/>
          <p:cNvGrpSpPr>
            <a:grpSpLocks/>
          </p:cNvGrpSpPr>
          <p:nvPr/>
        </p:nvGrpSpPr>
        <p:grpSpPr bwMode="auto">
          <a:xfrm>
            <a:off x="6910388" y="1360488"/>
            <a:ext cx="620712" cy="512762"/>
            <a:chOff x="-44" y="1473"/>
            <a:chExt cx="981" cy="1105"/>
          </a:xfrm>
        </p:grpSpPr>
        <p:pic>
          <p:nvPicPr>
            <p:cNvPr id="179236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37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3" name="Group 185"/>
          <p:cNvGrpSpPr>
            <a:grpSpLocks/>
          </p:cNvGrpSpPr>
          <p:nvPr/>
        </p:nvGrpSpPr>
        <p:grpSpPr bwMode="auto">
          <a:xfrm flipH="1">
            <a:off x="8369300" y="2362200"/>
            <a:ext cx="620713" cy="512763"/>
            <a:chOff x="-44" y="1473"/>
            <a:chExt cx="981" cy="1105"/>
          </a:xfrm>
        </p:grpSpPr>
        <p:pic>
          <p:nvPicPr>
            <p:cNvPr id="179234" name="Picture 18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35" name="Freeform 18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812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4B74A55F-6674-3F40-8C19-851EC5E07210}" type="slidenum">
              <a:rPr lang="en-US" sz="1200">
                <a:latin typeface="Tahoma" charset="0"/>
              </a:rPr>
              <a:pPr/>
              <a:t>66</a:t>
            </a:fld>
            <a:endParaRPr lang="en-US" sz="1200">
              <a:latin typeface="Tahoma" charset="0"/>
            </a:endParaRPr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61913"/>
            <a:ext cx="8520113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File distribution time: P2P</a:t>
            </a:r>
          </a:p>
        </p:txBody>
      </p:sp>
      <p:sp>
        <p:nvSpPr>
          <p:cNvPr id="181252" name="Rectangle 47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252538"/>
            <a:ext cx="4100512" cy="2014537"/>
          </a:xfrm>
        </p:spPr>
        <p:txBody>
          <a:bodyPr/>
          <a:lstStyle/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server transmission: </a:t>
            </a:r>
            <a:r>
              <a:rPr lang="en-US" sz="2400">
                <a:latin typeface="Gill Sans MT" charset="0"/>
              </a:rPr>
              <a:t>must</a:t>
            </a: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upload at least one</a:t>
            </a:r>
            <a:r>
              <a:rPr lang="en-US" sz="2400" i="1"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copy</a:t>
            </a:r>
            <a:endParaRPr lang="en-US" sz="2600">
              <a:latin typeface="Gill Sans MT" charset="0"/>
            </a:endParaRPr>
          </a:p>
          <a:p>
            <a:pPr lvl="1">
              <a:lnSpc>
                <a:spcPct val="100000"/>
              </a:lnSpc>
              <a:buSzPct val="85000"/>
            </a:pPr>
            <a:r>
              <a:rPr lang="en-US" sz="2000">
                <a:latin typeface="Gill Sans MT" charset="0"/>
              </a:rPr>
              <a:t>time to send one copy: </a:t>
            </a:r>
            <a:r>
              <a:rPr lang="en-US" sz="2000" i="1">
                <a:latin typeface="Gill Sans MT" charset="0"/>
              </a:rPr>
              <a:t>F/u</a:t>
            </a:r>
            <a:r>
              <a:rPr lang="en-US" sz="2000" i="1" baseline="-25000">
                <a:latin typeface="Gill Sans MT" charset="0"/>
              </a:rPr>
              <a:t>s </a:t>
            </a:r>
            <a:endParaRPr lang="en-US" sz="2000">
              <a:latin typeface="Gill Sans MT" charset="0"/>
            </a:endParaRPr>
          </a:p>
        </p:txBody>
      </p:sp>
      <p:sp>
        <p:nvSpPr>
          <p:cNvPr id="181253" name="Text Box 51"/>
          <p:cNvSpPr txBox="1">
            <a:spLocks noChangeArrowheads="1"/>
          </p:cNvSpPr>
          <p:nvPr/>
        </p:nvSpPr>
        <p:spPr bwMode="auto">
          <a:xfrm>
            <a:off x="317500" y="4464050"/>
            <a:ext cx="24241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i="1"/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i="1"/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i="1"/>
              <a:t>P2P approach</a:t>
            </a:r>
            <a:r>
              <a:rPr lang="en-US" sz="2400">
                <a:latin typeface="Gill Sans MT" charset="0"/>
              </a:rPr>
              <a:t> </a:t>
            </a:r>
            <a:endParaRPr lang="en-US" sz="2800">
              <a:latin typeface="Gill Sans MT" charset="0"/>
            </a:endParaRPr>
          </a:p>
        </p:txBody>
      </p:sp>
      <p:sp>
        <p:nvSpPr>
          <p:cNvPr id="181254" name="Rectangle 55"/>
          <p:cNvSpPr>
            <a:spLocks noChangeArrowheads="1"/>
          </p:cNvSpPr>
          <p:nvPr/>
        </p:nvSpPr>
        <p:spPr bwMode="auto">
          <a:xfrm>
            <a:off x="217488" y="4371975"/>
            <a:ext cx="8726487" cy="12350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</a:endParaRPr>
          </a:p>
        </p:txBody>
      </p:sp>
      <p:pic>
        <p:nvPicPr>
          <p:cNvPr id="181255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57250"/>
            <a:ext cx="49387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6" name="Freeform 4"/>
          <p:cNvSpPr>
            <a:spLocks/>
          </p:cNvSpPr>
          <p:nvPr/>
        </p:nvSpPr>
        <p:spPr bwMode="auto">
          <a:xfrm>
            <a:off x="5600700" y="2111375"/>
            <a:ext cx="2136775" cy="12096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Line 14"/>
          <p:cNvSpPr>
            <a:spLocks noChangeShapeType="1"/>
          </p:cNvSpPr>
          <p:nvPr/>
        </p:nvSpPr>
        <p:spPr bwMode="auto">
          <a:xfrm>
            <a:off x="5338763" y="2085975"/>
            <a:ext cx="4556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Text Box 15"/>
          <p:cNvSpPr txBox="1">
            <a:spLocks noChangeArrowheads="1"/>
          </p:cNvSpPr>
          <p:nvPr/>
        </p:nvSpPr>
        <p:spPr bwMode="auto">
          <a:xfrm>
            <a:off x="5364163" y="1763713"/>
            <a:ext cx="366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s</a:t>
            </a:r>
          </a:p>
        </p:txBody>
      </p:sp>
      <p:sp>
        <p:nvSpPr>
          <p:cNvPr id="181259" name="Line 39"/>
          <p:cNvSpPr>
            <a:spLocks noChangeShapeType="1"/>
          </p:cNvSpPr>
          <p:nvPr/>
        </p:nvSpPr>
        <p:spPr bwMode="auto">
          <a:xfrm>
            <a:off x="5089525" y="27130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0" name="Line 40"/>
          <p:cNvSpPr>
            <a:spLocks noChangeShapeType="1"/>
          </p:cNvSpPr>
          <p:nvPr/>
        </p:nvSpPr>
        <p:spPr bwMode="auto">
          <a:xfrm flipH="1">
            <a:off x="5119688" y="2814638"/>
            <a:ext cx="566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Text Box 44"/>
          <p:cNvSpPr txBox="1">
            <a:spLocks noChangeArrowheads="1"/>
          </p:cNvSpPr>
          <p:nvPr/>
        </p:nvSpPr>
        <p:spPr bwMode="auto">
          <a:xfrm>
            <a:off x="6183313" y="246062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1262" name="AutoShape 327"/>
          <p:cNvSpPr>
            <a:spLocks noChangeArrowheads="1"/>
          </p:cNvSpPr>
          <p:nvPr/>
        </p:nvSpPr>
        <p:spPr bwMode="auto">
          <a:xfrm>
            <a:off x="4740275" y="1562100"/>
            <a:ext cx="334963" cy="401638"/>
          </a:xfrm>
          <a:prstGeom prst="can">
            <a:avLst>
              <a:gd name="adj" fmla="val 24242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800">
              <a:cs typeface="Arial" charset="0"/>
            </a:endParaRPr>
          </a:p>
        </p:txBody>
      </p:sp>
      <p:sp>
        <p:nvSpPr>
          <p:cNvPr id="181263" name="Line 22"/>
          <p:cNvSpPr>
            <a:spLocks noChangeShapeType="1"/>
          </p:cNvSpPr>
          <p:nvPr/>
        </p:nvSpPr>
        <p:spPr bwMode="auto">
          <a:xfrm flipV="1">
            <a:off x="7000875" y="1819275"/>
            <a:ext cx="18097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4" name="Line 23"/>
          <p:cNvSpPr>
            <a:spLocks noChangeShapeType="1"/>
          </p:cNvSpPr>
          <p:nvPr/>
        </p:nvSpPr>
        <p:spPr bwMode="auto">
          <a:xfrm flipH="1">
            <a:off x="7078663" y="1825625"/>
            <a:ext cx="18732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Line 22"/>
          <p:cNvSpPr>
            <a:spLocks noChangeShapeType="1"/>
          </p:cNvSpPr>
          <p:nvPr/>
        </p:nvSpPr>
        <p:spPr bwMode="auto">
          <a:xfrm flipV="1">
            <a:off x="6416675" y="1736725"/>
            <a:ext cx="179388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23"/>
          <p:cNvSpPr>
            <a:spLocks noChangeShapeType="1"/>
          </p:cNvSpPr>
          <p:nvPr/>
        </p:nvSpPr>
        <p:spPr bwMode="auto">
          <a:xfrm flipH="1">
            <a:off x="6492875" y="1743075"/>
            <a:ext cx="185738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7" name="Line 26"/>
          <p:cNvSpPr>
            <a:spLocks noChangeShapeType="1"/>
          </p:cNvSpPr>
          <p:nvPr/>
        </p:nvSpPr>
        <p:spPr bwMode="auto">
          <a:xfrm>
            <a:off x="7723188" y="25796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8" name="Line 27"/>
          <p:cNvSpPr>
            <a:spLocks noChangeShapeType="1"/>
          </p:cNvSpPr>
          <p:nvPr/>
        </p:nvSpPr>
        <p:spPr bwMode="auto">
          <a:xfrm>
            <a:off x="7726363" y="2682875"/>
            <a:ext cx="66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9" name="Text Box 41"/>
          <p:cNvSpPr txBox="1">
            <a:spLocks noChangeArrowheads="1"/>
          </p:cNvSpPr>
          <p:nvPr/>
        </p:nvSpPr>
        <p:spPr bwMode="auto">
          <a:xfrm>
            <a:off x="7813675" y="2146300"/>
            <a:ext cx="45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d</a:t>
            </a:r>
            <a:r>
              <a:rPr lang="en-US" sz="1600" i="1" baseline="-25000"/>
              <a:t>i</a:t>
            </a:r>
          </a:p>
        </p:txBody>
      </p:sp>
      <p:sp>
        <p:nvSpPr>
          <p:cNvPr id="181270" name="Text Box 41"/>
          <p:cNvSpPr txBox="1">
            <a:spLocks noChangeArrowheads="1"/>
          </p:cNvSpPr>
          <p:nvPr/>
        </p:nvSpPr>
        <p:spPr bwMode="auto">
          <a:xfrm>
            <a:off x="7829550" y="2663825"/>
            <a:ext cx="50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i</a:t>
            </a:r>
          </a:p>
        </p:txBody>
      </p:sp>
      <p:sp>
        <p:nvSpPr>
          <p:cNvPr id="181271" name="Text Box 47"/>
          <p:cNvSpPr txBox="1">
            <a:spLocks noChangeArrowheads="1"/>
          </p:cNvSpPr>
          <p:nvPr/>
        </p:nvSpPr>
        <p:spPr bwMode="auto">
          <a:xfrm>
            <a:off x="4498975" y="1616075"/>
            <a:ext cx="7905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/>
              <a:t>F</a:t>
            </a:r>
            <a:endParaRPr lang="en-US" sz="1400" i="1" baseline="-25000"/>
          </a:p>
        </p:txBody>
      </p:sp>
      <p:sp>
        <p:nvSpPr>
          <p:cNvPr id="181272" name="Text Box 31"/>
          <p:cNvSpPr txBox="1">
            <a:spLocks noChangeArrowheads="1"/>
          </p:cNvSpPr>
          <p:nvPr/>
        </p:nvSpPr>
        <p:spPr bwMode="auto">
          <a:xfrm>
            <a:off x="2698750" y="4657725"/>
            <a:ext cx="613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 D</a:t>
            </a:r>
            <a:r>
              <a:rPr lang="en-US" sz="2800" i="1" baseline="-25000"/>
              <a:t>P2P</a:t>
            </a:r>
            <a:r>
              <a:rPr lang="en-US" sz="2800" i="1"/>
              <a:t> &gt; max{F/u</a:t>
            </a:r>
            <a:r>
              <a:rPr lang="en-US" sz="2800" i="1" baseline="-25000"/>
              <a:t>s,</a:t>
            </a:r>
            <a:r>
              <a:rPr lang="en-US" sz="2800" i="1"/>
              <a:t>,F/d</a:t>
            </a:r>
            <a:r>
              <a:rPr lang="en-US" sz="2800" i="1" baseline="-25000"/>
              <a:t>min,</a:t>
            </a:r>
            <a:r>
              <a:rPr lang="en-US" sz="2800" i="1"/>
              <a:t>,NF/(</a:t>
            </a:r>
            <a:r>
              <a:rPr lang="en-US" sz="2400"/>
              <a:t>u</a:t>
            </a:r>
            <a:r>
              <a:rPr lang="en-US" sz="2400" baseline="-25000"/>
              <a:t>s</a:t>
            </a:r>
            <a:r>
              <a:rPr lang="en-US" sz="2400"/>
              <a:t> + </a:t>
            </a:r>
            <a:r>
              <a:rPr lang="en-US" sz="2800">
                <a:latin typeface="Symbol" charset="0"/>
              </a:rPr>
              <a:t>S</a:t>
            </a:r>
            <a:r>
              <a:rPr lang="en-US" sz="2400"/>
              <a:t>u</a:t>
            </a:r>
            <a:r>
              <a:rPr lang="en-US" sz="2400" baseline="-25000"/>
              <a:t>i</a:t>
            </a:r>
            <a:r>
              <a:rPr lang="en-US" sz="2800"/>
              <a:t>)</a:t>
            </a:r>
            <a:r>
              <a:rPr lang="en-US" sz="2800" i="1"/>
              <a:t>}</a:t>
            </a:r>
            <a:r>
              <a:rPr lang="en-US" sz="2800" i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1273" name="Rectangle 47"/>
          <p:cNvSpPr>
            <a:spLocks noChangeArrowheads="1"/>
          </p:cNvSpPr>
          <p:nvPr/>
        </p:nvSpPr>
        <p:spPr bwMode="auto">
          <a:xfrm>
            <a:off x="333375" y="2309813"/>
            <a:ext cx="43164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client: </a:t>
            </a:r>
            <a:r>
              <a:rPr lang="en-US" sz="2400">
                <a:latin typeface="Gill Sans MT" charset="0"/>
              </a:rPr>
              <a:t>each client must download file copy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min client download time: F/d</a:t>
            </a:r>
            <a:r>
              <a:rPr lang="en-US" baseline="-25000">
                <a:latin typeface="Gill Sans MT" charset="0"/>
              </a:rPr>
              <a:t>min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 </a:t>
            </a:r>
            <a:endParaRPr lang="en-US">
              <a:latin typeface="Gill Sans MT" charset="0"/>
            </a:endParaRPr>
          </a:p>
        </p:txBody>
      </p:sp>
      <p:sp>
        <p:nvSpPr>
          <p:cNvPr id="181274" name="Line 33"/>
          <p:cNvSpPr>
            <a:spLocks noChangeShapeType="1"/>
          </p:cNvSpPr>
          <p:nvPr/>
        </p:nvSpPr>
        <p:spPr bwMode="auto">
          <a:xfrm>
            <a:off x="3732213" y="5124450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75" name="Rectangle 47"/>
          <p:cNvSpPr>
            <a:spLocks noChangeArrowheads="1"/>
          </p:cNvSpPr>
          <p:nvPr/>
        </p:nvSpPr>
        <p:spPr bwMode="auto">
          <a:xfrm>
            <a:off x="307975" y="3343275"/>
            <a:ext cx="69246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clients: </a:t>
            </a:r>
            <a:r>
              <a:rPr lang="en-US" sz="2400">
                <a:latin typeface="Gill Sans MT" charset="0"/>
              </a:rPr>
              <a:t>as aggregate must download </a:t>
            </a:r>
            <a:r>
              <a:rPr lang="en-US" sz="2400" i="1">
                <a:latin typeface="Gill Sans MT" charset="0"/>
              </a:rPr>
              <a:t>NF</a:t>
            </a:r>
            <a:r>
              <a:rPr lang="en-US" sz="2400">
                <a:latin typeface="Gill Sans MT" charset="0"/>
              </a:rPr>
              <a:t> bits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max upload rate (limiting max download rate) is u</a:t>
            </a:r>
            <a:r>
              <a:rPr lang="en-US" baseline="-25000">
                <a:latin typeface="Gill Sans MT" charset="0"/>
              </a:rPr>
              <a:t>s</a:t>
            </a:r>
            <a:r>
              <a:rPr lang="en-US">
                <a:latin typeface="Gill Sans MT" charset="0"/>
              </a:rPr>
              <a:t> + </a:t>
            </a:r>
            <a:r>
              <a:rPr lang="en-US" sz="2400">
                <a:latin typeface="Symbol" charset="0"/>
              </a:rPr>
              <a:t>S</a:t>
            </a:r>
            <a:r>
              <a:rPr lang="en-US">
                <a:latin typeface="Gill Sans MT" charset="0"/>
              </a:rPr>
              <a:t>u</a:t>
            </a:r>
            <a:r>
              <a:rPr lang="en-US" baseline="-25000">
                <a:latin typeface="Gill Sans MT" charset="0"/>
              </a:rPr>
              <a:t>i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7650163" y="5137150"/>
            <a:ext cx="573087" cy="949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1827213" y="6069013"/>
            <a:ext cx="652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/>
              <a:t>… but so does this, as each peer brings service capacity</a:t>
            </a:r>
          </a:p>
        </p:txBody>
      </p:sp>
      <p:sp>
        <p:nvSpPr>
          <p:cNvPr id="2" name="Line 53"/>
          <p:cNvSpPr>
            <a:spLocks noChangeShapeType="1"/>
          </p:cNvSpPr>
          <p:nvPr/>
        </p:nvSpPr>
        <p:spPr bwMode="auto">
          <a:xfrm flipV="1">
            <a:off x="6365875" y="5092700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3941763" y="5756275"/>
            <a:ext cx="299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/>
              <a:t>increases linearly in </a:t>
            </a:r>
            <a:r>
              <a:rPr lang="en-US" i="1"/>
              <a:t>N</a:t>
            </a:r>
            <a:r>
              <a:rPr lang="en-US"/>
              <a:t> …</a:t>
            </a:r>
          </a:p>
        </p:txBody>
      </p:sp>
      <p:grpSp>
        <p:nvGrpSpPr>
          <p:cNvPr id="181280" name="Group 41"/>
          <p:cNvGrpSpPr>
            <a:grpSpLocks/>
          </p:cNvGrpSpPr>
          <p:nvPr/>
        </p:nvGrpSpPr>
        <p:grpSpPr bwMode="auto">
          <a:xfrm>
            <a:off x="5114925" y="1690688"/>
            <a:ext cx="292100" cy="517525"/>
            <a:chOff x="4140" y="429"/>
            <a:chExt cx="1425" cy="2396"/>
          </a:xfrm>
        </p:grpSpPr>
        <p:sp>
          <p:nvSpPr>
            <p:cNvPr id="181293" name="Freeform 4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94" name="Rectangle 4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95" name="Freeform 4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96" name="Freeform 4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97" name="Rectangle 46"/>
            <p:cNvSpPr>
              <a:spLocks noChangeArrowheads="1"/>
            </p:cNvSpPr>
            <p:nvPr/>
          </p:nvSpPr>
          <p:spPr bwMode="auto">
            <a:xfrm>
              <a:off x="4210" y="694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98" name="Group 4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323" name="AutoShape 48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5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24" name="AutoShape 49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68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299" name="Rectangle 50"/>
            <p:cNvSpPr>
              <a:spLocks noChangeArrowheads="1"/>
            </p:cNvSpPr>
            <p:nvPr/>
          </p:nvSpPr>
          <p:spPr bwMode="auto">
            <a:xfrm>
              <a:off x="4225" y="1017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300" name="Group 5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1321" name="AutoShape 52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22" name="AutoShape 5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301" name="Rectangle 54"/>
            <p:cNvSpPr>
              <a:spLocks noChangeArrowheads="1"/>
            </p:cNvSpPr>
            <p:nvPr/>
          </p:nvSpPr>
          <p:spPr bwMode="auto">
            <a:xfrm>
              <a:off x="4217" y="1355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02" name="Rectangle 55"/>
            <p:cNvSpPr>
              <a:spLocks noChangeArrowheads="1"/>
            </p:cNvSpPr>
            <p:nvPr/>
          </p:nvSpPr>
          <p:spPr bwMode="auto">
            <a:xfrm>
              <a:off x="4225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303" name="Group 5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1319" name="AutoShape 5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20" name="AutoShape 58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8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304" name="Freeform 5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1305" name="Group 6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1317" name="AutoShape 61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18" name="AutoShape 62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306" name="Rectangle 63"/>
            <p:cNvSpPr>
              <a:spLocks noChangeArrowheads="1"/>
            </p:cNvSpPr>
            <p:nvPr/>
          </p:nvSpPr>
          <p:spPr bwMode="auto">
            <a:xfrm>
              <a:off x="5247" y="429"/>
              <a:ext cx="70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07" name="Freeform 6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08" name="Freeform 6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09" name="Oval 66"/>
            <p:cNvSpPr>
              <a:spLocks noChangeArrowheads="1"/>
            </p:cNvSpPr>
            <p:nvPr/>
          </p:nvSpPr>
          <p:spPr bwMode="auto"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10" name="Freeform 6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11" name="AutoShape 68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12" name="AutoShape 69"/>
            <p:cNvSpPr>
              <a:spLocks noChangeArrowheads="1"/>
            </p:cNvSpPr>
            <p:nvPr/>
          </p:nvSpPr>
          <p:spPr bwMode="auto">
            <a:xfrm>
              <a:off x="4210" y="2707"/>
              <a:ext cx="1069" cy="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13" name="Oval 70"/>
            <p:cNvSpPr>
              <a:spLocks noChangeArrowheads="1"/>
            </p:cNvSpPr>
            <p:nvPr/>
          </p:nvSpPr>
          <p:spPr bwMode="auto"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14" name="Oval 71"/>
            <p:cNvSpPr>
              <a:spLocks noChangeArrowheads="1"/>
            </p:cNvSpPr>
            <p:nvPr/>
          </p:nvSpPr>
          <p:spPr bwMode="auto"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1315" name="Oval 72"/>
            <p:cNvSpPr>
              <a:spLocks noChangeArrowheads="1"/>
            </p:cNvSpPr>
            <p:nvPr/>
          </p:nvSpPr>
          <p:spPr bwMode="auto"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16" name="Rectangle 73"/>
            <p:cNvSpPr>
              <a:spLocks noChangeArrowheads="1"/>
            </p:cNvSpPr>
            <p:nvPr/>
          </p:nvSpPr>
          <p:spPr bwMode="auto"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281" name="Group 74"/>
          <p:cNvGrpSpPr>
            <a:grpSpLocks/>
          </p:cNvGrpSpPr>
          <p:nvPr/>
        </p:nvGrpSpPr>
        <p:grpSpPr bwMode="auto">
          <a:xfrm flipH="1">
            <a:off x="8369300" y="2362200"/>
            <a:ext cx="620713" cy="512763"/>
            <a:chOff x="-44" y="1473"/>
            <a:chExt cx="981" cy="1105"/>
          </a:xfrm>
        </p:grpSpPr>
        <p:pic>
          <p:nvPicPr>
            <p:cNvPr id="181291" name="Picture 7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92" name="Freeform 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1282" name="Group 77"/>
          <p:cNvGrpSpPr>
            <a:grpSpLocks/>
          </p:cNvGrpSpPr>
          <p:nvPr/>
        </p:nvGrpSpPr>
        <p:grpSpPr bwMode="auto">
          <a:xfrm>
            <a:off x="6300788" y="1284288"/>
            <a:ext cx="620712" cy="512762"/>
            <a:chOff x="-44" y="1473"/>
            <a:chExt cx="981" cy="1105"/>
          </a:xfrm>
        </p:grpSpPr>
        <p:pic>
          <p:nvPicPr>
            <p:cNvPr id="181289" name="Picture 7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90" name="Freeform 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1283" name="Group 80"/>
          <p:cNvGrpSpPr>
            <a:grpSpLocks/>
          </p:cNvGrpSpPr>
          <p:nvPr/>
        </p:nvGrpSpPr>
        <p:grpSpPr bwMode="auto">
          <a:xfrm>
            <a:off x="6910388" y="1360488"/>
            <a:ext cx="620712" cy="512762"/>
            <a:chOff x="-44" y="1473"/>
            <a:chExt cx="981" cy="1105"/>
          </a:xfrm>
        </p:grpSpPr>
        <p:pic>
          <p:nvPicPr>
            <p:cNvPr id="18128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8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1284" name="Group 83"/>
          <p:cNvGrpSpPr>
            <a:grpSpLocks/>
          </p:cNvGrpSpPr>
          <p:nvPr/>
        </p:nvGrpSpPr>
        <p:grpSpPr bwMode="auto">
          <a:xfrm>
            <a:off x="4471988" y="2492375"/>
            <a:ext cx="620712" cy="512763"/>
            <a:chOff x="-44" y="1473"/>
            <a:chExt cx="981" cy="1105"/>
          </a:xfrm>
        </p:grpSpPr>
        <p:pic>
          <p:nvPicPr>
            <p:cNvPr id="181285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86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  <p:bldP spid="2" grpId="0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832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96A6ABC3-50F2-BB48-9B14-68A87344388C}" type="slidenum">
              <a:rPr lang="en-US" sz="1200">
                <a:latin typeface="Tahoma" charset="0"/>
              </a:rPr>
              <a:pPr/>
              <a:t>67</a:t>
            </a:fld>
            <a:endParaRPr lang="en-US" sz="1200">
              <a:latin typeface="Tahoma" charset="0"/>
            </a:endParaRPr>
          </a:p>
        </p:txBody>
      </p:sp>
      <p:graphicFrame>
        <p:nvGraphicFramePr>
          <p:cNvPr id="183299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Chart" r:id="rId4" imgW="7734300" imgH="5295900" progId="Excel.Chart.8">
                  <p:embed/>
                </p:oleObj>
              </mc:Choice>
              <mc:Fallback>
                <p:oleObj name="Chart" r:id="rId4" imgW="7734300" imgH="52959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939925"/>
                        <a:ext cx="65436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31788" y="152400"/>
            <a:ext cx="8520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charset="0"/>
              </a:rPr>
              <a:t>Client-server vs. P2P: example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33388" y="1292225"/>
            <a:ext cx="766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client upload rate =</a:t>
            </a:r>
            <a:r>
              <a:rPr lang="en-US" sz="2400" i="1"/>
              <a:t> u</a:t>
            </a:r>
            <a:r>
              <a:rPr lang="en-US" sz="2400"/>
              <a:t>,  </a:t>
            </a:r>
            <a:r>
              <a:rPr lang="en-US" sz="2400" i="1"/>
              <a:t>F/u </a:t>
            </a:r>
            <a:r>
              <a:rPr lang="en-US" sz="2400"/>
              <a:t>= 1 hour,  </a:t>
            </a:r>
            <a:r>
              <a:rPr lang="en-US" sz="2400" i="1"/>
              <a:t>u</a:t>
            </a:r>
            <a:r>
              <a:rPr lang="en-US" sz="2400" i="1" baseline="-25000"/>
              <a:t>s</a:t>
            </a:r>
            <a:r>
              <a:rPr lang="en-US" sz="2400" i="1"/>
              <a:t> = 10u,  d</a:t>
            </a:r>
            <a:r>
              <a:rPr lang="en-US" sz="2400" i="1" baseline="-25000"/>
              <a:t>min</a:t>
            </a:r>
            <a:r>
              <a:rPr lang="en-US" sz="2400" i="1"/>
              <a:t> ≥ u</a:t>
            </a:r>
            <a:r>
              <a:rPr lang="en-US" sz="2400" i="1" baseline="-25000"/>
              <a:t>s</a:t>
            </a:r>
          </a:p>
        </p:txBody>
      </p:sp>
      <p:pic>
        <p:nvPicPr>
          <p:cNvPr id="183302" name="Picture 1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6938"/>
            <a:ext cx="65738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853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0ADEC43-C124-3741-9B60-A4A3E68062AC}" type="slidenum">
              <a:rPr lang="en-US" sz="1200">
                <a:latin typeface="Tahoma" charset="0"/>
              </a:rPr>
              <a:pPr/>
              <a:t>68</a:t>
            </a:fld>
            <a:endParaRPr lang="en-US" sz="1200">
              <a:latin typeface="Tahoma" charset="0"/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P2P file distribution: BitTorrent </a:t>
            </a:r>
          </a:p>
        </p:txBody>
      </p:sp>
      <p:sp>
        <p:nvSpPr>
          <p:cNvPr id="185348" name="Text Box 37"/>
          <p:cNvSpPr txBox="1">
            <a:spLocks noChangeArrowheads="1"/>
          </p:cNvSpPr>
          <p:nvPr/>
        </p:nvSpPr>
        <p:spPr bwMode="auto">
          <a:xfrm>
            <a:off x="474663" y="2338388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tracker:</a:t>
            </a:r>
            <a:r>
              <a:rPr lang="en-US">
                <a:latin typeface="Gill Sans MT" charset="0"/>
              </a:rPr>
              <a:t> tracks peers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charset="0"/>
              </a:rPr>
              <a:t>participating in torrent</a:t>
            </a:r>
          </a:p>
        </p:txBody>
      </p:sp>
      <p:sp>
        <p:nvSpPr>
          <p:cNvPr id="185349" name="Text Box 41"/>
          <p:cNvSpPr txBox="1">
            <a:spLocks noChangeArrowheads="1"/>
          </p:cNvSpPr>
          <p:nvPr/>
        </p:nvSpPr>
        <p:spPr bwMode="auto">
          <a:xfrm>
            <a:off x="5376863" y="2287588"/>
            <a:ext cx="3543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torrent:</a:t>
            </a:r>
            <a:r>
              <a:rPr lang="en-US" sz="2400">
                <a:latin typeface="Gill Sans MT" charset="0"/>
              </a:rPr>
              <a:t> group of peers exchanging  chunks of a file</a:t>
            </a:r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>
            <a:off x="2401888" y="3667125"/>
            <a:ext cx="1587" cy="536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Line 25"/>
          <p:cNvSpPr>
            <a:spLocks noChangeShapeType="1"/>
          </p:cNvSpPr>
          <p:nvPr/>
        </p:nvSpPr>
        <p:spPr bwMode="auto">
          <a:xfrm>
            <a:off x="3748088" y="3395663"/>
            <a:ext cx="2551112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Line 26"/>
          <p:cNvSpPr>
            <a:spLocks noChangeShapeType="1"/>
          </p:cNvSpPr>
          <p:nvPr/>
        </p:nvSpPr>
        <p:spPr bwMode="auto">
          <a:xfrm>
            <a:off x="3544888" y="3546475"/>
            <a:ext cx="247650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3" name="Line 27"/>
          <p:cNvSpPr>
            <a:spLocks noChangeShapeType="1"/>
          </p:cNvSpPr>
          <p:nvPr/>
        </p:nvSpPr>
        <p:spPr bwMode="auto">
          <a:xfrm flipH="1" flipV="1">
            <a:off x="5184775" y="3306763"/>
            <a:ext cx="11684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Line 28"/>
          <p:cNvSpPr>
            <a:spLocks noChangeShapeType="1"/>
          </p:cNvSpPr>
          <p:nvPr/>
        </p:nvSpPr>
        <p:spPr bwMode="auto">
          <a:xfrm flipH="1">
            <a:off x="4368800" y="3843338"/>
            <a:ext cx="2039938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Line 29"/>
          <p:cNvSpPr>
            <a:spLocks noChangeShapeType="1"/>
          </p:cNvSpPr>
          <p:nvPr/>
        </p:nvSpPr>
        <p:spPr bwMode="auto">
          <a:xfrm flipH="1">
            <a:off x="4456113" y="5808663"/>
            <a:ext cx="7397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Line 30"/>
          <p:cNvSpPr>
            <a:spLocks noChangeShapeType="1"/>
          </p:cNvSpPr>
          <p:nvPr/>
        </p:nvSpPr>
        <p:spPr bwMode="auto">
          <a:xfrm flipH="1">
            <a:off x="3975100" y="3505200"/>
            <a:ext cx="900113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Line 31"/>
          <p:cNvSpPr>
            <a:spLocks noChangeShapeType="1"/>
          </p:cNvSpPr>
          <p:nvPr/>
        </p:nvSpPr>
        <p:spPr bwMode="auto">
          <a:xfrm flipV="1">
            <a:off x="4140200" y="4891088"/>
            <a:ext cx="2120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8" name="Line 32"/>
          <p:cNvSpPr>
            <a:spLocks noChangeShapeType="1"/>
          </p:cNvSpPr>
          <p:nvPr/>
        </p:nvSpPr>
        <p:spPr bwMode="auto">
          <a:xfrm>
            <a:off x="5140325" y="3449638"/>
            <a:ext cx="1182688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Line 33"/>
          <p:cNvSpPr>
            <a:spLocks noChangeShapeType="1"/>
          </p:cNvSpPr>
          <p:nvPr/>
        </p:nvSpPr>
        <p:spPr bwMode="auto">
          <a:xfrm>
            <a:off x="5583238" y="5830888"/>
            <a:ext cx="3762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Line 34"/>
          <p:cNvSpPr>
            <a:spLocks noChangeShapeType="1"/>
          </p:cNvSpPr>
          <p:nvPr/>
        </p:nvSpPr>
        <p:spPr bwMode="auto">
          <a:xfrm>
            <a:off x="4468813" y="6126163"/>
            <a:ext cx="1490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Text Box 35"/>
          <p:cNvSpPr txBox="1">
            <a:spLocks noChangeArrowheads="1"/>
          </p:cNvSpPr>
          <p:nvPr/>
        </p:nvSpPr>
        <p:spPr bwMode="auto">
          <a:xfrm>
            <a:off x="633413" y="4668838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Alice arrives  …</a:t>
            </a:r>
          </a:p>
        </p:txBody>
      </p:sp>
      <p:sp>
        <p:nvSpPr>
          <p:cNvPr id="185362" name="Line 38"/>
          <p:cNvSpPr>
            <a:spLocks noChangeShapeType="1"/>
          </p:cNvSpPr>
          <p:nvPr/>
        </p:nvSpPr>
        <p:spPr bwMode="auto">
          <a:xfrm flipH="1">
            <a:off x="6134100" y="5065713"/>
            <a:ext cx="2635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12" name="Picture 3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186238"/>
            <a:ext cx="4746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Line 42"/>
          <p:cNvSpPr>
            <a:spLocks noChangeShapeType="1"/>
          </p:cNvSpPr>
          <p:nvPr/>
        </p:nvSpPr>
        <p:spPr bwMode="auto">
          <a:xfrm>
            <a:off x="1617663" y="3024188"/>
            <a:ext cx="476250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5" name="Rectangle 43"/>
          <p:cNvSpPr>
            <a:spLocks noChangeArrowheads="1"/>
          </p:cNvSpPr>
          <p:nvPr/>
        </p:nvSpPr>
        <p:spPr bwMode="auto">
          <a:xfrm>
            <a:off x="417513" y="1211263"/>
            <a:ext cx="7124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000099"/>
              </a:buClr>
              <a:buFont typeface="Wingdings" charset="0"/>
              <a:buChar char="v"/>
            </a:pPr>
            <a:r>
              <a:rPr lang="en-US" sz="2400"/>
              <a:t>file divided into 256Kb chunks</a:t>
            </a:r>
          </a:p>
          <a:p>
            <a:pPr marL="342900" indent="-342900">
              <a:buClr>
                <a:srgbClr val="000099"/>
              </a:buClr>
              <a:buFont typeface="Wingdings" charset="0"/>
              <a:buChar char="v"/>
            </a:pPr>
            <a:r>
              <a:rPr lang="en-US" sz="2400"/>
              <a:t>peers in torrent send/receive file chunks</a:t>
            </a:r>
            <a:endParaRPr lang="en-US" sz="2800"/>
          </a:p>
        </p:txBody>
      </p:sp>
      <p:pic>
        <p:nvPicPr>
          <p:cNvPr id="185366" name="Picture 5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817563"/>
            <a:ext cx="6672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9" name="Text Box 35"/>
          <p:cNvSpPr txBox="1">
            <a:spLocks noChangeArrowheads="1"/>
          </p:cNvSpPr>
          <p:nvPr/>
        </p:nvSpPr>
        <p:spPr bwMode="auto">
          <a:xfrm>
            <a:off x="647700" y="4929188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… obtains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of peers from tracker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781300" y="3473450"/>
            <a:ext cx="3492500" cy="2163763"/>
            <a:chOff x="1752" y="2166"/>
            <a:chExt cx="2200" cy="1363"/>
          </a:xfrm>
        </p:grpSpPr>
        <p:sp>
          <p:nvSpPr>
            <p:cNvPr id="185430" name="Line 22"/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1" name="Line 23"/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2" name="Line 24"/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45" name="Text Box 35"/>
          <p:cNvSpPr txBox="1">
            <a:spLocks noChangeArrowheads="1"/>
          </p:cNvSpPr>
          <p:nvPr/>
        </p:nvSpPr>
        <p:spPr bwMode="auto">
          <a:xfrm>
            <a:off x="608013" y="5470525"/>
            <a:ext cx="333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… and begins exchanging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 chunks with peers in torrent</a:t>
            </a:r>
          </a:p>
        </p:txBody>
      </p:sp>
      <p:grpSp>
        <p:nvGrpSpPr>
          <p:cNvPr id="185370" name="Group 71"/>
          <p:cNvGrpSpPr>
            <a:grpSpLocks/>
          </p:cNvGrpSpPr>
          <p:nvPr/>
        </p:nvGrpSpPr>
        <p:grpSpPr bwMode="auto">
          <a:xfrm>
            <a:off x="2184400" y="2982913"/>
            <a:ext cx="379413" cy="604837"/>
            <a:chOff x="4140" y="429"/>
            <a:chExt cx="1425" cy="2396"/>
          </a:xfrm>
        </p:grpSpPr>
        <p:sp>
          <p:nvSpPr>
            <p:cNvPr id="185398" name="Freeform 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9" name="Rectangle 73"/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0" name="Freeform 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1" name="Freeform 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2" name="Rectangle 76"/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403" name="Group 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5428" name="AutoShape 7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9" name="AutoShape 79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404" name="Rectangle 80"/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405" name="Group 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5426" name="AutoShape 82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7" name="AutoShape 83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406" name="Rectangle 84"/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7" name="Rectangle 85"/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408" name="Group 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5424" name="AutoShape 87"/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5" name="AutoShape 88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409" name="Freeform 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410" name="Group 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422" name="AutoShape 9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3" name="AutoShape 92"/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411" name="Rectangle 93"/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2" name="Freeform 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3" name="Freeform 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4" name="Oval 96"/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5" name="Freeform 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6" name="AutoShape 98"/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7" name="AutoShape 99"/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8" name="Oval 100"/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9" name="Oval 101"/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5420" name="Oval 102"/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1" name="Rectangle 103"/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2078038" y="4222750"/>
            <a:ext cx="685800" cy="588963"/>
            <a:chOff x="-44" y="1473"/>
            <a:chExt cx="981" cy="1105"/>
          </a:xfrm>
        </p:grpSpPr>
        <p:pic>
          <p:nvPicPr>
            <p:cNvPr id="185396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97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2" name="Group 107"/>
          <p:cNvGrpSpPr>
            <a:grpSpLocks/>
          </p:cNvGrpSpPr>
          <p:nvPr/>
        </p:nvGrpSpPr>
        <p:grpSpPr bwMode="auto">
          <a:xfrm>
            <a:off x="3448050" y="5235575"/>
            <a:ext cx="728663" cy="620713"/>
            <a:chOff x="-44" y="1473"/>
            <a:chExt cx="981" cy="1105"/>
          </a:xfrm>
        </p:grpSpPr>
        <p:pic>
          <p:nvPicPr>
            <p:cNvPr id="185394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95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3" name="Group 110"/>
          <p:cNvGrpSpPr>
            <a:grpSpLocks/>
          </p:cNvGrpSpPr>
          <p:nvPr/>
        </p:nvGrpSpPr>
        <p:grpSpPr bwMode="auto">
          <a:xfrm>
            <a:off x="3730625" y="5813425"/>
            <a:ext cx="728663" cy="620713"/>
            <a:chOff x="-44" y="1473"/>
            <a:chExt cx="981" cy="1105"/>
          </a:xfrm>
        </p:grpSpPr>
        <p:pic>
          <p:nvPicPr>
            <p:cNvPr id="185392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93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4" name="Group 113"/>
          <p:cNvGrpSpPr>
            <a:grpSpLocks/>
          </p:cNvGrpSpPr>
          <p:nvPr/>
        </p:nvGrpSpPr>
        <p:grpSpPr bwMode="auto">
          <a:xfrm flipH="1">
            <a:off x="6364288" y="4659313"/>
            <a:ext cx="728662" cy="620712"/>
            <a:chOff x="-44" y="1473"/>
            <a:chExt cx="981" cy="1105"/>
          </a:xfrm>
        </p:grpSpPr>
        <p:pic>
          <p:nvPicPr>
            <p:cNvPr id="18539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9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5" name="Group 116"/>
          <p:cNvGrpSpPr>
            <a:grpSpLocks/>
          </p:cNvGrpSpPr>
          <p:nvPr/>
        </p:nvGrpSpPr>
        <p:grpSpPr bwMode="auto">
          <a:xfrm flipH="1">
            <a:off x="6016625" y="5997575"/>
            <a:ext cx="728663" cy="620713"/>
            <a:chOff x="-44" y="1473"/>
            <a:chExt cx="981" cy="1105"/>
          </a:xfrm>
        </p:grpSpPr>
        <p:pic>
          <p:nvPicPr>
            <p:cNvPr id="185388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9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6" name="Group 119"/>
          <p:cNvGrpSpPr>
            <a:grpSpLocks/>
          </p:cNvGrpSpPr>
          <p:nvPr/>
        </p:nvGrpSpPr>
        <p:grpSpPr bwMode="auto">
          <a:xfrm flipH="1">
            <a:off x="6418263" y="3471863"/>
            <a:ext cx="728662" cy="620712"/>
            <a:chOff x="-44" y="1473"/>
            <a:chExt cx="981" cy="1105"/>
          </a:xfrm>
        </p:grpSpPr>
        <p:pic>
          <p:nvPicPr>
            <p:cNvPr id="185386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7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7" name="Group 122"/>
          <p:cNvGrpSpPr>
            <a:grpSpLocks/>
          </p:cNvGrpSpPr>
          <p:nvPr/>
        </p:nvGrpSpPr>
        <p:grpSpPr bwMode="auto">
          <a:xfrm flipH="1">
            <a:off x="4621213" y="2938463"/>
            <a:ext cx="641350" cy="620712"/>
            <a:chOff x="-44" y="1473"/>
            <a:chExt cx="981" cy="1105"/>
          </a:xfrm>
        </p:grpSpPr>
        <p:pic>
          <p:nvPicPr>
            <p:cNvPr id="185384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5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8" name="Group 125"/>
          <p:cNvGrpSpPr>
            <a:grpSpLocks/>
          </p:cNvGrpSpPr>
          <p:nvPr/>
        </p:nvGrpSpPr>
        <p:grpSpPr bwMode="auto">
          <a:xfrm>
            <a:off x="3011488" y="2928938"/>
            <a:ext cx="728662" cy="620712"/>
            <a:chOff x="-44" y="1473"/>
            <a:chExt cx="981" cy="1105"/>
          </a:xfrm>
        </p:grpSpPr>
        <p:pic>
          <p:nvPicPr>
            <p:cNvPr id="185382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3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5379" name="Group 129"/>
          <p:cNvGrpSpPr>
            <a:grpSpLocks/>
          </p:cNvGrpSpPr>
          <p:nvPr/>
        </p:nvGrpSpPr>
        <p:grpSpPr bwMode="auto">
          <a:xfrm>
            <a:off x="5111750" y="5541963"/>
            <a:ext cx="490538" cy="412750"/>
            <a:chOff x="-44" y="1473"/>
            <a:chExt cx="981" cy="1105"/>
          </a:xfrm>
        </p:grpSpPr>
        <p:pic>
          <p:nvPicPr>
            <p:cNvPr id="185380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1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95" grpId="1" animBg="1"/>
      <p:bldP spid="24609" grpId="0"/>
      <p:bldP spid="24629" grpId="0"/>
      <p:bldP spid="246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873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3526ECE-6BB2-FA40-8154-1F8D63D5D290}" type="slidenum">
              <a:rPr lang="en-US" sz="1200">
                <a:latin typeface="Tahoma" charset="0"/>
              </a:rPr>
              <a:pPr/>
              <a:t>69</a:t>
            </a:fld>
            <a:endParaRPr lang="en-US" sz="1200">
              <a:latin typeface="Tahoma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471613"/>
            <a:ext cx="4475163" cy="245745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peer joining torrent: </a:t>
            </a:r>
          </a:p>
          <a:p>
            <a:pPr lvl="1"/>
            <a:r>
              <a:rPr lang="en-US">
                <a:latin typeface="Gill Sans MT" charset="0"/>
              </a:rPr>
              <a:t>has no chunks, but will accumulate them over time from other peers</a:t>
            </a:r>
          </a:p>
          <a:p>
            <a:pPr lvl="1"/>
            <a:r>
              <a:rPr lang="en-US">
                <a:latin typeface="Gill Sans MT" charset="0"/>
              </a:rPr>
              <a:t>registers with tracker to get list of peers, connects to subset of peers (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neighbors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)</a:t>
            </a:r>
            <a:endParaRPr lang="en-US">
              <a:latin typeface="Gill Sans MT" charset="0"/>
            </a:endParaRPr>
          </a:p>
        </p:txBody>
      </p:sp>
      <p:sp>
        <p:nvSpPr>
          <p:cNvPr id="187396" name="Rectangle 2"/>
          <p:cNvSpPr>
            <a:spLocks noChangeArrowheads="1"/>
          </p:cNvSpPr>
          <p:nvPr/>
        </p:nvSpPr>
        <p:spPr bwMode="auto">
          <a:xfrm>
            <a:off x="4111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charset="0"/>
              </a:rPr>
              <a:t>P2P file distribution: BitTorrent </a:t>
            </a:r>
          </a:p>
        </p:txBody>
      </p:sp>
      <p:pic>
        <p:nvPicPr>
          <p:cNvPr id="187397" name="Picture 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817563"/>
            <a:ext cx="6672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Rectangle 3"/>
          <p:cNvSpPr>
            <a:spLocks noChangeArrowheads="1"/>
          </p:cNvSpPr>
          <p:nvPr/>
        </p:nvSpPr>
        <p:spPr bwMode="auto">
          <a:xfrm>
            <a:off x="442913" y="4221163"/>
            <a:ext cx="8120062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while downloading, peer uploads chunks to other peers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peer may change peers with whom it exchanges chunks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churn:</a:t>
            </a:r>
            <a:r>
              <a:rPr lang="en-US" sz="2400">
                <a:latin typeface="Gill Sans MT" charset="0"/>
              </a:rPr>
              <a:t> peers may come and go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once peer has entire file, it may (selfishly) leave or (altruistically) remain in torrent</a:t>
            </a:r>
          </a:p>
        </p:txBody>
      </p:sp>
      <p:sp>
        <p:nvSpPr>
          <p:cNvPr id="187399" name="Line 25"/>
          <p:cNvSpPr>
            <a:spLocks noChangeShapeType="1"/>
          </p:cNvSpPr>
          <p:nvPr/>
        </p:nvSpPr>
        <p:spPr bwMode="auto">
          <a:xfrm>
            <a:off x="6245225" y="1646238"/>
            <a:ext cx="1736725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Line 26"/>
          <p:cNvSpPr>
            <a:spLocks noChangeShapeType="1"/>
          </p:cNvSpPr>
          <p:nvPr/>
        </p:nvSpPr>
        <p:spPr bwMode="auto">
          <a:xfrm>
            <a:off x="6107113" y="1739900"/>
            <a:ext cx="168275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Line 27"/>
          <p:cNvSpPr>
            <a:spLocks noChangeShapeType="1"/>
          </p:cNvSpPr>
          <p:nvPr/>
        </p:nvSpPr>
        <p:spPr bwMode="auto">
          <a:xfrm flipH="1" flipV="1">
            <a:off x="7223125" y="1590675"/>
            <a:ext cx="79533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Line 28"/>
          <p:cNvSpPr>
            <a:spLocks noChangeShapeType="1"/>
          </p:cNvSpPr>
          <p:nvPr/>
        </p:nvSpPr>
        <p:spPr bwMode="auto">
          <a:xfrm flipH="1">
            <a:off x="6667500" y="1925638"/>
            <a:ext cx="13890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Line 29"/>
          <p:cNvSpPr>
            <a:spLocks noChangeShapeType="1"/>
          </p:cNvSpPr>
          <p:nvPr/>
        </p:nvSpPr>
        <p:spPr bwMode="auto">
          <a:xfrm flipH="1">
            <a:off x="6726238" y="3152775"/>
            <a:ext cx="504825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Line 30"/>
          <p:cNvSpPr>
            <a:spLocks noChangeShapeType="1"/>
          </p:cNvSpPr>
          <p:nvPr/>
        </p:nvSpPr>
        <p:spPr bwMode="auto">
          <a:xfrm flipH="1">
            <a:off x="6399213" y="1714500"/>
            <a:ext cx="612775" cy="10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Line 31"/>
          <p:cNvSpPr>
            <a:spLocks noChangeShapeType="1"/>
          </p:cNvSpPr>
          <p:nvPr/>
        </p:nvSpPr>
        <p:spPr bwMode="auto">
          <a:xfrm flipV="1">
            <a:off x="6511925" y="2579688"/>
            <a:ext cx="1443038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Line 32"/>
          <p:cNvSpPr>
            <a:spLocks noChangeShapeType="1"/>
          </p:cNvSpPr>
          <p:nvPr/>
        </p:nvSpPr>
        <p:spPr bwMode="auto">
          <a:xfrm>
            <a:off x="7192963" y="1679575"/>
            <a:ext cx="804862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Line 33"/>
          <p:cNvSpPr>
            <a:spLocks noChangeShapeType="1"/>
          </p:cNvSpPr>
          <p:nvPr/>
        </p:nvSpPr>
        <p:spPr bwMode="auto">
          <a:xfrm>
            <a:off x="7494588" y="3165475"/>
            <a:ext cx="255587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Line 34"/>
          <p:cNvSpPr>
            <a:spLocks noChangeShapeType="1"/>
          </p:cNvSpPr>
          <p:nvPr/>
        </p:nvSpPr>
        <p:spPr bwMode="auto">
          <a:xfrm>
            <a:off x="6735763" y="3351213"/>
            <a:ext cx="101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Line 38"/>
          <p:cNvSpPr>
            <a:spLocks noChangeShapeType="1"/>
          </p:cNvSpPr>
          <p:nvPr/>
        </p:nvSpPr>
        <p:spPr bwMode="auto">
          <a:xfrm flipH="1">
            <a:off x="7869238" y="2689225"/>
            <a:ext cx="179387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10" name="Picture 39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139950"/>
            <a:ext cx="3238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411" name="Group 70"/>
          <p:cNvGrpSpPr>
            <a:grpSpLocks/>
          </p:cNvGrpSpPr>
          <p:nvPr/>
        </p:nvGrpSpPr>
        <p:grpSpPr bwMode="auto">
          <a:xfrm>
            <a:off x="5586413" y="1693863"/>
            <a:ext cx="2378075" cy="1350962"/>
            <a:chOff x="1752" y="2166"/>
            <a:chExt cx="2200" cy="1363"/>
          </a:xfrm>
        </p:grpSpPr>
        <p:sp>
          <p:nvSpPr>
            <p:cNvPr id="187472" name="Line 22"/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3" name="Line 23"/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4" name="Line 24"/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412" name="Group 74"/>
          <p:cNvGrpSpPr>
            <a:grpSpLocks/>
          </p:cNvGrpSpPr>
          <p:nvPr/>
        </p:nvGrpSpPr>
        <p:grpSpPr bwMode="auto">
          <a:xfrm>
            <a:off x="5245100" y="1374775"/>
            <a:ext cx="292100" cy="517525"/>
            <a:chOff x="4140" y="429"/>
            <a:chExt cx="1425" cy="2396"/>
          </a:xfrm>
        </p:grpSpPr>
        <p:sp>
          <p:nvSpPr>
            <p:cNvPr id="187440" name="Freeform 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4 w 354"/>
                <a:gd name="T3" fmla="*/ 9 h 2742"/>
                <a:gd name="T4" fmla="*/ 4 w 354"/>
                <a:gd name="T5" fmla="*/ 69 h 2742"/>
                <a:gd name="T6" fmla="*/ 0 w 354"/>
                <a:gd name="T7" fmla="*/ 72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1" name="Rectangle 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2" name="Freeform 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7 h 2537"/>
                <a:gd name="T4" fmla="*/ 2 w 211"/>
                <a:gd name="T5" fmla="*/ 6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3" name="Freeform 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4 h 226"/>
                <a:gd name="T4" fmla="*/ 4 w 328"/>
                <a:gd name="T5" fmla="*/ 7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4" name="Rectangle 79"/>
            <p:cNvSpPr>
              <a:spLocks noChangeArrowheads="1"/>
            </p:cNvSpPr>
            <p:nvPr/>
          </p:nvSpPr>
          <p:spPr bwMode="auto">
            <a:xfrm>
              <a:off x="4210" y="694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445" name="Group 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7470" name="AutoShape 8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5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71" name="AutoShape 82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68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446" name="Rectangle 83"/>
            <p:cNvSpPr>
              <a:spLocks noChangeArrowheads="1"/>
            </p:cNvSpPr>
            <p:nvPr/>
          </p:nvSpPr>
          <p:spPr bwMode="auto">
            <a:xfrm>
              <a:off x="4225" y="1017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447" name="Group 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7468" name="AutoShape 85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69" name="AutoShape 8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448" name="Rectangle 87"/>
            <p:cNvSpPr>
              <a:spLocks noChangeArrowheads="1"/>
            </p:cNvSpPr>
            <p:nvPr/>
          </p:nvSpPr>
          <p:spPr bwMode="auto">
            <a:xfrm>
              <a:off x="4217" y="1355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9" name="Rectangle 88"/>
            <p:cNvSpPr>
              <a:spLocks noChangeArrowheads="1"/>
            </p:cNvSpPr>
            <p:nvPr/>
          </p:nvSpPr>
          <p:spPr bwMode="auto">
            <a:xfrm>
              <a:off x="4225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450" name="Group 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466" name="AutoShape 9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67" name="AutoShape 91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8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451" name="Freeform 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 w 328"/>
                <a:gd name="T3" fmla="*/ 3 h 226"/>
                <a:gd name="T4" fmla="*/ 4 w 328"/>
                <a:gd name="T5" fmla="*/ 6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52" name="Group 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7464" name="AutoShape 9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65" name="AutoShape 95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453" name="Rectangle 96"/>
            <p:cNvSpPr>
              <a:spLocks noChangeArrowheads="1"/>
            </p:cNvSpPr>
            <p:nvPr/>
          </p:nvSpPr>
          <p:spPr bwMode="auto">
            <a:xfrm>
              <a:off x="5247" y="429"/>
              <a:ext cx="70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4" name="Freeform 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 w 296"/>
                <a:gd name="T3" fmla="*/ 3 h 256"/>
                <a:gd name="T4" fmla="*/ 4 w 296"/>
                <a:gd name="T5" fmla="*/ 6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5" name="Freeform 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5 h 288"/>
                <a:gd name="T4" fmla="*/ 3 w 304"/>
                <a:gd name="T5" fmla="*/ 8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6" name="Oval 99"/>
            <p:cNvSpPr>
              <a:spLocks noChangeArrowheads="1"/>
            </p:cNvSpPr>
            <p:nvPr/>
          </p:nvSpPr>
          <p:spPr bwMode="auto"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7" name="Freeform 1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7 h 240"/>
                <a:gd name="T4" fmla="*/ 4 w 306"/>
                <a:gd name="T5" fmla="*/ 3 h 240"/>
                <a:gd name="T6" fmla="*/ 4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8" name="AutoShape 101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9" name="AutoShape 102"/>
            <p:cNvSpPr>
              <a:spLocks noChangeArrowheads="1"/>
            </p:cNvSpPr>
            <p:nvPr/>
          </p:nvSpPr>
          <p:spPr bwMode="auto">
            <a:xfrm>
              <a:off x="4210" y="2707"/>
              <a:ext cx="1069" cy="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0" name="Oval 103"/>
            <p:cNvSpPr>
              <a:spLocks noChangeArrowheads="1"/>
            </p:cNvSpPr>
            <p:nvPr/>
          </p:nvSpPr>
          <p:spPr bwMode="auto"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1" name="Oval 104"/>
            <p:cNvSpPr>
              <a:spLocks noChangeArrowheads="1"/>
            </p:cNvSpPr>
            <p:nvPr/>
          </p:nvSpPr>
          <p:spPr bwMode="auto"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7462" name="Oval 105"/>
            <p:cNvSpPr>
              <a:spLocks noChangeArrowheads="1"/>
            </p:cNvSpPr>
            <p:nvPr/>
          </p:nvSpPr>
          <p:spPr bwMode="auto"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3" name="Rectangle 106"/>
            <p:cNvSpPr>
              <a:spLocks noChangeArrowheads="1"/>
            </p:cNvSpPr>
            <p:nvPr/>
          </p:nvSpPr>
          <p:spPr bwMode="auto"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413" name="Group 107"/>
          <p:cNvGrpSpPr>
            <a:grpSpLocks/>
          </p:cNvGrpSpPr>
          <p:nvPr/>
        </p:nvGrpSpPr>
        <p:grpSpPr bwMode="auto">
          <a:xfrm>
            <a:off x="6311900" y="3176588"/>
            <a:ext cx="434975" cy="349250"/>
            <a:chOff x="-44" y="1473"/>
            <a:chExt cx="981" cy="1105"/>
          </a:xfrm>
        </p:grpSpPr>
        <p:pic>
          <p:nvPicPr>
            <p:cNvPr id="187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14" name="Group 110"/>
          <p:cNvGrpSpPr>
            <a:grpSpLocks/>
          </p:cNvGrpSpPr>
          <p:nvPr/>
        </p:nvGrpSpPr>
        <p:grpSpPr bwMode="auto">
          <a:xfrm flipH="1">
            <a:off x="7716838" y="3252788"/>
            <a:ext cx="434975" cy="349250"/>
            <a:chOff x="-44" y="1473"/>
            <a:chExt cx="981" cy="1105"/>
          </a:xfrm>
        </p:grpSpPr>
        <p:pic>
          <p:nvPicPr>
            <p:cNvPr id="187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15" name="Group 113"/>
          <p:cNvGrpSpPr>
            <a:grpSpLocks/>
          </p:cNvGrpSpPr>
          <p:nvPr/>
        </p:nvGrpSpPr>
        <p:grpSpPr bwMode="auto">
          <a:xfrm flipH="1">
            <a:off x="7988300" y="2457450"/>
            <a:ext cx="434975" cy="349250"/>
            <a:chOff x="-44" y="1473"/>
            <a:chExt cx="981" cy="1105"/>
          </a:xfrm>
        </p:grpSpPr>
        <p:pic>
          <p:nvPicPr>
            <p:cNvPr id="187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16" name="Group 116"/>
          <p:cNvGrpSpPr>
            <a:grpSpLocks/>
          </p:cNvGrpSpPr>
          <p:nvPr/>
        </p:nvGrpSpPr>
        <p:grpSpPr bwMode="auto">
          <a:xfrm flipH="1">
            <a:off x="8043863" y="1706563"/>
            <a:ext cx="434975" cy="349250"/>
            <a:chOff x="-44" y="1473"/>
            <a:chExt cx="981" cy="1105"/>
          </a:xfrm>
        </p:grpSpPr>
        <p:pic>
          <p:nvPicPr>
            <p:cNvPr id="187432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33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17" name="Group 119"/>
          <p:cNvGrpSpPr>
            <a:grpSpLocks/>
          </p:cNvGrpSpPr>
          <p:nvPr/>
        </p:nvGrpSpPr>
        <p:grpSpPr bwMode="auto">
          <a:xfrm flipH="1">
            <a:off x="6911975" y="1368425"/>
            <a:ext cx="434975" cy="349250"/>
            <a:chOff x="-44" y="1473"/>
            <a:chExt cx="981" cy="1105"/>
          </a:xfrm>
        </p:grpSpPr>
        <p:pic>
          <p:nvPicPr>
            <p:cNvPr id="187430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31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18" name="Group 123"/>
          <p:cNvGrpSpPr>
            <a:grpSpLocks/>
          </p:cNvGrpSpPr>
          <p:nvPr/>
        </p:nvGrpSpPr>
        <p:grpSpPr bwMode="auto">
          <a:xfrm>
            <a:off x="5824538" y="1411288"/>
            <a:ext cx="434975" cy="349250"/>
            <a:chOff x="-44" y="1473"/>
            <a:chExt cx="981" cy="1105"/>
          </a:xfrm>
        </p:grpSpPr>
        <p:pic>
          <p:nvPicPr>
            <p:cNvPr id="187428" name="Picture 12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29" name="Freeform 12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19" name="Group 126"/>
          <p:cNvGrpSpPr>
            <a:grpSpLocks/>
          </p:cNvGrpSpPr>
          <p:nvPr/>
        </p:nvGrpSpPr>
        <p:grpSpPr bwMode="auto">
          <a:xfrm>
            <a:off x="5159375" y="2162175"/>
            <a:ext cx="434975" cy="349250"/>
            <a:chOff x="-44" y="1473"/>
            <a:chExt cx="981" cy="1105"/>
          </a:xfrm>
        </p:grpSpPr>
        <p:pic>
          <p:nvPicPr>
            <p:cNvPr id="187426" name="Picture 12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27" name="Freeform 1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20" name="Group 129"/>
          <p:cNvGrpSpPr>
            <a:grpSpLocks/>
          </p:cNvGrpSpPr>
          <p:nvPr/>
        </p:nvGrpSpPr>
        <p:grpSpPr bwMode="auto">
          <a:xfrm>
            <a:off x="6129338" y="2749550"/>
            <a:ext cx="434975" cy="349250"/>
            <a:chOff x="-44" y="1473"/>
            <a:chExt cx="981" cy="1105"/>
          </a:xfrm>
        </p:grpSpPr>
        <p:pic>
          <p:nvPicPr>
            <p:cNvPr id="187424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25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21" name="Group 132"/>
          <p:cNvGrpSpPr>
            <a:grpSpLocks/>
          </p:cNvGrpSpPr>
          <p:nvPr/>
        </p:nvGrpSpPr>
        <p:grpSpPr bwMode="auto">
          <a:xfrm>
            <a:off x="7185025" y="2989263"/>
            <a:ext cx="325438" cy="261937"/>
            <a:chOff x="-44" y="1473"/>
            <a:chExt cx="981" cy="1105"/>
          </a:xfrm>
        </p:grpSpPr>
        <p:pic>
          <p:nvPicPr>
            <p:cNvPr id="187422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23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604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85E5160B-67F9-394F-B108-F71887B7A093}" type="slidenum">
              <a:rPr lang="en-US" sz="1200">
                <a:latin typeface="Tahoma" charset="0"/>
              </a:rPr>
              <a:pPr/>
              <a:t>7</a:t>
            </a:fld>
            <a:endParaRPr lang="en-US" sz="1200">
              <a:latin typeface="Tahoma" charset="0"/>
            </a:endParaRPr>
          </a:p>
        </p:txBody>
      </p:sp>
      <p:grpSp>
        <p:nvGrpSpPr>
          <p:cNvPr id="60419" name="Group 582"/>
          <p:cNvGrpSpPr>
            <a:grpSpLocks/>
          </p:cNvGrpSpPr>
          <p:nvPr/>
        </p:nvGrpSpPr>
        <p:grpSpPr bwMode="auto"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60426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926 w 1036"/>
                <a:gd name="T1" fmla="*/ 11 h 675"/>
                <a:gd name="T2" fmla="*/ 1159 w 1036"/>
                <a:gd name="T3" fmla="*/ 53 h 675"/>
                <a:gd name="T4" fmla="*/ 614 w 1036"/>
                <a:gd name="T5" fmla="*/ 129 h 675"/>
                <a:gd name="T6" fmla="*/ 455 w 1036"/>
                <a:gd name="T7" fmla="*/ 229 h 675"/>
                <a:gd name="T8" fmla="*/ 63 w 1036"/>
                <a:gd name="T9" fmla="*/ 297 h 675"/>
                <a:gd name="T10" fmla="*/ 51 w 1036"/>
                <a:gd name="T11" fmla="*/ 459 h 675"/>
                <a:gd name="T12" fmla="*/ 393 w 1036"/>
                <a:gd name="T13" fmla="*/ 489 h 675"/>
                <a:gd name="T14" fmla="*/ 1363 w 1036"/>
                <a:gd name="T15" fmla="*/ 489 h 675"/>
                <a:gd name="T16" fmla="*/ 1776 w 1036"/>
                <a:gd name="T17" fmla="*/ 555 h 675"/>
                <a:gd name="T18" fmla="*/ 2234 w 1036"/>
                <a:gd name="T19" fmla="*/ 657 h 675"/>
                <a:gd name="T20" fmla="*/ 2585 w 1036"/>
                <a:gd name="T21" fmla="*/ 661 h 675"/>
                <a:gd name="T22" fmla="*/ 2827 w 1036"/>
                <a:gd name="T23" fmla="*/ 603 h 675"/>
                <a:gd name="T24" fmla="*/ 2950 w 1036"/>
                <a:gd name="T25" fmla="*/ 445 h 675"/>
                <a:gd name="T26" fmla="*/ 3026 w 1036"/>
                <a:gd name="T27" fmla="*/ 291 h 675"/>
                <a:gd name="T28" fmla="*/ 3035 w 1036"/>
                <a:gd name="T29" fmla="*/ 107 h 675"/>
                <a:gd name="T30" fmla="*/ 2774 w 1036"/>
                <a:gd name="T31" fmla="*/ 17 h 675"/>
                <a:gd name="T32" fmla="*/ 2305 w 1036"/>
                <a:gd name="T33" fmla="*/ 3 h 675"/>
                <a:gd name="T34" fmla="*/ 192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27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0801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02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60428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39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60799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800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0440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4439 w 765"/>
                <a:gd name="T1" fmla="*/ 59025 h 459"/>
                <a:gd name="T2" fmla="*/ 341840 w 765"/>
                <a:gd name="T3" fmla="*/ 419124 h 459"/>
                <a:gd name="T4" fmla="*/ 114357 w 765"/>
                <a:gd name="T5" fmla="*/ 596515 h 459"/>
                <a:gd name="T6" fmla="*/ 16341 w 765"/>
                <a:gd name="T7" fmla="*/ 2010114 h 459"/>
                <a:gd name="T8" fmla="*/ 213888 w 765"/>
                <a:gd name="T9" fmla="*/ 2655920 h 459"/>
                <a:gd name="T10" fmla="*/ 411159 w 765"/>
                <a:gd name="T11" fmla="*/ 2545721 h 459"/>
                <a:gd name="T12" fmla="*/ 693989 w 765"/>
                <a:gd name="T13" fmla="*/ 2655920 h 459"/>
                <a:gd name="T14" fmla="*/ 830463 w 765"/>
                <a:gd name="T15" fmla="*/ 2594271 h 459"/>
                <a:gd name="T16" fmla="*/ 893918 w 765"/>
                <a:gd name="T17" fmla="*/ 2225858 h 459"/>
                <a:gd name="T18" fmla="*/ 892348 w 765"/>
                <a:gd name="T19" fmla="*/ 944794 h 459"/>
                <a:gd name="T20" fmla="*/ 787540 w 765"/>
                <a:gd name="T21" fmla="*/ 206097 h 459"/>
                <a:gd name="T22" fmla="*/ 504439 w 765"/>
                <a:gd name="T23" fmla="*/ 59025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59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60782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3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4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5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6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7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8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89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0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1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2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3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4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5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6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797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0798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0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0773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4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75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76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77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60780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81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78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9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1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607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68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71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72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69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0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2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607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60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63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64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61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62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3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607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52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55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56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53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54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4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607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44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47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48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45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46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5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607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36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39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40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37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8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466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67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607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28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31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32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29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30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8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607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20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23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24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21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2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9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607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12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15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16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13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4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70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607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7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704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707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08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705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06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71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606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6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6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696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699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00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697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8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72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6068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68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068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0688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691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92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689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90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73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60671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0673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4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5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6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7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8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9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80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81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82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83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84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0672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74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60657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0659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0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1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2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3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4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5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6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7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8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69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70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0658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0475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76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60655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656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77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60653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654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78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60651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652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79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60649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650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0480" name="Picture 795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81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60647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648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82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60615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6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17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8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9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620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0645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6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621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622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0643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4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623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24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625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0641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2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626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627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0639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0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628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29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0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1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32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33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34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35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36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60637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38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83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60583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4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85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6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7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588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0613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14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589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590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0611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12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591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92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593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0609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10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594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95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0607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08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596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97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8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9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00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1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02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03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04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60605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06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84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60560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561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62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0563" name="Picture 869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64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5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6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7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8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9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70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0577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8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9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0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1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2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571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2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3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4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5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6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85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60537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538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39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0540" name="Picture 893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41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2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3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4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5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6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47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0554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55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56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57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58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59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548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9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0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1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2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3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86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60514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515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16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0517" name="Picture 917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18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9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0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1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2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3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24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0531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32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33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34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35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36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525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6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7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8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9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0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87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60512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13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88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60489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90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1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0492" name="Picture 944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3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4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5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6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7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8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99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0506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7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8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9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10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11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500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1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2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3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4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5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84150"/>
            <a:ext cx="7772400" cy="85248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Client-server architecture</a:t>
            </a:r>
          </a:p>
        </p:txBody>
      </p:sp>
      <p:sp>
        <p:nvSpPr>
          <p:cNvPr id="60421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416050"/>
            <a:ext cx="414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server: </a:t>
            </a:r>
          </a:p>
          <a:p>
            <a:r>
              <a:rPr lang="en-US" sz="2400">
                <a:latin typeface="Gill Sans MT" charset="0"/>
              </a:rPr>
              <a:t>always-on host</a:t>
            </a:r>
          </a:p>
          <a:p>
            <a:r>
              <a:rPr lang="en-US" sz="2400">
                <a:latin typeface="Gill Sans MT" charset="0"/>
              </a:rPr>
              <a:t>permanent IP address</a:t>
            </a:r>
          </a:p>
          <a:p>
            <a:r>
              <a:rPr lang="en-US" sz="2400">
                <a:latin typeface="Gill Sans MT" charset="0"/>
              </a:rPr>
              <a:t>data centers for scaling</a:t>
            </a:r>
          </a:p>
          <a:p>
            <a:pPr>
              <a:spcBef>
                <a:spcPct val="75000"/>
              </a:spcBef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clients:</a:t>
            </a:r>
          </a:p>
          <a:p>
            <a:r>
              <a:rPr lang="en-US" sz="2400">
                <a:latin typeface="Gill Sans MT" charset="0"/>
              </a:rPr>
              <a:t>communicate with server</a:t>
            </a:r>
          </a:p>
          <a:p>
            <a:r>
              <a:rPr lang="en-US" sz="2400">
                <a:latin typeface="Gill Sans MT" charset="0"/>
              </a:rPr>
              <a:t>may be intermittently connected</a:t>
            </a:r>
          </a:p>
          <a:p>
            <a:r>
              <a:rPr lang="en-US" sz="2400">
                <a:latin typeface="Gill Sans MT" charset="0"/>
              </a:rPr>
              <a:t>may have dynamic IP addresses</a:t>
            </a:r>
          </a:p>
          <a:p>
            <a:r>
              <a:rPr lang="en-US" sz="2400">
                <a:latin typeface="Gill Sans MT" charset="0"/>
              </a:rPr>
              <a:t>do not communicate directly with each other</a:t>
            </a:r>
          </a:p>
        </p:txBody>
      </p:sp>
      <p:pic>
        <p:nvPicPr>
          <p:cNvPr id="60422" name="Picture 351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429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Line 913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00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Text Box 803"/>
          <p:cNvSpPr txBox="1">
            <a:spLocks noChangeArrowheads="1"/>
          </p:cNvSpPr>
          <p:nvPr/>
        </p:nvSpPr>
        <p:spPr bwMode="auto"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client/server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894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0D46D677-0322-C947-BA83-C022B1D2EA78}" type="slidenum">
              <a:rPr lang="en-US" sz="1200">
                <a:latin typeface="Tahoma" charset="0"/>
              </a:rPr>
              <a:pPr/>
              <a:t>70</a:t>
            </a:fld>
            <a:endParaRPr lang="en-US" sz="1200">
              <a:latin typeface="Tahoma" charset="0"/>
            </a:endParaRP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60338"/>
            <a:ext cx="8491538" cy="849312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BitTorrent: requesting, sending file chunks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1775" y="1477963"/>
            <a:ext cx="3989388" cy="37687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requesting chunks:</a:t>
            </a:r>
          </a:p>
          <a:p>
            <a:r>
              <a:rPr lang="en-US" sz="2400">
                <a:latin typeface="Gill Sans MT" charset="0"/>
              </a:rPr>
              <a:t>at any given time, different peers have different subsets of file chunks</a:t>
            </a:r>
          </a:p>
          <a:p>
            <a:r>
              <a:rPr lang="en-US" sz="2400">
                <a:latin typeface="Gill Sans MT" charset="0"/>
              </a:rPr>
              <a:t>periodically, Alice asks each peer for list of chunks that they have</a:t>
            </a:r>
          </a:p>
          <a:p>
            <a:r>
              <a:rPr lang="en-US" sz="2400">
                <a:latin typeface="Gill Sans MT" charset="0"/>
              </a:rPr>
              <a:t>Alice requests missing chunks from peers, rarest first</a:t>
            </a:r>
          </a:p>
        </p:txBody>
      </p:sp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4370388" y="1425575"/>
            <a:ext cx="45212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sending chunks: tit-for-tat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Alice sends chunks to those four peers currently sending her chunks </a:t>
            </a:r>
            <a:r>
              <a:rPr lang="en-US" sz="2400" i="1">
                <a:latin typeface="Gill Sans MT" charset="0"/>
              </a:rPr>
              <a:t>at highest rate</a:t>
            </a:r>
            <a:r>
              <a:rPr lang="en-US" sz="2400">
                <a:latin typeface="Gill Sans MT" charset="0"/>
              </a:rPr>
              <a:t> 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other peers are choked by Alice (do not receive chunks from her)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re-evaluate top 4 every 10 secs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every 30 secs: randomly select another peer, starts sending chunks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optimistically unchoke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this peer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>
                <a:latin typeface="Gill Sans MT" charset="0"/>
              </a:rPr>
              <a:t>newly chosen peer may join top 4</a:t>
            </a:r>
          </a:p>
          <a:p>
            <a:pPr marL="342900" indent="-342900">
              <a:buClr>
                <a:srgbClr val="000099"/>
              </a:buClr>
              <a:buSzTx/>
              <a:buFont typeface="Wingdings" charset="0"/>
              <a:buChar char="§"/>
            </a:pPr>
            <a:endParaRPr lang="en-US">
              <a:latin typeface="Gill Sans MT" charset="0"/>
            </a:endParaRPr>
          </a:p>
        </p:txBody>
      </p:sp>
      <p:pic>
        <p:nvPicPr>
          <p:cNvPr id="18944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12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1914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0E012C90-2CFD-B249-A540-54218F80873F}" type="slidenum">
              <a:rPr lang="en-US" sz="1200">
                <a:latin typeface="Tahoma" charset="0"/>
              </a:rPr>
              <a:pPr/>
              <a:t>71</a:t>
            </a:fld>
            <a:endParaRPr lang="en-US" sz="1200">
              <a:latin typeface="Tahoma" charset="0"/>
            </a:endParaRP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BitTorrent: tit-for-tat</a:t>
            </a:r>
          </a:p>
        </p:txBody>
      </p:sp>
      <p:pic>
        <p:nvPicPr>
          <p:cNvPr id="191492" name="Picture 13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96252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Line 15"/>
          <p:cNvSpPr>
            <a:spLocks noChangeShapeType="1"/>
          </p:cNvSpPr>
          <p:nvPr/>
        </p:nvSpPr>
        <p:spPr bwMode="auto">
          <a:xfrm flipH="1" flipV="1">
            <a:off x="1473200" y="396875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91494" name="Line 16"/>
          <p:cNvSpPr>
            <a:spLocks noChangeShapeType="1"/>
          </p:cNvSpPr>
          <p:nvPr/>
        </p:nvSpPr>
        <p:spPr bwMode="auto">
          <a:xfrm flipH="1">
            <a:off x="1954213" y="479425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91495" name="Line 17"/>
          <p:cNvSpPr>
            <a:spLocks noChangeShapeType="1"/>
          </p:cNvSpPr>
          <p:nvPr/>
        </p:nvSpPr>
        <p:spPr bwMode="auto">
          <a:xfrm flipH="1">
            <a:off x="2628900" y="490855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91496" name="Line 18"/>
          <p:cNvSpPr>
            <a:spLocks noChangeShapeType="1"/>
          </p:cNvSpPr>
          <p:nvPr/>
        </p:nvSpPr>
        <p:spPr bwMode="auto">
          <a:xfrm flipV="1">
            <a:off x="5511800" y="309245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91497" name="Line 20"/>
          <p:cNvSpPr>
            <a:spLocks noChangeShapeType="1"/>
          </p:cNvSpPr>
          <p:nvPr/>
        </p:nvSpPr>
        <p:spPr bwMode="auto">
          <a:xfrm flipV="1">
            <a:off x="5613400" y="367665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91498" name="Line 21"/>
          <p:cNvSpPr>
            <a:spLocks noChangeShapeType="1"/>
          </p:cNvSpPr>
          <p:nvPr/>
        </p:nvSpPr>
        <p:spPr bwMode="auto">
          <a:xfrm>
            <a:off x="5613400" y="414655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91499" name="Picture 22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3910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3530600" y="3943350"/>
            <a:ext cx="1435100" cy="48260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3543300" y="4032250"/>
            <a:ext cx="1397000" cy="4699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 flipV="1">
            <a:off x="3581400" y="4133850"/>
            <a:ext cx="1371600" cy="48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841375" y="1320800"/>
            <a:ext cx="402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charset="0"/>
              </a:rPr>
              <a:t>(1) Alice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optimistically unchokes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Bob</a:t>
            </a:r>
            <a:endParaRPr lang="en-US">
              <a:latin typeface="Gill Sans MT" charset="0"/>
            </a:endParaRP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808038" y="1663700"/>
            <a:ext cx="710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charset="0"/>
              </a:rPr>
              <a:t>(2) Alice becomes one of Bob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top-four providers; Bob reciprocates</a:t>
            </a:r>
            <a:endParaRPr lang="en-US">
              <a:latin typeface="Gill Sans MT" charset="0"/>
            </a:endParaRP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800100" y="2019300"/>
            <a:ext cx="521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charset="0"/>
              </a:rPr>
              <a:t>(3) Bob becomes one of Alice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top-four providers</a:t>
            </a:r>
            <a:endParaRPr lang="en-US">
              <a:latin typeface="Gill Sans MT" charset="0"/>
            </a:endParaRP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5040313" y="5335588"/>
            <a:ext cx="3590925" cy="7207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latin typeface="Gill Sans MT" charset="0"/>
              </a:rPr>
              <a:t>higher upload rate:</a:t>
            </a:r>
            <a:r>
              <a:rPr lang="en-US">
                <a:latin typeface="Gill Sans MT" charset="0"/>
              </a:rPr>
              <a:t> find better trading partners, get file faster !</a:t>
            </a:r>
          </a:p>
        </p:txBody>
      </p:sp>
      <p:pic>
        <p:nvPicPr>
          <p:cNvPr id="191507" name="Picture 3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651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508" name="Group 52"/>
          <p:cNvGrpSpPr>
            <a:grpSpLocks/>
          </p:cNvGrpSpPr>
          <p:nvPr/>
        </p:nvGrpSpPr>
        <p:grpSpPr bwMode="auto">
          <a:xfrm>
            <a:off x="1214438" y="4799013"/>
            <a:ext cx="762000" cy="752475"/>
            <a:chOff x="-44" y="1473"/>
            <a:chExt cx="981" cy="1105"/>
          </a:xfrm>
        </p:grpSpPr>
        <p:pic>
          <p:nvPicPr>
            <p:cNvPr id="191540" name="Picture 5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41" name="Freeform 5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09" name="Group 55"/>
          <p:cNvGrpSpPr>
            <a:grpSpLocks/>
          </p:cNvGrpSpPr>
          <p:nvPr/>
        </p:nvGrpSpPr>
        <p:grpSpPr bwMode="auto">
          <a:xfrm>
            <a:off x="1909763" y="5561013"/>
            <a:ext cx="762000" cy="752475"/>
            <a:chOff x="-44" y="1473"/>
            <a:chExt cx="981" cy="1105"/>
          </a:xfrm>
        </p:grpSpPr>
        <p:pic>
          <p:nvPicPr>
            <p:cNvPr id="191538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39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10" name="Group 58"/>
          <p:cNvGrpSpPr>
            <a:grpSpLocks/>
          </p:cNvGrpSpPr>
          <p:nvPr/>
        </p:nvGrpSpPr>
        <p:grpSpPr bwMode="auto">
          <a:xfrm>
            <a:off x="728663" y="3678238"/>
            <a:ext cx="762000" cy="752475"/>
            <a:chOff x="-44" y="1473"/>
            <a:chExt cx="981" cy="1105"/>
          </a:xfrm>
        </p:grpSpPr>
        <p:pic>
          <p:nvPicPr>
            <p:cNvPr id="191536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37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11" name="Group 61"/>
          <p:cNvGrpSpPr>
            <a:grpSpLocks/>
          </p:cNvGrpSpPr>
          <p:nvPr/>
        </p:nvGrpSpPr>
        <p:grpSpPr bwMode="auto">
          <a:xfrm>
            <a:off x="2692400" y="4211638"/>
            <a:ext cx="762000" cy="752475"/>
            <a:chOff x="-44" y="1473"/>
            <a:chExt cx="981" cy="1105"/>
          </a:xfrm>
        </p:grpSpPr>
        <p:pic>
          <p:nvPicPr>
            <p:cNvPr id="191534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35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12" name="Group 64"/>
          <p:cNvGrpSpPr>
            <a:grpSpLocks/>
          </p:cNvGrpSpPr>
          <p:nvPr/>
        </p:nvGrpSpPr>
        <p:grpSpPr bwMode="auto">
          <a:xfrm flipH="1">
            <a:off x="6219825" y="4135438"/>
            <a:ext cx="762000" cy="752475"/>
            <a:chOff x="-44" y="1473"/>
            <a:chExt cx="981" cy="1105"/>
          </a:xfrm>
        </p:grpSpPr>
        <p:pic>
          <p:nvPicPr>
            <p:cNvPr id="191532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33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13" name="Group 67"/>
          <p:cNvGrpSpPr>
            <a:grpSpLocks/>
          </p:cNvGrpSpPr>
          <p:nvPr/>
        </p:nvGrpSpPr>
        <p:grpSpPr bwMode="auto">
          <a:xfrm flipH="1">
            <a:off x="6370638" y="3297238"/>
            <a:ext cx="762000" cy="752475"/>
            <a:chOff x="-44" y="1473"/>
            <a:chExt cx="981" cy="1105"/>
          </a:xfrm>
        </p:grpSpPr>
        <p:pic>
          <p:nvPicPr>
            <p:cNvPr id="191530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31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14" name="Group 70"/>
          <p:cNvGrpSpPr>
            <a:grpSpLocks/>
          </p:cNvGrpSpPr>
          <p:nvPr/>
        </p:nvGrpSpPr>
        <p:grpSpPr bwMode="auto">
          <a:xfrm flipH="1">
            <a:off x="5978525" y="2676525"/>
            <a:ext cx="762000" cy="752475"/>
            <a:chOff x="-44" y="1473"/>
            <a:chExt cx="981" cy="1105"/>
          </a:xfrm>
        </p:grpSpPr>
        <p:pic>
          <p:nvPicPr>
            <p:cNvPr id="191528" name="Picture 71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29" name="Freeform 7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515" name="Group 74"/>
          <p:cNvGrpSpPr>
            <a:grpSpLocks/>
          </p:cNvGrpSpPr>
          <p:nvPr/>
        </p:nvGrpSpPr>
        <p:grpSpPr bwMode="auto">
          <a:xfrm flipH="1">
            <a:off x="5056188" y="3667125"/>
            <a:ext cx="762000" cy="752475"/>
            <a:chOff x="-44" y="1473"/>
            <a:chExt cx="981" cy="1105"/>
          </a:xfrm>
        </p:grpSpPr>
        <p:pic>
          <p:nvPicPr>
            <p:cNvPr id="191526" name="Picture 75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27" name="Freeform 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4835525" y="2501900"/>
            <a:ext cx="762000" cy="1177925"/>
            <a:chOff x="4746" y="1528"/>
            <a:chExt cx="480" cy="742"/>
          </a:xfrm>
        </p:grpSpPr>
        <p:sp>
          <p:nvSpPr>
            <p:cNvPr id="191522" name="Line 50"/>
            <p:cNvSpPr>
              <a:spLocks noChangeShapeType="1"/>
            </p:cNvSpPr>
            <p:nvPr/>
          </p:nvSpPr>
          <p:spPr bwMode="auto">
            <a:xfrm>
              <a:off x="4964" y="1962"/>
              <a:ext cx="2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23" name="Group 77"/>
            <p:cNvGrpSpPr>
              <a:grpSpLocks/>
            </p:cNvGrpSpPr>
            <p:nvPr/>
          </p:nvGrpSpPr>
          <p:grpSpPr bwMode="auto"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191524" name="Picture 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1525" name="Freeform 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1925638" y="2990850"/>
            <a:ext cx="1112837" cy="1219200"/>
            <a:chOff x="4779" y="2386"/>
            <a:chExt cx="701" cy="768"/>
          </a:xfrm>
        </p:grpSpPr>
        <p:sp>
          <p:nvSpPr>
            <p:cNvPr id="191518" name="Line 46"/>
            <p:cNvSpPr>
              <a:spLocks noChangeShapeType="1"/>
            </p:cNvSpPr>
            <p:nvPr/>
          </p:nvSpPr>
          <p:spPr bwMode="auto">
            <a:xfrm>
              <a:off x="5239" y="2812"/>
              <a:ext cx="241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19" name="Group 84"/>
            <p:cNvGrpSpPr>
              <a:grpSpLocks/>
            </p:cNvGrpSpPr>
            <p:nvPr/>
          </p:nvGrpSpPr>
          <p:grpSpPr bwMode="auto"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191520" name="Picture 8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1521" name="Freeform 8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4356 w 356"/>
                  <a:gd name="T3" fmla="*/ 8247 h 368"/>
                  <a:gd name="T4" fmla="*/ 123796 w 356"/>
                  <a:gd name="T5" fmla="*/ 171821 h 368"/>
                  <a:gd name="T6" fmla="*/ 27283 w 356"/>
                  <a:gd name="T7" fmla="*/ 21488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3" grpId="0" animBg="1"/>
      <p:bldP spid="266263" grpId="1" animBg="1"/>
      <p:bldP spid="266264" grpId="0" animBg="1"/>
      <p:bldP spid="266265" grpId="0" animBg="1"/>
      <p:bldP spid="266266" grpId="0"/>
      <p:bldP spid="266267" grpId="0"/>
      <p:bldP spid="266268" grpId="0"/>
      <p:bldP spid="26626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35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DE8315AE-52A4-9B4E-8693-0E8218CF2209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72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2: outline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2.1 principles of network applications</a:t>
            </a:r>
          </a:p>
          <a:p>
            <a:pPr marL="912813" lvl="1"/>
            <a:r>
              <a:rPr lang="en-US" dirty="0">
                <a:latin typeface="Gill Sans MT" charset="0"/>
              </a:rPr>
              <a:t>app architectures</a:t>
            </a:r>
          </a:p>
          <a:p>
            <a:pPr marL="912813" lvl="1"/>
            <a:r>
              <a:rPr lang="en-US" dirty="0">
                <a:latin typeface="Gill Sans MT" charset="0"/>
              </a:rPr>
              <a:t>app requirements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latin typeface="Gill Sans MT" charset="0"/>
              </a:rPr>
              <a:t>2.2 Web and HTTP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2.3 </a:t>
            </a:r>
            <a:r>
              <a:rPr lang="en-US" dirty="0">
                <a:latin typeface="Gill Sans MT" charset="0"/>
              </a:rPr>
              <a:t>electronic mail</a:t>
            </a:r>
          </a:p>
          <a:p>
            <a:pPr marL="912813" lvl="1"/>
            <a:r>
              <a:rPr lang="en-US" dirty="0">
                <a:latin typeface="Gill Sans MT" charset="0"/>
              </a:rPr>
              <a:t>SMTP, POP3, IMAP</a:t>
            </a: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latin typeface="Gill Sans MT" charset="0"/>
              </a:rPr>
              <a:t>2.4 </a:t>
            </a:r>
            <a:r>
              <a:rPr lang="en-US" dirty="0">
                <a:latin typeface="Gill Sans MT" charset="0"/>
              </a:rPr>
              <a:t>DNS</a:t>
            </a:r>
          </a:p>
          <a:p>
            <a:pPr marL="457200" indent="-457200"/>
            <a:endParaRPr lang="en-US" sz="2400" dirty="0">
              <a:latin typeface="Gill Sans MT" charset="0"/>
            </a:endParaRPr>
          </a:p>
        </p:txBody>
      </p:sp>
      <p:sp>
        <p:nvSpPr>
          <p:cNvPr id="1935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36713"/>
            <a:ext cx="38766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smtClean="0">
                <a:latin typeface="Gill Sans MT" charset="0"/>
              </a:rPr>
              <a:t>2.5 </a:t>
            </a:r>
            <a:r>
              <a:rPr lang="en-US" dirty="0">
                <a:latin typeface="Gill Sans MT" charset="0"/>
              </a:rPr>
              <a:t>P2P applications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2.7 socket programming with UDP and TCP</a:t>
            </a:r>
          </a:p>
        </p:txBody>
      </p:sp>
      <p:pic>
        <p:nvPicPr>
          <p:cNvPr id="19354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45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26544677-960C-AB4E-BDC3-5475AF2F0ECF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73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Socket programming </a:t>
            </a:r>
            <a:endParaRPr lang="en-US">
              <a:latin typeface="Gill Sans MT" charset="0"/>
            </a:endParaRP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95413"/>
            <a:ext cx="8021638" cy="15335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goal: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learn how to build client/server applications that communicate using sockets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socket:</a:t>
            </a:r>
            <a:r>
              <a:rPr lang="en-US">
                <a:latin typeface="Gill Sans MT" charset="0"/>
              </a:rPr>
              <a:t> door between application process and end-end-transport protocol </a:t>
            </a:r>
          </a:p>
        </p:txBody>
      </p:sp>
      <p:grpSp>
        <p:nvGrpSpPr>
          <p:cNvPr id="194565" name="Group 60"/>
          <p:cNvGrpSpPr>
            <a:grpSpLocks/>
          </p:cNvGrpSpPr>
          <p:nvPr/>
        </p:nvGrpSpPr>
        <p:grpSpPr bwMode="auto"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194567" name="Freeform 44"/>
            <p:cNvSpPr>
              <a:spLocks/>
            </p:cNvSpPr>
            <p:nvPr/>
          </p:nvSpPr>
          <p:spPr bwMode="auto">
            <a:xfrm>
              <a:off x="6654800" y="3468688"/>
              <a:ext cx="736600" cy="1998662"/>
            </a:xfrm>
            <a:custGeom>
              <a:avLst/>
              <a:gdLst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1259"/>
                <a:gd name="T17" fmla="*/ 464 w 464"/>
                <a:gd name="T18" fmla="*/ 1259 h 1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8" name="Freeform 7"/>
            <p:cNvSpPr>
              <a:spLocks/>
            </p:cNvSpPr>
            <p:nvPr/>
          </p:nvSpPr>
          <p:spPr bwMode="auto">
            <a:xfrm>
              <a:off x="3340100" y="4765675"/>
              <a:ext cx="1808163" cy="1031875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9" name="Text Box 51"/>
            <p:cNvSpPr txBox="1">
              <a:spLocks noChangeArrowheads="1"/>
            </p:cNvSpPr>
            <p:nvPr/>
          </p:nvSpPr>
          <p:spPr bwMode="auto"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194570" name="Line 52"/>
            <p:cNvSpPr>
              <a:spLocks noChangeShapeType="1"/>
            </p:cNvSpPr>
            <p:nvPr/>
          </p:nvSpPr>
          <p:spPr bwMode="auto">
            <a:xfrm>
              <a:off x="3098800" y="5308600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1" name="Text Box 53"/>
            <p:cNvSpPr txBox="1">
              <a:spLocks noChangeArrowheads="1"/>
            </p:cNvSpPr>
            <p:nvPr/>
          </p:nvSpPr>
          <p:spPr bwMode="auto"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194572" name="Text Box 56"/>
            <p:cNvSpPr txBox="1">
              <a:spLocks noChangeArrowheads="1"/>
            </p:cNvSpPr>
            <p:nvPr/>
          </p:nvSpPr>
          <p:spPr bwMode="auto"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app developer</a:t>
              </a:r>
            </a:p>
          </p:txBody>
        </p:sp>
        <p:sp>
          <p:nvSpPr>
            <p:cNvPr id="194573" name="Freeform 50"/>
            <p:cNvSpPr>
              <a:spLocks/>
            </p:cNvSpPr>
            <p:nvPr/>
          </p:nvSpPr>
          <p:spPr bwMode="auto">
            <a:xfrm>
              <a:off x="914400" y="3532188"/>
              <a:ext cx="758825" cy="1997075"/>
            </a:xfrm>
            <a:custGeom>
              <a:avLst/>
              <a:gdLst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258"/>
                <a:gd name="T17" fmla="*/ 478 w 478"/>
                <a:gd name="T18" fmla="*/ 1258 h 1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4" name="Rectangle 23"/>
            <p:cNvSpPr>
              <a:spLocks noChangeArrowheads="1"/>
            </p:cNvSpPr>
            <p:nvPr/>
          </p:nvSpPr>
          <p:spPr bwMode="auto"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4575" name="Rectangle 24"/>
            <p:cNvSpPr>
              <a:spLocks noChangeArrowheads="1"/>
            </p:cNvSpPr>
            <p:nvPr/>
          </p:nvSpPr>
          <p:spPr bwMode="auto"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4576" name="Line 25"/>
            <p:cNvSpPr>
              <a:spLocks noChangeShapeType="1"/>
            </p:cNvSpPr>
            <p:nvPr/>
          </p:nvSpPr>
          <p:spPr bwMode="auto">
            <a:xfrm>
              <a:off x="1689100" y="43021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7" name="Text Box 26"/>
            <p:cNvSpPr txBox="1">
              <a:spLocks noChangeArrowheads="1"/>
            </p:cNvSpPr>
            <p:nvPr/>
          </p:nvSpPr>
          <p:spPr bwMode="auto"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194578" name="Line 27"/>
            <p:cNvSpPr>
              <a:spLocks noChangeShapeType="1"/>
            </p:cNvSpPr>
            <p:nvPr/>
          </p:nvSpPr>
          <p:spPr bwMode="auto">
            <a:xfrm>
              <a:off x="1697038" y="462280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9" name="Line 28"/>
            <p:cNvSpPr>
              <a:spLocks noChangeShapeType="1"/>
            </p:cNvSpPr>
            <p:nvPr/>
          </p:nvSpPr>
          <p:spPr bwMode="auto">
            <a:xfrm>
              <a:off x="1682750" y="493236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0" name="Line 29"/>
            <p:cNvSpPr>
              <a:spLocks noChangeShapeType="1"/>
            </p:cNvSpPr>
            <p:nvPr/>
          </p:nvSpPr>
          <p:spPr bwMode="auto">
            <a:xfrm>
              <a:off x="1682750" y="521811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1" name="Text Box 26"/>
            <p:cNvSpPr txBox="1">
              <a:spLocks noChangeArrowheads="1"/>
            </p:cNvSpPr>
            <p:nvPr/>
          </p:nvSpPr>
          <p:spPr bwMode="auto"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194582" name="Text Box 26"/>
            <p:cNvSpPr txBox="1">
              <a:spLocks noChangeArrowheads="1"/>
            </p:cNvSpPr>
            <p:nvPr/>
          </p:nvSpPr>
          <p:spPr bwMode="auto"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194583" name="Text Box 26"/>
            <p:cNvSpPr txBox="1">
              <a:spLocks noChangeArrowheads="1"/>
            </p:cNvSpPr>
            <p:nvPr/>
          </p:nvSpPr>
          <p:spPr bwMode="auto"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194584" name="Text Box 26"/>
            <p:cNvSpPr txBox="1">
              <a:spLocks noChangeArrowheads="1"/>
            </p:cNvSpPr>
            <p:nvPr/>
          </p:nvSpPr>
          <p:spPr bwMode="auto"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194585" name="Oval 62"/>
            <p:cNvSpPr>
              <a:spLocks noChangeArrowheads="1"/>
            </p:cNvSpPr>
            <p:nvPr/>
          </p:nvSpPr>
          <p:spPr bwMode="auto"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194586" name="Group 63"/>
            <p:cNvGrpSpPr>
              <a:grpSpLocks/>
            </p:cNvGrpSpPr>
            <p:nvPr/>
          </p:nvGrpSpPr>
          <p:grpSpPr bwMode="auto"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194616" name="Rectangle 64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17" name="Rectangle 65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18" name="Rectangle 66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19" name="Rectangle 67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587" name="Rectangle 23"/>
            <p:cNvSpPr>
              <a:spLocks noChangeArrowheads="1"/>
            </p:cNvSpPr>
            <p:nvPr/>
          </p:nvSpPr>
          <p:spPr bwMode="auto"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4588" name="Rectangle 24"/>
            <p:cNvSpPr>
              <a:spLocks noChangeArrowheads="1"/>
            </p:cNvSpPr>
            <p:nvPr/>
          </p:nvSpPr>
          <p:spPr bwMode="auto"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4589" name="Line 25"/>
            <p:cNvSpPr>
              <a:spLocks noChangeShapeType="1"/>
            </p:cNvSpPr>
            <p:nvPr/>
          </p:nvSpPr>
          <p:spPr bwMode="auto">
            <a:xfrm>
              <a:off x="5351463" y="427355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0" name="Text Box 26"/>
            <p:cNvSpPr txBox="1">
              <a:spLocks noChangeArrowheads="1"/>
            </p:cNvSpPr>
            <p:nvPr/>
          </p:nvSpPr>
          <p:spPr bwMode="auto"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transport</a:t>
              </a:r>
            </a:p>
          </p:txBody>
        </p:sp>
        <p:sp>
          <p:nvSpPr>
            <p:cNvPr id="194591" name="Line 27"/>
            <p:cNvSpPr>
              <a:spLocks noChangeShapeType="1"/>
            </p:cNvSpPr>
            <p:nvPr/>
          </p:nvSpPr>
          <p:spPr bwMode="auto">
            <a:xfrm>
              <a:off x="5359400" y="45942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2" name="Line 28"/>
            <p:cNvSpPr>
              <a:spLocks noChangeShapeType="1"/>
            </p:cNvSpPr>
            <p:nvPr/>
          </p:nvSpPr>
          <p:spPr bwMode="auto">
            <a:xfrm>
              <a:off x="5345113" y="490378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3" name="Line 29"/>
            <p:cNvSpPr>
              <a:spLocks noChangeShapeType="1"/>
            </p:cNvSpPr>
            <p:nvPr/>
          </p:nvSpPr>
          <p:spPr bwMode="auto">
            <a:xfrm>
              <a:off x="5345113" y="518953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4" name="Text Box 26"/>
            <p:cNvSpPr txBox="1">
              <a:spLocks noChangeArrowheads="1"/>
            </p:cNvSpPr>
            <p:nvPr/>
          </p:nvSpPr>
          <p:spPr bwMode="auto"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application</a:t>
              </a:r>
            </a:p>
          </p:txBody>
        </p:sp>
        <p:sp>
          <p:nvSpPr>
            <p:cNvPr id="194595" name="Text Box 26"/>
            <p:cNvSpPr txBox="1">
              <a:spLocks noChangeArrowheads="1"/>
            </p:cNvSpPr>
            <p:nvPr/>
          </p:nvSpPr>
          <p:spPr bwMode="auto"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physical</a:t>
              </a:r>
            </a:p>
          </p:txBody>
        </p:sp>
        <p:sp>
          <p:nvSpPr>
            <p:cNvPr id="194596" name="Text Box 26"/>
            <p:cNvSpPr txBox="1">
              <a:spLocks noChangeArrowheads="1"/>
            </p:cNvSpPr>
            <p:nvPr/>
          </p:nvSpPr>
          <p:spPr bwMode="auto"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link</a:t>
              </a:r>
            </a:p>
          </p:txBody>
        </p:sp>
        <p:sp>
          <p:nvSpPr>
            <p:cNvPr id="194597" name="Text Box 26"/>
            <p:cNvSpPr txBox="1">
              <a:spLocks noChangeArrowheads="1"/>
            </p:cNvSpPr>
            <p:nvPr/>
          </p:nvSpPr>
          <p:spPr bwMode="auto"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charset="0"/>
                </a:rPr>
                <a:t>network</a:t>
              </a:r>
            </a:p>
          </p:txBody>
        </p:sp>
        <p:sp>
          <p:nvSpPr>
            <p:cNvPr id="194598" name="Oval 80"/>
            <p:cNvSpPr>
              <a:spLocks noChangeArrowheads="1"/>
            </p:cNvSpPr>
            <p:nvPr/>
          </p:nvSpPr>
          <p:spPr bwMode="auto"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194599" name="Group 81"/>
            <p:cNvGrpSpPr>
              <a:grpSpLocks/>
            </p:cNvGrpSpPr>
            <p:nvPr/>
          </p:nvGrpSpPr>
          <p:grpSpPr bwMode="auto"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194612" name="Rectangle 82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13" name="Rectangle 83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14" name="Rectangle 84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15" name="Rectangle 85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600" name="Line 87"/>
            <p:cNvSpPr>
              <a:spLocks noChangeShapeType="1"/>
            </p:cNvSpPr>
            <p:nvPr/>
          </p:nvSpPr>
          <p:spPr bwMode="auto">
            <a:xfrm flipH="1">
              <a:off x="6534150" y="3910013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1" name="Line 88"/>
            <p:cNvSpPr>
              <a:spLocks noChangeShapeType="1"/>
            </p:cNvSpPr>
            <p:nvPr/>
          </p:nvSpPr>
          <p:spPr bwMode="auto">
            <a:xfrm>
              <a:off x="6759575" y="4335463"/>
              <a:ext cx="0" cy="10223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2" name="Line 89"/>
            <p:cNvSpPr>
              <a:spLocks noChangeShapeType="1"/>
            </p:cNvSpPr>
            <p:nvPr/>
          </p:nvSpPr>
          <p:spPr bwMode="auto">
            <a:xfrm flipH="1">
              <a:off x="6783388" y="4835525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3" name="Text Box 56"/>
            <p:cNvSpPr txBox="1">
              <a:spLocks noChangeArrowheads="1"/>
            </p:cNvSpPr>
            <p:nvPr/>
          </p:nvSpPr>
          <p:spPr bwMode="auto"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i="1">
                  <a:solidFill>
                    <a:srgbClr val="CC0000"/>
                  </a:solidFill>
                </a:rPr>
                <a:t>socket</a:t>
              </a:r>
            </a:p>
          </p:txBody>
        </p:sp>
        <p:sp>
          <p:nvSpPr>
            <p:cNvPr id="194604" name="Line 91"/>
            <p:cNvSpPr>
              <a:spLocks noChangeShapeType="1"/>
            </p:cNvSpPr>
            <p:nvPr/>
          </p:nvSpPr>
          <p:spPr bwMode="auto">
            <a:xfrm flipV="1">
              <a:off x="2700338" y="3790950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5" name="Line 92"/>
            <p:cNvSpPr>
              <a:spLocks noChangeShapeType="1"/>
            </p:cNvSpPr>
            <p:nvPr/>
          </p:nvSpPr>
          <p:spPr bwMode="auto">
            <a:xfrm flipH="1" flipV="1">
              <a:off x="4635500" y="3779838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06" name="Group 93"/>
            <p:cNvGrpSpPr>
              <a:grpSpLocks/>
            </p:cNvGrpSpPr>
            <p:nvPr/>
          </p:nvGrpSpPr>
          <p:grpSpPr bwMode="auto"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194610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11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8127 w 356"/>
                  <a:gd name="T3" fmla="*/ 4362 h 368"/>
                  <a:gd name="T4" fmla="*/ 68956 w 356"/>
                  <a:gd name="T5" fmla="*/ 90881 h 368"/>
                  <a:gd name="T6" fmla="*/ 15197 w 356"/>
                  <a:gd name="T7" fmla="*/ 11365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4607" name="Group 96"/>
            <p:cNvGrpSpPr>
              <a:grpSpLocks/>
            </p:cNvGrpSpPr>
            <p:nvPr/>
          </p:nvGrpSpPr>
          <p:grpSpPr bwMode="auto"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194608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09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8127 w 356"/>
                  <a:gd name="T3" fmla="*/ 4362 h 368"/>
                  <a:gd name="T4" fmla="*/ 68956 w 356"/>
                  <a:gd name="T5" fmla="*/ 90881 h 368"/>
                  <a:gd name="T6" fmla="*/ 15197 w 356"/>
                  <a:gd name="T7" fmla="*/ 11365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9456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572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55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1458EC98-6344-ED4C-86BA-6EE428E2552B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74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Socket programming </a:t>
            </a:r>
            <a:endParaRPr lang="en-US">
              <a:latin typeface="Gill Sans MT" charset="0"/>
            </a:endParaRP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95413"/>
            <a:ext cx="8021638" cy="1533525"/>
          </a:xfrm>
        </p:spPr>
        <p:txBody>
          <a:bodyPr/>
          <a:lstStyle/>
          <a:p>
            <a:pPr marL="342900" lvl="1" indent="-342900"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22228B"/>
                </a:solidFill>
                <a:latin typeface="Gill Sans MT" charset="0"/>
              </a:rPr>
              <a:t>Two socket types for two transport services:</a:t>
            </a:r>
          </a:p>
          <a:p>
            <a:pPr marL="342900" lvl="1" indent="-342900">
              <a:buSzPct val="65000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UDP:</a:t>
            </a:r>
            <a:r>
              <a:rPr lang="en-US" sz="280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unreliable datagram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pPr marL="342900" lvl="1" indent="-342900">
              <a:buSzPct val="65000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TCP:</a:t>
            </a:r>
            <a:r>
              <a:rPr lang="en-US" sz="2800">
                <a:latin typeface="Gill Sans MT" charset="0"/>
              </a:rPr>
              <a:t> reliable, byte stream-oriented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pic>
        <p:nvPicPr>
          <p:cNvPr id="195589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572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85750" y="2981325"/>
            <a:ext cx="80216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800" i="1" kern="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+mn-cs"/>
              </a:rPr>
              <a:t>A</a:t>
            </a:r>
            <a:r>
              <a:rPr lang="en-US" sz="2800" i="1" kern="0" dirty="0" err="1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+mn-cs"/>
              </a:rPr>
              <a:t>pplication</a:t>
            </a:r>
            <a:r>
              <a:rPr lang="en-US" sz="2800" i="1" kern="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+mn-cs"/>
              </a:rPr>
              <a:t> Example: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ea typeface="ＭＳ Ｐゴシック" pitchFamily="34" charset="-128"/>
              </a:rPr>
              <a:t>Client reads a line of characters (data) from its keyboard and sends the data to the server.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ea typeface="ＭＳ Ｐゴシック" pitchFamily="34" charset="-128"/>
              </a:rPr>
              <a:t>The server receives the data and converts characters to uppercase.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ea typeface="ＭＳ Ｐゴシック" pitchFamily="34" charset="-128"/>
              </a:rPr>
              <a:t>The server sends the modified data to the client.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ea typeface="ＭＳ Ｐゴシック" pitchFamily="34" charset="-128"/>
              </a:rPr>
              <a:t>The client receives the modified data and displays the line on its screen.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66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951414A8-236D-034A-8FA7-CC24057884ED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75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196611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79057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Socket programming </a:t>
            </a:r>
            <a:r>
              <a:rPr lang="en-US" sz="4000" i="1">
                <a:solidFill>
                  <a:srgbClr val="CC0000"/>
                </a:solidFill>
                <a:latin typeface="Gill Sans MT" charset="0"/>
              </a:rPr>
              <a:t>with UDP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96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54138"/>
            <a:ext cx="72659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UDP: no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connection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 between client &amp; server</a:t>
            </a:r>
          </a:p>
          <a:p>
            <a:r>
              <a:rPr lang="en-US" sz="2400">
                <a:latin typeface="Gill Sans MT" charset="0"/>
              </a:rPr>
              <a:t>no handshaking before sending data</a:t>
            </a:r>
          </a:p>
          <a:p>
            <a:r>
              <a:rPr lang="en-US" sz="2400">
                <a:latin typeface="Gill Sans MT" charset="0"/>
              </a:rPr>
              <a:t>sender explicitly attaches IP destination address and port # to each packet</a:t>
            </a:r>
          </a:p>
          <a:p>
            <a:r>
              <a:rPr lang="en-US" sz="2400">
                <a:latin typeface="Gill Sans MT" charset="0"/>
              </a:rPr>
              <a:t>rcvr extracts sender IP address and port# from received packet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UDP: transmitted data may be lost or received out-of-order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Application viewpoint: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en-US" sz="2400">
                <a:latin typeface="Gill Sans MT" charset="0"/>
              </a:rPr>
              <a:t>UDP provides </a:t>
            </a:r>
            <a:r>
              <a:rPr lang="en-US" sz="2400" i="1">
                <a:latin typeface="Gill Sans MT" charset="0"/>
              </a:rPr>
              <a:t>unreliable</a:t>
            </a:r>
            <a:r>
              <a:rPr lang="en-US" sz="2400">
                <a:latin typeface="Gill Sans MT" charset="0"/>
              </a:rPr>
              <a:t> transfer  of groups of bytes (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datagrams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 between client and server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spcBef>
                <a:spcPct val="50000"/>
              </a:spcBef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96614" name="Rectangle 7"/>
          <p:cNvSpPr>
            <a:spLocks noChangeArrowheads="1"/>
          </p:cNvSpPr>
          <p:nvPr/>
        </p:nvSpPr>
        <p:spPr bwMode="auto">
          <a:xfrm>
            <a:off x="4995863" y="3198813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Client/server socket interaction: UDP</a:t>
            </a:r>
            <a:endParaRPr lang="en-US">
              <a:latin typeface="Gill Sans MT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10213" y="4081463"/>
            <a:ext cx="2211387" cy="2111375"/>
            <a:chOff x="3485" y="2550"/>
            <a:chExt cx="1393" cy="1330"/>
          </a:xfrm>
        </p:grpSpPr>
        <p:grpSp>
          <p:nvGrpSpPr>
            <p:cNvPr id="197659" name="Group 5"/>
            <p:cNvGrpSpPr>
              <a:grpSpLocks/>
            </p:cNvGrpSpPr>
            <p:nvPr/>
          </p:nvGrpSpPr>
          <p:grpSpPr bwMode="auto">
            <a:xfrm>
              <a:off x="3485" y="2964"/>
              <a:ext cx="1393" cy="916"/>
              <a:chOff x="3485" y="2964"/>
              <a:chExt cx="1393" cy="916"/>
            </a:xfrm>
          </p:grpSpPr>
          <p:sp>
            <p:nvSpPr>
              <p:cNvPr id="197661" name="Text Box 6"/>
              <p:cNvSpPr txBox="1">
                <a:spLocks noChangeArrowheads="1"/>
              </p:cNvSpPr>
              <p:nvPr/>
            </p:nvSpPr>
            <p:spPr bwMode="auto">
              <a:xfrm>
                <a:off x="3509" y="3473"/>
                <a:ext cx="9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CC0000"/>
                    </a:solidFill>
                  </a:rPr>
                  <a:t>clientSocke</a:t>
                </a:r>
                <a:r>
                  <a:rPr lang="en-US" sz="1800">
                    <a:solidFill>
                      <a:srgbClr val="FF0000"/>
                    </a:solidFill>
                  </a:rPr>
                  <a:t>t</a:t>
                </a:r>
                <a:endParaRPr lang="en-US" sz="18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97662" name="Line 7"/>
              <p:cNvSpPr>
                <a:spLocks noChangeShapeType="1"/>
              </p:cNvSpPr>
              <p:nvPr/>
            </p:nvSpPr>
            <p:spPr bwMode="auto">
              <a:xfrm>
                <a:off x="3936" y="3318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7663" name="Text Box 8"/>
              <p:cNvSpPr txBox="1">
                <a:spLocks noChangeArrowheads="1"/>
              </p:cNvSpPr>
              <p:nvPr/>
            </p:nvSpPr>
            <p:spPr bwMode="auto">
              <a:xfrm>
                <a:off x="3485" y="2964"/>
                <a:ext cx="139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read datagram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CC0000"/>
                    </a:solidFill>
                  </a:rPr>
                  <a:t>clientSocket</a:t>
                </a:r>
                <a:endParaRPr lang="en-US" sz="180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97660" name="Line 9"/>
            <p:cNvSpPr>
              <a:spLocks noChangeShapeType="1"/>
            </p:cNvSpPr>
            <p:nvPr/>
          </p:nvSpPr>
          <p:spPr bwMode="auto">
            <a:xfrm>
              <a:off x="3864" y="2550"/>
              <a:ext cx="0" cy="52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00375" y="1333500"/>
            <a:ext cx="6203950" cy="2690813"/>
            <a:chOff x="1890" y="840"/>
            <a:chExt cx="3908" cy="1695"/>
          </a:xfrm>
        </p:grpSpPr>
        <p:grpSp>
          <p:nvGrpSpPr>
            <p:cNvPr id="197652" name="Group 11"/>
            <p:cNvGrpSpPr>
              <a:grpSpLocks/>
            </p:cNvGrpSpPr>
            <p:nvPr/>
          </p:nvGrpSpPr>
          <p:grpSpPr bwMode="auto">
            <a:xfrm>
              <a:off x="3397" y="1240"/>
              <a:ext cx="1296" cy="612"/>
              <a:chOff x="3241" y="1750"/>
              <a:chExt cx="1296" cy="612"/>
            </a:xfrm>
          </p:grpSpPr>
          <p:sp>
            <p:nvSpPr>
              <p:cNvPr id="197657" name="Text Box 12"/>
              <p:cNvSpPr txBox="1">
                <a:spLocks noChangeArrowheads="1"/>
              </p:cNvSpPr>
              <p:nvPr/>
            </p:nvSpPr>
            <p:spPr bwMode="auto">
              <a:xfrm>
                <a:off x="3241" y="1750"/>
                <a:ext cx="1021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create socket: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97658" name="Text Box 13"/>
              <p:cNvSpPr txBox="1">
                <a:spLocks noChangeArrowheads="1"/>
              </p:cNvSpPr>
              <p:nvPr/>
            </p:nvSpPr>
            <p:spPr bwMode="auto">
              <a:xfrm>
                <a:off x="3241" y="1944"/>
                <a:ext cx="1296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1800">
                    <a:solidFill>
                      <a:srgbClr val="CC0000"/>
                    </a:solidFill>
                  </a:rPr>
                  <a:t>clientSocket =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1800">
                    <a:solidFill>
                      <a:srgbClr val="CC0000"/>
                    </a:solidFill>
                  </a:rPr>
                  <a:t>DatagramSocket()</a:t>
                </a:r>
                <a:endParaRPr lang="en-US" sz="180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97653" name="Text Box 14"/>
            <p:cNvSpPr txBox="1">
              <a:spLocks noChangeArrowheads="1"/>
            </p:cNvSpPr>
            <p:nvPr/>
          </p:nvSpPr>
          <p:spPr bwMode="auto">
            <a:xfrm>
              <a:off x="3570" y="84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7654" name="Text Box 15"/>
            <p:cNvSpPr txBox="1">
              <a:spLocks noChangeArrowheads="1"/>
            </p:cNvSpPr>
            <p:nvPr/>
          </p:nvSpPr>
          <p:spPr bwMode="auto">
            <a:xfrm>
              <a:off x="3389" y="1953"/>
              <a:ext cx="240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Create datagram with server IP 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port=x; send datagram via</a:t>
              </a:r>
              <a:r>
                <a:rPr lang="en-US" sz="1800">
                  <a:solidFill>
                    <a:srgbClr val="CC0000"/>
                  </a:solidFill>
                </a:rPr>
                <a:t/>
              </a:r>
              <a:br>
                <a:rPr lang="en-US" sz="1800">
                  <a:solidFill>
                    <a:srgbClr val="CC0000"/>
                  </a:solidFill>
                </a:rPr>
              </a:br>
              <a:r>
                <a:rPr lang="en-US" sz="1800">
                  <a:solidFill>
                    <a:srgbClr val="CC0000"/>
                  </a:solidFill>
                </a:rPr>
                <a:t>clientSocket</a:t>
              </a:r>
              <a:endParaRPr lang="en-US" sz="18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197655" name="Line 16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7656" name="Line 17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7636" name="Text Box 18"/>
          <p:cNvSpPr txBox="1">
            <a:spLocks noChangeArrowheads="1"/>
          </p:cNvSpPr>
          <p:nvPr/>
        </p:nvSpPr>
        <p:spPr bwMode="auto">
          <a:xfrm>
            <a:off x="820738" y="2187575"/>
            <a:ext cx="246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create socket, port= x:</a:t>
            </a:r>
            <a:endParaRPr lang="en-US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7637" name="Text Box 19"/>
          <p:cNvSpPr txBox="1">
            <a:spLocks noChangeArrowheads="1"/>
          </p:cNvSpPr>
          <p:nvPr/>
        </p:nvSpPr>
        <p:spPr bwMode="auto">
          <a:xfrm>
            <a:off x="833438" y="2482850"/>
            <a:ext cx="2057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>
                <a:solidFill>
                  <a:srgbClr val="CC0000"/>
                </a:solidFill>
              </a:rPr>
              <a:t>serverSocket =</a:t>
            </a:r>
          </a:p>
          <a:p>
            <a:pPr>
              <a:lnSpc>
                <a:spcPts val="2000"/>
              </a:lnSpc>
            </a:pPr>
            <a:r>
              <a:rPr lang="en-US" sz="1800">
                <a:solidFill>
                  <a:srgbClr val="CC0000"/>
                </a:solidFill>
              </a:rPr>
              <a:t>DatagramSocket()</a:t>
            </a:r>
            <a:endParaRPr lang="en-US" sz="1800">
              <a:solidFill>
                <a:srgbClr val="CC0000"/>
              </a:solidFill>
              <a:latin typeface="Times New Roman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316038" y="3146425"/>
            <a:ext cx="2211387" cy="1122363"/>
            <a:chOff x="885" y="1982"/>
            <a:chExt cx="1393" cy="707"/>
          </a:xfrm>
        </p:grpSpPr>
        <p:sp>
          <p:nvSpPr>
            <p:cNvPr id="197650" name="Line 21"/>
            <p:cNvSpPr>
              <a:spLocks noChangeShapeType="1"/>
            </p:cNvSpPr>
            <p:nvPr/>
          </p:nvSpPr>
          <p:spPr bwMode="auto">
            <a:xfrm>
              <a:off x="1276" y="1982"/>
              <a:ext cx="0" cy="36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7651" name="Text Box 22"/>
            <p:cNvSpPr txBox="1">
              <a:spLocks noChangeArrowheads="1"/>
            </p:cNvSpPr>
            <p:nvPr/>
          </p:nvSpPr>
          <p:spPr bwMode="auto">
            <a:xfrm>
              <a:off x="885" y="2282"/>
              <a:ext cx="13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read datagram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serverSocke</a:t>
              </a:r>
              <a:r>
                <a:rPr lang="en-US" sz="1800">
                  <a:solidFill>
                    <a:srgbClr val="FF0000"/>
                  </a:solidFill>
                </a:rPr>
                <a:t>t</a:t>
              </a:r>
              <a:endParaRPr lang="en-US" sz="18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338263" y="4295775"/>
            <a:ext cx="3973512" cy="1660525"/>
            <a:chOff x="899" y="2720"/>
            <a:chExt cx="2503" cy="1046"/>
          </a:xfrm>
        </p:grpSpPr>
        <p:sp>
          <p:nvSpPr>
            <p:cNvPr id="197647" name="Text Box 24"/>
            <p:cNvSpPr txBox="1">
              <a:spLocks noChangeArrowheads="1"/>
            </p:cNvSpPr>
            <p:nvPr/>
          </p:nvSpPr>
          <p:spPr bwMode="auto">
            <a:xfrm>
              <a:off x="899" y="2835"/>
              <a:ext cx="106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specifying </a:t>
              </a:r>
              <a:br>
                <a:rPr lang="en-US" sz="1800">
                  <a:solidFill>
                    <a:srgbClr val="000000"/>
                  </a:solidFill>
                </a:rPr>
              </a:br>
              <a:r>
                <a:rPr lang="en-US" sz="1800">
                  <a:solidFill>
                    <a:srgbClr val="000000"/>
                  </a:solidFill>
                </a:rPr>
                <a:t>client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port number</a:t>
              </a:r>
              <a:endParaRPr lang="en-US" sz="18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7648" name="Line 25"/>
            <p:cNvSpPr>
              <a:spLocks noChangeShapeType="1"/>
            </p:cNvSpPr>
            <p:nvPr/>
          </p:nvSpPr>
          <p:spPr bwMode="auto">
            <a:xfrm>
              <a:off x="1302" y="2720"/>
              <a:ext cx="0" cy="1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7649" name="Line 26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97640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78263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1" name="Text Box 22"/>
          <p:cNvSpPr txBox="1">
            <a:spLocks noChangeArrowheads="1"/>
          </p:cNvSpPr>
          <p:nvPr/>
        </p:nvSpPr>
        <p:spPr bwMode="auto">
          <a:xfrm>
            <a:off x="736600" y="1304925"/>
            <a:ext cx="3508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charset="0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 MT" charset="0"/>
              </a:rPr>
              <a:t> (running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on</a:t>
            </a:r>
            <a:r>
              <a:rPr lang="en-US" sz="1800">
                <a:solidFill>
                  <a:srgbClr val="000000"/>
                </a:solidFill>
                <a:latin typeface="Gill Sans MT" charset="0"/>
              </a:rPr>
              <a:t> serverIP</a:t>
            </a:r>
            <a:r>
              <a:rPr lang="en-US" sz="2400">
                <a:solidFill>
                  <a:srgbClr val="000000"/>
                </a:solidFill>
                <a:latin typeface="Gill Sans MT" charset="0"/>
              </a:rPr>
              <a:t>)</a:t>
            </a:r>
          </a:p>
        </p:txBody>
      </p:sp>
      <p:sp>
        <p:nvSpPr>
          <p:cNvPr id="197642" name="Text Box 23"/>
          <p:cNvSpPr txBox="1">
            <a:spLocks noChangeArrowheads="1"/>
          </p:cNvSpPr>
          <p:nvPr/>
        </p:nvSpPr>
        <p:spPr bwMode="auto">
          <a:xfrm>
            <a:off x="5411788" y="1301750"/>
            <a:ext cx="96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charset="0"/>
              </a:rPr>
              <a:t>client</a:t>
            </a:r>
          </a:p>
        </p:txBody>
      </p:sp>
      <p:sp>
        <p:nvSpPr>
          <p:cNvPr id="197643" name="Line 35"/>
          <p:cNvSpPr>
            <a:spLocks noChangeShapeType="1"/>
          </p:cNvSpPr>
          <p:nvPr/>
        </p:nvSpPr>
        <p:spPr bwMode="auto">
          <a:xfrm>
            <a:off x="804863" y="1755775"/>
            <a:ext cx="33416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4" name="Line 36"/>
          <p:cNvSpPr>
            <a:spLocks noChangeShapeType="1"/>
          </p:cNvSpPr>
          <p:nvPr/>
        </p:nvSpPr>
        <p:spPr bwMode="auto">
          <a:xfrm>
            <a:off x="5545138" y="1766888"/>
            <a:ext cx="6762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76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48EB4A4B-DF74-F04B-84EA-DBDFF8D6476C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76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2863"/>
            <a:ext cx="7772400" cy="1143001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client (UDP)</a:t>
            </a:r>
            <a:endParaRPr lang="en-US">
              <a:latin typeface="Gill Sans MT" charset="0"/>
            </a:endParaRPr>
          </a:p>
        </p:txBody>
      </p:sp>
      <p:sp>
        <p:nvSpPr>
          <p:cNvPr id="198658" name="Rectangle 3"/>
          <p:cNvSpPr>
            <a:spLocks noChangeArrowheads="1"/>
          </p:cNvSpPr>
          <p:nvPr/>
        </p:nvSpPr>
        <p:spPr bwMode="auto">
          <a:xfrm>
            <a:off x="2185988" y="1581150"/>
            <a:ext cx="63261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import java.io.*;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import java.net.*;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class UDPClient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public static void main(String args[]) throws Exception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BufferedReader inFromUser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new BufferedReader(new InputStreamReader(System.in));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DatagramSocket clientSocket = new DatagramSocket();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InetAddress IPAddress = InetAddress.getByName("hostname");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byte[] sendData = new byte[1024];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byte[] receiveData = new byte[1024];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String sentence = inFromUser.readLine();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sendData = sentence.getBytes();</a:t>
            </a:r>
            <a:r>
              <a:rPr lang="en-US">
                <a:latin typeface="Times New Roman" charset="0"/>
              </a:rPr>
              <a:t> </a:t>
            </a:r>
            <a:r>
              <a:rPr lang="en-US" sz="1600">
                <a:latin typeface="Times New Roman" charset="0"/>
              </a:rPr>
              <a:t>        </a:t>
            </a:r>
          </a:p>
        </p:txBody>
      </p:sp>
      <p:sp>
        <p:nvSpPr>
          <p:cNvPr id="198659" name="Text Box 4"/>
          <p:cNvSpPr txBox="1">
            <a:spLocks noChangeArrowheads="1"/>
          </p:cNvSpPr>
          <p:nvPr/>
        </p:nvSpPr>
        <p:spPr bwMode="auto">
          <a:xfrm>
            <a:off x="681038" y="2933700"/>
            <a:ext cx="153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input stream</a:t>
            </a:r>
            <a:endParaRPr lang="en-US" sz="1800"/>
          </a:p>
        </p:txBody>
      </p:sp>
      <p:sp>
        <p:nvSpPr>
          <p:cNvPr id="198660" name="Text Box 5"/>
          <p:cNvSpPr txBox="1">
            <a:spLocks noChangeArrowheads="1"/>
          </p:cNvSpPr>
          <p:nvPr/>
        </p:nvSpPr>
        <p:spPr bwMode="auto">
          <a:xfrm>
            <a:off x="709613" y="3632200"/>
            <a:ext cx="1554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client socket</a:t>
            </a:r>
            <a:endParaRPr lang="en-US" sz="1800"/>
          </a:p>
        </p:txBody>
      </p:sp>
      <p:sp>
        <p:nvSpPr>
          <p:cNvPr id="198661" name="Text Box 6"/>
          <p:cNvSpPr txBox="1">
            <a:spLocks noChangeArrowheads="1"/>
          </p:cNvSpPr>
          <p:nvPr/>
        </p:nvSpPr>
        <p:spPr bwMode="auto">
          <a:xfrm>
            <a:off x="0" y="4327525"/>
            <a:ext cx="22050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Translate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hostname to IP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address </a:t>
            </a:r>
            <a:r>
              <a:rPr lang="en-US" sz="1800">
                <a:solidFill>
                  <a:srgbClr val="FF0000"/>
                </a:solidFill>
              </a:rPr>
              <a:t>using DNS</a:t>
            </a:r>
            <a:endParaRPr lang="en-US" sz="1800"/>
          </a:p>
        </p:txBody>
      </p:sp>
      <p:sp>
        <p:nvSpPr>
          <p:cNvPr id="198662" name="Freeform 7"/>
          <p:cNvSpPr>
            <a:spLocks/>
          </p:cNvSpPr>
          <p:nvPr/>
        </p:nvSpPr>
        <p:spPr bwMode="auto">
          <a:xfrm>
            <a:off x="2071688" y="2986088"/>
            <a:ext cx="123825" cy="54292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663" name="Line 8"/>
          <p:cNvSpPr>
            <a:spLocks noChangeShapeType="1"/>
          </p:cNvSpPr>
          <p:nvPr/>
        </p:nvSpPr>
        <p:spPr bwMode="auto">
          <a:xfrm flipV="1">
            <a:off x="2205038" y="3509963"/>
            <a:ext cx="323850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664" name="Freeform 9"/>
          <p:cNvSpPr>
            <a:spLocks/>
          </p:cNvSpPr>
          <p:nvPr/>
        </p:nvSpPr>
        <p:spPr bwMode="auto">
          <a:xfrm>
            <a:off x="2081213" y="3709988"/>
            <a:ext cx="123825" cy="5095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665" name="Line 10"/>
          <p:cNvSpPr>
            <a:spLocks noChangeShapeType="1"/>
          </p:cNvSpPr>
          <p:nvPr/>
        </p:nvSpPr>
        <p:spPr bwMode="auto">
          <a:xfrm flipV="1">
            <a:off x="2200275" y="4179888"/>
            <a:ext cx="328613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666" name="Freeform 11"/>
          <p:cNvSpPr>
            <a:spLocks/>
          </p:cNvSpPr>
          <p:nvPr/>
        </p:nvSpPr>
        <p:spPr bwMode="auto">
          <a:xfrm>
            <a:off x="2081213" y="4424363"/>
            <a:ext cx="123825" cy="8048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667" name="Line 12"/>
          <p:cNvSpPr>
            <a:spLocks noChangeShapeType="1"/>
          </p:cNvSpPr>
          <p:nvPr/>
        </p:nvSpPr>
        <p:spPr bwMode="auto">
          <a:xfrm flipV="1">
            <a:off x="2209800" y="4730750"/>
            <a:ext cx="36195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98668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04863"/>
            <a:ext cx="5154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86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D3D0FC53-E97F-A741-9CF7-53C6EEAA8C29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77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66675"/>
            <a:ext cx="7772400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client (UDP), cont.</a:t>
            </a:r>
          </a:p>
        </p:txBody>
      </p:sp>
      <p:sp>
        <p:nvSpPr>
          <p:cNvPr id="199682" name="Rectangle 3"/>
          <p:cNvSpPr>
            <a:spLocks noChangeArrowheads="1"/>
          </p:cNvSpPr>
          <p:nvPr/>
        </p:nvSpPr>
        <p:spPr bwMode="auto">
          <a:xfrm>
            <a:off x="2176463" y="1752600"/>
            <a:ext cx="6967537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DatagramPacket sendPacket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new DatagramPacket(sendData, sendData.length, IPAddress, 9876);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clientSocket.send(sendPacket);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DatagramPacket receivePacket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new DatagramPacket(receiveData, receiveData.length);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clientSocket.receive(receivePacket);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String modifiedSentence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new String(receivePacket.getData());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System.out.println("FROM SERVER:" + modifiedSentence);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clientSocket.close();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}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199683" name="Text Box 4"/>
          <p:cNvSpPr txBox="1">
            <a:spLocks noChangeArrowheads="1"/>
          </p:cNvSpPr>
          <p:nvPr/>
        </p:nvSpPr>
        <p:spPr bwMode="auto">
          <a:xfrm>
            <a:off x="0" y="1446213"/>
            <a:ext cx="2392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datagram with data-to-send,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length, IP addr, port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99684" name="Text Box 5"/>
          <p:cNvSpPr txBox="1">
            <a:spLocks noChangeArrowheads="1"/>
          </p:cNvSpPr>
          <p:nvPr/>
        </p:nvSpPr>
        <p:spPr bwMode="auto">
          <a:xfrm>
            <a:off x="466725" y="2473325"/>
            <a:ext cx="179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Send datagram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server</a:t>
            </a:r>
            <a:endParaRPr lang="en-US" sz="1800"/>
          </a:p>
        </p:txBody>
      </p:sp>
      <p:sp>
        <p:nvSpPr>
          <p:cNvPr id="199685" name="Text Box 6"/>
          <p:cNvSpPr txBox="1">
            <a:spLocks noChangeArrowheads="1"/>
          </p:cNvSpPr>
          <p:nvPr/>
        </p:nvSpPr>
        <p:spPr bwMode="auto">
          <a:xfrm>
            <a:off x="482600" y="3538538"/>
            <a:ext cx="1776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Read datagram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from server</a:t>
            </a:r>
            <a:endParaRPr lang="en-US" sz="1800"/>
          </a:p>
        </p:txBody>
      </p:sp>
      <p:sp>
        <p:nvSpPr>
          <p:cNvPr id="199686" name="Freeform 7"/>
          <p:cNvSpPr>
            <a:spLocks/>
          </p:cNvSpPr>
          <p:nvPr/>
        </p:nvSpPr>
        <p:spPr bwMode="auto">
          <a:xfrm>
            <a:off x="2228850" y="1528763"/>
            <a:ext cx="114300" cy="79057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687" name="Line 8"/>
          <p:cNvSpPr>
            <a:spLocks noChangeShapeType="1"/>
          </p:cNvSpPr>
          <p:nvPr/>
        </p:nvSpPr>
        <p:spPr bwMode="auto">
          <a:xfrm flipV="1">
            <a:off x="2343150" y="2181225"/>
            <a:ext cx="34290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688" name="Freeform 9"/>
          <p:cNvSpPr>
            <a:spLocks/>
          </p:cNvSpPr>
          <p:nvPr/>
        </p:nvSpPr>
        <p:spPr bwMode="auto">
          <a:xfrm>
            <a:off x="2076450" y="2509838"/>
            <a:ext cx="123825" cy="5857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689" name="Line 10"/>
          <p:cNvSpPr>
            <a:spLocks noChangeShapeType="1"/>
          </p:cNvSpPr>
          <p:nvPr/>
        </p:nvSpPr>
        <p:spPr bwMode="auto">
          <a:xfrm flipV="1">
            <a:off x="2214563" y="2647950"/>
            <a:ext cx="309562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690" name="Freeform 11"/>
          <p:cNvSpPr>
            <a:spLocks/>
          </p:cNvSpPr>
          <p:nvPr/>
        </p:nvSpPr>
        <p:spPr bwMode="auto">
          <a:xfrm>
            <a:off x="2095500" y="3605213"/>
            <a:ext cx="123825" cy="5095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691" name="Line 12"/>
          <p:cNvSpPr>
            <a:spLocks noChangeShapeType="1"/>
          </p:cNvSpPr>
          <p:nvPr/>
        </p:nvSpPr>
        <p:spPr bwMode="auto">
          <a:xfrm flipV="1">
            <a:off x="2233613" y="3924300"/>
            <a:ext cx="2952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99692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782638"/>
            <a:ext cx="6235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1996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DBEDA655-0BF1-3E46-9558-052A5A02FBE9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78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88900"/>
            <a:ext cx="7772400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server (UDP)</a:t>
            </a:r>
          </a:p>
        </p:txBody>
      </p:sp>
      <p:sp>
        <p:nvSpPr>
          <p:cNvPr id="200706" name="Rectangle 3"/>
          <p:cNvSpPr>
            <a:spLocks noChangeArrowheads="1"/>
          </p:cNvSpPr>
          <p:nvPr/>
        </p:nvSpPr>
        <p:spPr bwMode="auto">
          <a:xfrm>
            <a:off x="2565400" y="1541463"/>
            <a:ext cx="61595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import java.io.*;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import java.net.*;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class UDPServer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public static void main(String args[]) throws Exception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DatagramSocket serverSocket = new DatagramSocket(9876);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byte[] receiveData = new byte[1024];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byte[] sendData  = new byte[1024];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while(true)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DatagramPacket receivePacket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  new DatagramPacket(receiveData, receiveData.length);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serverSocket.receive(receivePacket);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200707" name="Text Box 4"/>
          <p:cNvSpPr txBox="1">
            <a:spLocks noChangeArrowheads="1"/>
          </p:cNvSpPr>
          <p:nvPr/>
        </p:nvSpPr>
        <p:spPr bwMode="auto">
          <a:xfrm>
            <a:off x="449263" y="2811463"/>
            <a:ext cx="1962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datagram socket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at port 9876</a:t>
            </a:r>
            <a:endParaRPr lang="en-US" sz="1800"/>
          </a:p>
        </p:txBody>
      </p:sp>
      <p:sp>
        <p:nvSpPr>
          <p:cNvPr id="200708" name="Text Box 5"/>
          <p:cNvSpPr txBox="1">
            <a:spLocks noChangeArrowheads="1"/>
          </p:cNvSpPr>
          <p:nvPr/>
        </p:nvSpPr>
        <p:spPr bwMode="auto">
          <a:xfrm>
            <a:off x="311150" y="5018088"/>
            <a:ext cx="2168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space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received datagram</a:t>
            </a:r>
            <a:endParaRPr lang="en-US" sz="1800"/>
          </a:p>
        </p:txBody>
      </p:sp>
      <p:sp>
        <p:nvSpPr>
          <p:cNvPr id="200709" name="Text Box 6"/>
          <p:cNvSpPr txBox="1">
            <a:spLocks noChangeArrowheads="1"/>
          </p:cNvSpPr>
          <p:nvPr/>
        </p:nvSpPr>
        <p:spPr bwMode="auto">
          <a:xfrm>
            <a:off x="1328738" y="578802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Receive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datagram</a:t>
            </a:r>
            <a:endParaRPr lang="en-US" sz="1800"/>
          </a:p>
        </p:txBody>
      </p:sp>
      <p:sp>
        <p:nvSpPr>
          <p:cNvPr id="200710" name="Freeform 7"/>
          <p:cNvSpPr>
            <a:spLocks/>
          </p:cNvSpPr>
          <p:nvPr/>
        </p:nvSpPr>
        <p:spPr bwMode="auto">
          <a:xfrm>
            <a:off x="2286000" y="2871788"/>
            <a:ext cx="152400" cy="8001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11" name="Line 8"/>
          <p:cNvSpPr>
            <a:spLocks noChangeShapeType="1"/>
          </p:cNvSpPr>
          <p:nvPr/>
        </p:nvSpPr>
        <p:spPr bwMode="auto">
          <a:xfrm>
            <a:off x="2457450" y="3405188"/>
            <a:ext cx="419100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12" name="Freeform 9"/>
          <p:cNvSpPr>
            <a:spLocks/>
          </p:cNvSpPr>
          <p:nvPr/>
        </p:nvSpPr>
        <p:spPr bwMode="auto">
          <a:xfrm>
            <a:off x="2362200" y="5072063"/>
            <a:ext cx="85725" cy="5476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13" name="Line 10"/>
          <p:cNvSpPr>
            <a:spLocks noChangeShapeType="1"/>
          </p:cNvSpPr>
          <p:nvPr/>
        </p:nvSpPr>
        <p:spPr bwMode="auto">
          <a:xfrm>
            <a:off x="2471738" y="5407025"/>
            <a:ext cx="604837" cy="1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14" name="Freeform 11"/>
          <p:cNvSpPr>
            <a:spLocks/>
          </p:cNvSpPr>
          <p:nvPr/>
        </p:nvSpPr>
        <p:spPr bwMode="auto">
          <a:xfrm>
            <a:off x="2352675" y="5805488"/>
            <a:ext cx="138113" cy="5857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15" name="Line 12"/>
          <p:cNvSpPr>
            <a:spLocks noChangeShapeType="1"/>
          </p:cNvSpPr>
          <p:nvPr/>
        </p:nvSpPr>
        <p:spPr bwMode="auto">
          <a:xfrm flipV="1">
            <a:off x="2490788" y="5972175"/>
            <a:ext cx="592137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0716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782638"/>
            <a:ext cx="5154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07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E3D4A574-E382-834D-86F0-153EDFE87C85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79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624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AFC80A67-0424-514F-ACCF-7F8A4C7E8BF2}" type="slidenum">
              <a:rPr lang="en-US" sz="1200">
                <a:latin typeface="Tahoma" charset="0"/>
              </a:rPr>
              <a:pPr/>
              <a:t>8</a:t>
            </a:fld>
            <a:endParaRPr lang="en-US" sz="1200">
              <a:latin typeface="Tahoma" charset="0"/>
            </a:endParaRPr>
          </a:p>
        </p:txBody>
      </p:sp>
      <p:grpSp>
        <p:nvGrpSpPr>
          <p:cNvPr id="62467" name="Group 566"/>
          <p:cNvGrpSpPr>
            <a:grpSpLocks/>
          </p:cNvGrpSpPr>
          <p:nvPr/>
        </p:nvGrpSpPr>
        <p:grpSpPr bwMode="auto">
          <a:xfrm>
            <a:off x="5202238" y="1546225"/>
            <a:ext cx="3540125" cy="4545013"/>
            <a:chOff x="3277" y="974"/>
            <a:chExt cx="2230" cy="2863"/>
          </a:xfrm>
        </p:grpSpPr>
        <p:sp>
          <p:nvSpPr>
            <p:cNvPr id="62475" name="Freeform 567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926 w 1036"/>
                <a:gd name="T1" fmla="*/ 11 h 675"/>
                <a:gd name="T2" fmla="*/ 1159 w 1036"/>
                <a:gd name="T3" fmla="*/ 53 h 675"/>
                <a:gd name="T4" fmla="*/ 614 w 1036"/>
                <a:gd name="T5" fmla="*/ 129 h 675"/>
                <a:gd name="T6" fmla="*/ 455 w 1036"/>
                <a:gd name="T7" fmla="*/ 229 h 675"/>
                <a:gd name="T8" fmla="*/ 63 w 1036"/>
                <a:gd name="T9" fmla="*/ 297 h 675"/>
                <a:gd name="T10" fmla="*/ 51 w 1036"/>
                <a:gd name="T11" fmla="*/ 459 h 675"/>
                <a:gd name="T12" fmla="*/ 393 w 1036"/>
                <a:gd name="T13" fmla="*/ 489 h 675"/>
                <a:gd name="T14" fmla="*/ 1363 w 1036"/>
                <a:gd name="T15" fmla="*/ 489 h 675"/>
                <a:gd name="T16" fmla="*/ 1776 w 1036"/>
                <a:gd name="T17" fmla="*/ 555 h 675"/>
                <a:gd name="T18" fmla="*/ 2234 w 1036"/>
                <a:gd name="T19" fmla="*/ 657 h 675"/>
                <a:gd name="T20" fmla="*/ 2585 w 1036"/>
                <a:gd name="T21" fmla="*/ 661 h 675"/>
                <a:gd name="T22" fmla="*/ 2827 w 1036"/>
                <a:gd name="T23" fmla="*/ 603 h 675"/>
                <a:gd name="T24" fmla="*/ 2950 w 1036"/>
                <a:gd name="T25" fmla="*/ 445 h 675"/>
                <a:gd name="T26" fmla="*/ 3026 w 1036"/>
                <a:gd name="T27" fmla="*/ 291 h 675"/>
                <a:gd name="T28" fmla="*/ 3035 w 1036"/>
                <a:gd name="T29" fmla="*/ 107 h 675"/>
                <a:gd name="T30" fmla="*/ 2774 w 1036"/>
                <a:gd name="T31" fmla="*/ 17 h 675"/>
                <a:gd name="T32" fmla="*/ 2305 w 1036"/>
                <a:gd name="T33" fmla="*/ 3 h 675"/>
                <a:gd name="T34" fmla="*/ 192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76" name="Group 568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2850" name="Rectangle 56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51" name="AutoShape 57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62477" name="Freeform 571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Line 572"/>
            <p:cNvSpPr>
              <a:spLocks noChangeShapeType="1"/>
            </p:cNvSpPr>
            <p:nvPr/>
          </p:nvSpPr>
          <p:spPr bwMode="auto">
            <a:xfrm rot="-5400000">
              <a:off x="4924" y="3316"/>
              <a:ext cx="284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Line 573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Line 574"/>
            <p:cNvSpPr>
              <a:spLocks noChangeShapeType="1"/>
            </p:cNvSpPr>
            <p:nvPr/>
          </p:nvSpPr>
          <p:spPr bwMode="auto">
            <a:xfrm rot="16200000" flipH="1">
              <a:off x="5113" y="3192"/>
              <a:ext cx="90" cy="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576"/>
            <p:cNvSpPr>
              <a:spLocks noChangeShapeType="1"/>
            </p:cNvSpPr>
            <p:nvPr/>
          </p:nvSpPr>
          <p:spPr bwMode="auto">
            <a:xfrm>
              <a:off x="3843" y="3009"/>
              <a:ext cx="99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577"/>
            <p:cNvSpPr>
              <a:spLocks noChangeShapeType="1"/>
            </p:cNvSpPr>
            <p:nvPr/>
          </p:nvSpPr>
          <p:spPr bwMode="auto">
            <a:xfrm flipV="1">
              <a:off x="3680" y="3159"/>
              <a:ext cx="256" cy="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580"/>
            <p:cNvSpPr>
              <a:spLocks noChangeShapeType="1"/>
            </p:cNvSpPr>
            <p:nvPr/>
          </p:nvSpPr>
          <p:spPr bwMode="auto">
            <a:xfrm flipH="1">
              <a:off x="3948" y="3204"/>
              <a:ext cx="90" cy="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581"/>
            <p:cNvSpPr>
              <a:spLocks noChangeShapeType="1"/>
            </p:cNvSpPr>
            <p:nvPr/>
          </p:nvSpPr>
          <p:spPr bwMode="auto">
            <a:xfrm flipH="1" flipV="1">
              <a:off x="4146" y="3213"/>
              <a:ext cx="51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Line 582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584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585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88" name="Group 586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62848" name="Picture 58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49" name="Picture 588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89" name="Freeform 589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Freeform 590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4439 w 765"/>
                <a:gd name="T1" fmla="*/ 59025 h 459"/>
                <a:gd name="T2" fmla="*/ 341840 w 765"/>
                <a:gd name="T3" fmla="*/ 419124 h 459"/>
                <a:gd name="T4" fmla="*/ 114357 w 765"/>
                <a:gd name="T5" fmla="*/ 596515 h 459"/>
                <a:gd name="T6" fmla="*/ 16341 w 765"/>
                <a:gd name="T7" fmla="*/ 2010114 h 459"/>
                <a:gd name="T8" fmla="*/ 213888 w 765"/>
                <a:gd name="T9" fmla="*/ 2655920 h 459"/>
                <a:gd name="T10" fmla="*/ 411159 w 765"/>
                <a:gd name="T11" fmla="*/ 2545721 h 459"/>
                <a:gd name="T12" fmla="*/ 693989 w 765"/>
                <a:gd name="T13" fmla="*/ 2655920 h 459"/>
                <a:gd name="T14" fmla="*/ 830463 w 765"/>
                <a:gd name="T15" fmla="*/ 2594271 h 459"/>
                <a:gd name="T16" fmla="*/ 893918 w 765"/>
                <a:gd name="T17" fmla="*/ 2225858 h 459"/>
                <a:gd name="T18" fmla="*/ 892348 w 765"/>
                <a:gd name="T19" fmla="*/ 944794 h 459"/>
                <a:gd name="T20" fmla="*/ 787540 w 765"/>
                <a:gd name="T21" fmla="*/ 206097 h 459"/>
                <a:gd name="T22" fmla="*/ 504439 w 765"/>
                <a:gd name="T23" fmla="*/ 59025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Line 591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Line 592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Line 593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594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595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596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Line 597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Line 598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599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600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Line 601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Line 602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Line 603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604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Line 605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6" name="Line 606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Line 607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08" name="Group 608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62831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2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3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4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5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6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7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8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39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0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1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2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3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4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5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846" name="Oval 62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2847" name="Picture 625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9" name="Group 626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2822" name="Line 62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3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24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25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826" name="Group 63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62829" name="Freeform 6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30" name="Freeform 6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27" name="Line 63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8" name="Line 63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0" name="Group 636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6281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1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1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817" name="Group 64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820" name="Freeform 6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21" name="Freeform 6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18" name="Line 64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9" name="Line 64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1" name="Group 645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6280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0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0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809" name="Group 64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812" name="Freeform 6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13" name="Freeform 6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10" name="Line 65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1" name="Line 65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2" name="Group 654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6279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9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80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801" name="Group 65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804" name="Freeform 6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05" name="Freeform 6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02" name="Line 66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3" name="Line 66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3" name="Group 663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62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93" name="Group 66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96" name="Freeform 6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97" name="Freeform 6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94" name="Line 67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5" name="Line 67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4" name="Group 672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6278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8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8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85" name="Group 67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88" name="Freeform 6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89" name="Freeform 6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86" name="Line 67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7" name="Line 68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5" name="Line 681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16" name="Group 682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6277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7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7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77" name="Group 6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80" name="Freeform 6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81" name="Freeform 6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78" name="Line 6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9" name="Line 6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7" name="Group 69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627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69" name="Group 6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72" name="Freeform 6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73" name="Freeform 6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70" name="Line 6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1" name="Line 6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8" name="Group 700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6275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5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6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61" name="Group 7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64" name="Freeform 7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65" name="Freeform 7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62" name="Line 7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3" name="Line 7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19" name="Group 709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6275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5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5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53" name="Group 71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56" name="Freeform 7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57" name="Freeform 7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54" name="Line 71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5" name="Line 71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20" name="Group 718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627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45" name="Group 72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48" name="Freeform 7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49" name="Freeform 7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46" name="Line 72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7" name="Line 72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21" name="Group 727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6273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3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273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62737" name="Group 73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2740" name="Freeform 7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41" name="Freeform 7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38" name="Line 73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9" name="Line 73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22" name="Group 736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62720" name="Group 737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2722" name="Freeform 738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3" name="Freeform 739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4" name="Freeform 740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5" name="Freeform 741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6" name="Freeform 742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7" name="Freeform 743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8" name="Freeform 744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29" name="Freeform 745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30" name="Freeform 746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31" name="Freeform 747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32" name="Freeform 748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33" name="Freeform 749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2721" name="Picture 750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23" name="Group 751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62706" name="Group 752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2708" name="Freeform 753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09" name="Freeform 754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0" name="Freeform 755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1" name="Freeform 756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2" name="Freeform 757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3" name="Freeform 758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4" name="Freeform 759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5" name="Freeform 760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6" name="Freeform 761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7" name="Freeform 762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8" name="Freeform 763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19" name="Freeform 764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2707" name="Picture 765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524" name="Line 766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25" name="Group 767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62704" name="Picture 7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705" name="Freeform 7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6" name="Group 770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62702" name="Picture 7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703" name="Freeform 7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7" name="Group 773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62700" name="Picture 7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701" name="Freeform 7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8" name="Group 776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62698" name="Picture 7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699" name="Freeform 7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2529" name="Picture 779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530" name="Group 780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62696" name="Picture 781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97" name="Picture 782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31" name="Group 783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62664" name="Freeform 7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5" name="Rectangle 7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66" name="Freeform 7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7" name="Freeform 7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8" name="Rectangle 7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69" name="Group 7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2694" name="AutoShape 7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95" name="AutoShape 7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70" name="Rectangle 7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71" name="Group 7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2692" name="AutoShape 7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93" name="AutoShape 7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72" name="Rectangle 7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3" name="Rectangle 7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74" name="Group 7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2690" name="AutoShape 7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91" name="AutoShape 8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75" name="Freeform 8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676" name="Group 8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2688" name="AutoShape 8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9" name="AutoShape 8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77" name="Rectangle 8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8" name="Freeform 8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9" name="Freeform 8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0" name="Oval 8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1" name="Freeform 8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2" name="AutoShape 8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3" name="AutoShape 8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4" name="Oval 8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5" name="Oval 8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62686" name="Oval 8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7" name="Rectangle 8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32" name="Group 816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62632" name="Freeform 81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4 w 354"/>
                  <a:gd name="T3" fmla="*/ 9 h 2742"/>
                  <a:gd name="T4" fmla="*/ 4 w 354"/>
                  <a:gd name="T5" fmla="*/ 69 h 2742"/>
                  <a:gd name="T6" fmla="*/ 0 w 354"/>
                  <a:gd name="T7" fmla="*/ 72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3" name="Rectangle 818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4" name="Freeform 81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7 h 2537"/>
                  <a:gd name="T4" fmla="*/ 2 w 211"/>
                  <a:gd name="T5" fmla="*/ 6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5" name="Freeform 82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4 h 226"/>
                  <a:gd name="T4" fmla="*/ 4 w 328"/>
                  <a:gd name="T5" fmla="*/ 7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6" name="Rectangle 821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37" name="Group 82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2662" name="AutoShape 82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63" name="AutoShape 824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38" name="Rectangle 825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39" name="Group 82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2660" name="AutoShape 827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61" name="AutoShape 828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40" name="Rectangle 829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1" name="Rectangle 830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642" name="Group 83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2658" name="AutoShape 832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59" name="AutoShape 833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43" name="Freeform 83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 w 328"/>
                  <a:gd name="T3" fmla="*/ 3 h 226"/>
                  <a:gd name="T4" fmla="*/ 4 w 328"/>
                  <a:gd name="T5" fmla="*/ 6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644" name="Group 83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2656" name="AutoShape 83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57" name="AutoShape 837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645" name="Rectangle 838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6" name="Freeform 83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 w 296"/>
                  <a:gd name="T3" fmla="*/ 3 h 256"/>
                  <a:gd name="T4" fmla="*/ 4 w 296"/>
                  <a:gd name="T5" fmla="*/ 6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7" name="Freeform 84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 w 304"/>
                  <a:gd name="T3" fmla="*/ 5 h 288"/>
                  <a:gd name="T4" fmla="*/ 3 w 304"/>
                  <a:gd name="T5" fmla="*/ 8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8" name="Oval 841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9" name="Freeform 84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7 h 240"/>
                  <a:gd name="T4" fmla="*/ 4 w 306"/>
                  <a:gd name="T5" fmla="*/ 3 h 240"/>
                  <a:gd name="T6" fmla="*/ 4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0" name="AutoShape 843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1" name="AutoShape 844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2" name="Oval 845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3" name="Oval 846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62654" name="Oval 847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5" name="Rectangle 848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33" name="Group 849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62609" name="Picture 850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10" name="Picture 851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611" name="Freeform 85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612" name="Picture 853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613" name="Freeform 85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4" name="Freeform 85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5" name="Freeform 85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6" name="Freeform 85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7" name="Freeform 85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8" name="Freeform 85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619" name="Group 86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2626" name="Freeform 86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27" name="Freeform 86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28" name="Freeform 86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29" name="Freeform 86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30" name="Freeform 86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31" name="Freeform 86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620" name="Freeform 86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1" name="Freeform 86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2" name="Freeform 86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3" name="Freeform 87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4" name="Freeform 87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5" name="Freeform 87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34" name="Group 873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62586" name="Picture 874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87" name="Picture 875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88" name="Freeform 87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589" name="Picture 877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90" name="Freeform 87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1" name="Freeform 87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2" name="Freeform 88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3" name="Freeform 88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4" name="Freeform 88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5" name="Freeform 88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596" name="Group 88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2603" name="Freeform 88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4" name="Freeform 88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5" name="Freeform 88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6" name="Freeform 88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7" name="Freeform 88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8" name="Freeform 89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97" name="Freeform 89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8" name="Freeform 89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9" name="Freeform 89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0" name="Freeform 89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1" name="Freeform 89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2" name="Freeform 89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35" name="Group 897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62563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64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65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566" name="Picture 901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67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8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9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0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1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2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573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2580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1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2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3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4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5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74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8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9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36" name="Group 921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62561" name="Picture 9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62" name="Freeform 92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37" name="Group 924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62538" name="Picture 92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39" name="Picture 92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40" name="Freeform 92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541" name="Picture 92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42" name="Freeform 92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3" name="Freeform 93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4" name="Freeform 93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5" name="Freeform 93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6" name="Freeform 93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2 h 1659"/>
                  <a:gd name="T6" fmla="*/ 0 w 637"/>
                  <a:gd name="T7" fmla="*/ 2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7" name="Freeform 93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 w 2216"/>
                  <a:gd name="T5" fmla="*/ 1 h 550"/>
                  <a:gd name="T6" fmla="*/ 1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548" name="Group 93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2555" name="Freeform 93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6" name="Freeform 93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7" name="Freeform 93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8" name="Freeform 93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9" name="Freeform 94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0" name="Freeform 94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49" name="Freeform 94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0" name="Freeform 94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1" name="Freeform 94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2" name="Freeform 94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3" name="Freeform 94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4" name="Freeform 94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P2P architecture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300163"/>
            <a:ext cx="4049713" cy="5241925"/>
          </a:xfrm>
        </p:spPr>
        <p:txBody>
          <a:bodyPr/>
          <a:lstStyle/>
          <a:p>
            <a:r>
              <a:rPr lang="en-US" sz="2400" i="1">
                <a:latin typeface="Gill Sans MT" charset="0"/>
              </a:rPr>
              <a:t>no</a:t>
            </a:r>
            <a:r>
              <a:rPr lang="en-US" sz="2400">
                <a:latin typeface="Gill Sans MT" charset="0"/>
              </a:rPr>
              <a:t> always-on server</a:t>
            </a:r>
          </a:p>
          <a:p>
            <a:r>
              <a:rPr lang="en-US" sz="2400">
                <a:latin typeface="Gill Sans MT" charset="0"/>
              </a:rPr>
              <a:t>arbitrary end systems directly communicate</a:t>
            </a:r>
          </a:p>
          <a:p>
            <a:r>
              <a:rPr lang="en-US" sz="2400">
                <a:latin typeface="Gill Sans MT" charset="0"/>
              </a:rPr>
              <a:t>peers request service from other peers, provide service in return to other peers</a:t>
            </a:r>
          </a:p>
          <a:p>
            <a:pPr lvl="1"/>
            <a:r>
              <a:rPr lang="en-US" i="1">
                <a:solidFill>
                  <a:srgbClr val="CC0000"/>
                </a:solidFill>
                <a:latin typeface="Gill Sans MT" charset="0"/>
              </a:rPr>
              <a:t>self scalability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– new peers bring new service capacity, as well as new service demands</a:t>
            </a:r>
          </a:p>
          <a:p>
            <a:r>
              <a:rPr lang="en-US" sz="2400">
                <a:latin typeface="Gill Sans MT" charset="0"/>
              </a:rPr>
              <a:t>peers are intermittently connected and change IP addresses</a:t>
            </a:r>
          </a:p>
          <a:p>
            <a:pPr lvl="1"/>
            <a:r>
              <a:rPr lang="en-US">
                <a:latin typeface="Gill Sans MT" charset="0"/>
              </a:rPr>
              <a:t>complex management</a:t>
            </a:r>
          </a:p>
          <a:p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pic>
        <p:nvPicPr>
          <p:cNvPr id="62470" name="Picture 351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52488"/>
            <a:ext cx="40116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peer-peer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0638"/>
            <a:ext cx="7772400" cy="1143001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server (UDP), cont</a:t>
            </a:r>
          </a:p>
        </p:txBody>
      </p:sp>
      <p:sp>
        <p:nvSpPr>
          <p:cNvPr id="201730" name="Rectangle 3"/>
          <p:cNvSpPr>
            <a:spLocks noChangeArrowheads="1"/>
          </p:cNvSpPr>
          <p:nvPr/>
        </p:nvSpPr>
        <p:spPr bwMode="auto">
          <a:xfrm>
            <a:off x="1851025" y="1309688"/>
            <a:ext cx="7137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String sentence = new String(receivePacket.getData());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InetAddress IPAddress = receivePacket.getAddress();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int port = receivePacket.getPort();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String capitalizedSentence = sentence.toUpperCase();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sendData = capitalizedSentence.getBytes();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DatagramPacket sendPacket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  new DatagramPacket(sendData, sendData.length, IPAddress, port);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serverSocket.send(sendPacket);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}</a:t>
            </a:r>
            <a:r>
              <a:rPr lang="en-US">
                <a:latin typeface="Times New Roman" charset="0"/>
              </a:rPr>
              <a:t>  </a:t>
            </a:r>
          </a:p>
        </p:txBody>
      </p:sp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127000" y="1917700"/>
            <a:ext cx="20939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Get IP addr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port #, of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sender</a:t>
            </a:r>
            <a:endParaRPr lang="en-US" sz="1800"/>
          </a:p>
        </p:txBody>
      </p:sp>
      <p:sp>
        <p:nvSpPr>
          <p:cNvPr id="201732" name="Freeform 5"/>
          <p:cNvSpPr>
            <a:spLocks/>
          </p:cNvSpPr>
          <p:nvPr/>
        </p:nvSpPr>
        <p:spPr bwMode="auto">
          <a:xfrm>
            <a:off x="2057400" y="1976438"/>
            <a:ext cx="133350" cy="8143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3" name="Line 6"/>
          <p:cNvSpPr>
            <a:spLocks noChangeShapeType="1"/>
          </p:cNvSpPr>
          <p:nvPr/>
        </p:nvSpPr>
        <p:spPr bwMode="auto">
          <a:xfrm flipV="1">
            <a:off x="2214563" y="2738438"/>
            <a:ext cx="285750" cy="14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4" name="Text Box 7"/>
          <p:cNvSpPr txBox="1">
            <a:spLocks noChangeArrowheads="1"/>
          </p:cNvSpPr>
          <p:nvPr/>
        </p:nvSpPr>
        <p:spPr bwMode="auto">
          <a:xfrm>
            <a:off x="765175" y="4508500"/>
            <a:ext cx="13128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Write out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datagram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socket</a:t>
            </a:r>
            <a:endParaRPr lang="en-US" sz="1800"/>
          </a:p>
        </p:txBody>
      </p:sp>
      <p:sp>
        <p:nvSpPr>
          <p:cNvPr id="201735" name="Freeform 8"/>
          <p:cNvSpPr>
            <a:spLocks/>
          </p:cNvSpPr>
          <p:nvPr/>
        </p:nvSpPr>
        <p:spPr bwMode="auto">
          <a:xfrm>
            <a:off x="1895475" y="4595813"/>
            <a:ext cx="161925" cy="81915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6" name="Line 9"/>
          <p:cNvSpPr>
            <a:spLocks noChangeShapeType="1"/>
          </p:cNvSpPr>
          <p:nvPr/>
        </p:nvSpPr>
        <p:spPr bwMode="auto">
          <a:xfrm flipV="1">
            <a:off x="2076450" y="4922838"/>
            <a:ext cx="33337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7" name="Text Box 10"/>
          <p:cNvSpPr txBox="1">
            <a:spLocks noChangeArrowheads="1"/>
          </p:cNvSpPr>
          <p:nvPr/>
        </p:nvSpPr>
        <p:spPr bwMode="auto">
          <a:xfrm>
            <a:off x="3228975" y="5632450"/>
            <a:ext cx="2540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End of while loop,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loop back and wait 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another datagram</a:t>
            </a:r>
            <a:endParaRPr lang="en-US" sz="1800"/>
          </a:p>
        </p:txBody>
      </p:sp>
      <p:sp>
        <p:nvSpPr>
          <p:cNvPr id="201738" name="Freeform 11"/>
          <p:cNvSpPr>
            <a:spLocks/>
          </p:cNvSpPr>
          <p:nvPr/>
        </p:nvSpPr>
        <p:spPr bwMode="auto">
          <a:xfrm rot="10784139">
            <a:off x="3209925" y="5622925"/>
            <a:ext cx="160338" cy="91281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39" name="Line 12"/>
          <p:cNvSpPr>
            <a:spLocks noChangeShapeType="1"/>
          </p:cNvSpPr>
          <p:nvPr/>
        </p:nvSpPr>
        <p:spPr bwMode="auto">
          <a:xfrm flipH="1" flipV="1">
            <a:off x="2562225" y="5295900"/>
            <a:ext cx="647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40" name="Line 13"/>
          <p:cNvSpPr>
            <a:spLocks noChangeShapeType="1"/>
          </p:cNvSpPr>
          <p:nvPr/>
        </p:nvSpPr>
        <p:spPr bwMode="auto">
          <a:xfrm flipV="1">
            <a:off x="2205038" y="2254250"/>
            <a:ext cx="28575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41" name="Text Box 14"/>
          <p:cNvSpPr txBox="1">
            <a:spLocks noChangeArrowheads="1"/>
          </p:cNvSpPr>
          <p:nvPr/>
        </p:nvSpPr>
        <p:spPr bwMode="auto">
          <a:xfrm>
            <a:off x="117475" y="3702050"/>
            <a:ext cx="1979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datagram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send to client</a:t>
            </a:r>
            <a:endParaRPr lang="en-US" sz="1800"/>
          </a:p>
        </p:txBody>
      </p:sp>
      <p:sp>
        <p:nvSpPr>
          <p:cNvPr id="201742" name="Freeform 15"/>
          <p:cNvSpPr>
            <a:spLocks/>
          </p:cNvSpPr>
          <p:nvPr/>
        </p:nvSpPr>
        <p:spPr bwMode="auto">
          <a:xfrm>
            <a:off x="1933575" y="3757613"/>
            <a:ext cx="161925" cy="5715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43" name="Line 16"/>
          <p:cNvSpPr>
            <a:spLocks noChangeShapeType="1"/>
          </p:cNvSpPr>
          <p:nvPr/>
        </p:nvSpPr>
        <p:spPr bwMode="auto">
          <a:xfrm flipV="1">
            <a:off x="2114550" y="4200525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1744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782638"/>
            <a:ext cx="637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17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0EC9E005-4929-0347-861C-9132B7A2F523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80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96850"/>
            <a:ext cx="7772400" cy="9032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Socket programming </a:t>
            </a:r>
            <a:r>
              <a:rPr lang="en-US" sz="4000" i="1">
                <a:solidFill>
                  <a:srgbClr val="CC0000"/>
                </a:solidFill>
                <a:latin typeface="Gill Sans MT" charset="0"/>
              </a:rPr>
              <a:t>with TCP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client must contact server</a:t>
            </a:r>
          </a:p>
          <a:p>
            <a:r>
              <a:rPr lang="en-US" sz="2200">
                <a:latin typeface="Gill Sans MT" charset="0"/>
              </a:rPr>
              <a:t>server process must first be running</a:t>
            </a:r>
          </a:p>
          <a:p>
            <a:r>
              <a:rPr lang="en-US" sz="2200">
                <a:latin typeface="Gill Sans MT" charset="0"/>
              </a:rPr>
              <a:t>server must have created socket (door) that welcomes client</a:t>
            </a:r>
            <a:r>
              <a:rPr lang="ja-JP" altLang="en-US" sz="2200">
                <a:latin typeface="Gill Sans MT" charset="0"/>
              </a:rPr>
              <a:t>’</a:t>
            </a:r>
            <a:r>
              <a:rPr lang="en-US" altLang="ja-JP" sz="2200">
                <a:latin typeface="Gill Sans MT" charset="0"/>
              </a:rPr>
              <a:t>s contact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client contacts server by:</a:t>
            </a:r>
          </a:p>
          <a:p>
            <a:r>
              <a:rPr lang="en-US" sz="2200">
                <a:latin typeface="Gill Sans MT" charset="0"/>
              </a:rPr>
              <a:t>Creating TCP socket, specifying IP address, port number of server process</a:t>
            </a:r>
          </a:p>
          <a:p>
            <a:r>
              <a:rPr lang="en-US" sz="2200" i="1">
                <a:solidFill>
                  <a:srgbClr val="CC0000"/>
                </a:solidFill>
                <a:latin typeface="Gill Sans MT" charset="0"/>
              </a:rPr>
              <a:t>when client creates socket:</a:t>
            </a:r>
            <a:r>
              <a:rPr lang="en-US" sz="2200">
                <a:latin typeface="Gill Sans MT" charset="0"/>
              </a:rPr>
              <a:t> client TCP establishes connection to server TCP</a:t>
            </a:r>
          </a:p>
          <a:p>
            <a:endParaRPr lang="en-US" sz="2000">
              <a:latin typeface="Gill Sans MT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200">
                <a:latin typeface="Gill Sans MT" charset="0"/>
              </a:rPr>
              <a:t>when contacted by client, </a:t>
            </a:r>
            <a:r>
              <a:rPr lang="en-US" sz="2200" i="1">
                <a:solidFill>
                  <a:srgbClr val="CC0000"/>
                </a:solidFill>
                <a:latin typeface="Gill Sans MT" charset="0"/>
              </a:rPr>
              <a:t>server TCP creates new socket</a:t>
            </a:r>
            <a:r>
              <a:rPr lang="en-US" sz="2200">
                <a:latin typeface="Gill Sans MT" charset="0"/>
              </a:rPr>
              <a:t> for server process to communicate with that particular client</a:t>
            </a:r>
          </a:p>
          <a:p>
            <a:pPr lvl="1"/>
            <a:r>
              <a:rPr lang="en-US" sz="2200">
                <a:latin typeface="Gill Sans MT" charset="0"/>
              </a:rPr>
              <a:t>allows server to talk with multiple clients</a:t>
            </a:r>
          </a:p>
        </p:txBody>
      </p:sp>
      <p:sp>
        <p:nvSpPr>
          <p:cNvPr id="202757" name="Text Box 6"/>
          <p:cNvSpPr txBox="1">
            <a:spLocks noChangeArrowheads="1"/>
          </p:cNvSpPr>
          <p:nvPr/>
        </p:nvSpPr>
        <p:spPr bwMode="auto">
          <a:xfrm>
            <a:off x="4733925" y="4964113"/>
            <a:ext cx="40433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TCP provides reliable, in-order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byte-stream transfer (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pipe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)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between client and server</a:t>
            </a:r>
          </a:p>
        </p:txBody>
      </p:sp>
      <p:grpSp>
        <p:nvGrpSpPr>
          <p:cNvPr id="202758" name="Group 8"/>
          <p:cNvGrpSpPr>
            <a:grpSpLocks/>
          </p:cNvGrpSpPr>
          <p:nvPr/>
        </p:nvGrpSpPr>
        <p:grpSpPr bwMode="auto">
          <a:xfrm>
            <a:off x="4605338" y="4521200"/>
            <a:ext cx="2862262" cy="460375"/>
            <a:chOff x="-9" y="3823"/>
            <a:chExt cx="1803" cy="290"/>
          </a:xfrm>
        </p:grpSpPr>
        <p:sp>
          <p:nvSpPr>
            <p:cNvPr id="202761" name="Rectangle 9"/>
            <p:cNvSpPr>
              <a:spLocks noChangeArrowheads="1"/>
            </p:cNvSpPr>
            <p:nvPr/>
          </p:nvSpPr>
          <p:spPr bwMode="auto">
            <a:xfrm>
              <a:off x="96" y="3825"/>
              <a:ext cx="1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latin typeface="Gill Sans MT" charset="0"/>
              </a:endParaRPr>
            </a:p>
          </p:txBody>
        </p:sp>
        <p:sp>
          <p:nvSpPr>
            <p:cNvPr id="202762" name="Text Box 10"/>
            <p:cNvSpPr txBox="1">
              <a:spLocks noChangeArrowheads="1"/>
            </p:cNvSpPr>
            <p:nvPr/>
          </p:nvSpPr>
          <p:spPr bwMode="auto">
            <a:xfrm>
              <a:off x="-9" y="3823"/>
              <a:ext cx="18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  <a:latin typeface="Gill Sans MT" charset="0"/>
                </a:rPr>
                <a:t>application viewpoint:</a:t>
              </a:r>
            </a:p>
          </p:txBody>
        </p:sp>
      </p:grpSp>
      <p:sp>
        <p:nvSpPr>
          <p:cNvPr id="20275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276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3E5B5137-71C2-E546-921F-628272A66645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81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37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39FA8A89-C10B-E344-9926-939EBD7A5BEC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82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88900"/>
            <a:ext cx="7772400" cy="947738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Client/server socket interaction: TCP</a:t>
            </a:r>
            <a:endParaRPr lang="en-US">
              <a:latin typeface="Gill Sans M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7313" y="3016250"/>
            <a:ext cx="1931987" cy="930275"/>
            <a:chOff x="827" y="2027"/>
            <a:chExt cx="1217" cy="586"/>
          </a:xfrm>
        </p:grpSpPr>
        <p:sp>
          <p:nvSpPr>
            <p:cNvPr id="203817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connection request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3818" name="Text Box 5"/>
            <p:cNvSpPr txBox="1">
              <a:spLocks noChangeArrowheads="1"/>
            </p:cNvSpPr>
            <p:nvPr/>
          </p:nvSpPr>
          <p:spPr bwMode="auto">
            <a:xfrm>
              <a:off x="828" y="2283"/>
              <a:ext cx="1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serverSocket.accept()</a:t>
              </a:r>
              <a:endParaRPr lang="en-US" sz="2400">
                <a:solidFill>
                  <a:srgbClr val="CC0000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38263" y="1798638"/>
            <a:ext cx="3222625" cy="1260475"/>
            <a:chOff x="821" y="1260"/>
            <a:chExt cx="1730" cy="794"/>
          </a:xfrm>
        </p:grpSpPr>
        <p:grpSp>
          <p:nvGrpSpPr>
            <p:cNvPr id="203813" name="Group 7"/>
            <p:cNvGrpSpPr>
              <a:grpSpLocks/>
            </p:cNvGrpSpPr>
            <p:nvPr/>
          </p:nvGrpSpPr>
          <p:grpSpPr bwMode="auto">
            <a:xfrm>
              <a:off x="821" y="1260"/>
              <a:ext cx="1730" cy="572"/>
              <a:chOff x="329" y="1284"/>
              <a:chExt cx="1730" cy="572"/>
            </a:xfrm>
          </p:grpSpPr>
          <p:sp>
            <p:nvSpPr>
              <p:cNvPr id="203815" name="Text Box 8"/>
              <p:cNvSpPr txBox="1">
                <a:spLocks noChangeArrowheads="1"/>
              </p:cNvSpPr>
              <p:nvPr/>
            </p:nvSpPr>
            <p:spPr bwMode="auto">
              <a:xfrm>
                <a:off x="329" y="1284"/>
                <a:ext cx="1213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port=</a:t>
                </a:r>
                <a:r>
                  <a:rPr lang="en-US" sz="1400" b="1">
                    <a:solidFill>
                      <a:srgbClr val="000000"/>
                    </a:solidFill>
                    <a:latin typeface="Courier New" charset="0"/>
                  </a:rPr>
                  <a:t>x</a:t>
                </a:r>
                <a:r>
                  <a:rPr lang="en-US" sz="1400">
                    <a:solidFill>
                      <a:srgbClr val="000000"/>
                    </a:solidFill>
                  </a:rPr>
                  <a:t>, for incoming request:</a:t>
                </a: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03816" name="Text Box 9"/>
              <p:cNvSpPr txBox="1">
                <a:spLocks noChangeArrowheads="1"/>
              </p:cNvSpPr>
              <p:nvPr/>
            </p:nvSpPr>
            <p:spPr bwMode="auto">
              <a:xfrm>
                <a:off x="333" y="1662"/>
                <a:ext cx="172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solidFill>
                      <a:srgbClr val="CC0000"/>
                    </a:solidFill>
                  </a:rPr>
                  <a:t>welcomeSocket =  ServerSocket()</a:t>
                </a:r>
                <a:endParaRPr lang="en-US" sz="240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203814" name="Line 10"/>
            <p:cNvSpPr>
              <a:spLocks noChangeShapeType="1"/>
            </p:cNvSpPr>
            <p:nvPr/>
          </p:nvSpPr>
          <p:spPr bwMode="auto">
            <a:xfrm>
              <a:off x="1221" y="1850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135563" y="3024188"/>
            <a:ext cx="2357437" cy="728662"/>
            <a:chOff x="3333" y="1204"/>
            <a:chExt cx="1485" cy="459"/>
          </a:xfrm>
        </p:grpSpPr>
        <p:sp>
          <p:nvSpPr>
            <p:cNvPr id="203811" name="Text Box 12"/>
            <p:cNvSpPr txBox="1">
              <a:spLocks noChangeArrowheads="1"/>
            </p:cNvSpPr>
            <p:nvPr/>
          </p:nvSpPr>
          <p:spPr bwMode="auto">
            <a:xfrm>
              <a:off x="3335" y="1204"/>
              <a:ext cx="145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connect to </a:t>
              </a:r>
              <a:r>
                <a:rPr lang="en-US" sz="1400" b="1">
                  <a:solidFill>
                    <a:srgbClr val="000000"/>
                  </a:solidFill>
                  <a:latin typeface="Courier New" charset="0"/>
                </a:rPr>
                <a:t>hostid</a:t>
              </a:r>
              <a:r>
                <a:rPr lang="en-US" sz="1400">
                  <a:solidFill>
                    <a:srgbClr val="000000"/>
                  </a:solidFill>
                </a:rPr>
                <a:t>, port=</a:t>
              </a:r>
              <a:r>
                <a:rPr lang="en-US" sz="1400" b="1">
                  <a:solidFill>
                    <a:srgbClr val="000000"/>
                  </a:solidFill>
                  <a:latin typeface="Courier New" charset="0"/>
                </a:rPr>
                <a:t>x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3812" name="Text Box 13"/>
            <p:cNvSpPr txBox="1">
              <a:spLocks noChangeArrowheads="1"/>
            </p:cNvSpPr>
            <p:nvPr/>
          </p:nvSpPr>
          <p:spPr bwMode="auto">
            <a:xfrm>
              <a:off x="3333" y="1469"/>
              <a:ext cx="1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clientSocket = Socket()</a:t>
              </a:r>
              <a:endParaRPr lang="en-US" sz="2400">
                <a:solidFill>
                  <a:srgbClr val="CC0000"/>
                </a:solidFill>
                <a:latin typeface="Times New Roman" charset="0"/>
              </a:endParaRPr>
            </a:p>
          </p:txBody>
        </p:sp>
      </p:grpSp>
      <p:sp>
        <p:nvSpPr>
          <p:cNvPr id="203783" name="Text Box 22"/>
          <p:cNvSpPr txBox="1">
            <a:spLocks noChangeArrowheads="1"/>
          </p:cNvSpPr>
          <p:nvPr/>
        </p:nvSpPr>
        <p:spPr bwMode="auto">
          <a:xfrm>
            <a:off x="706438" y="1138238"/>
            <a:ext cx="3568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charset="0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 MT" charset="0"/>
              </a:rPr>
              <a:t> (running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on</a:t>
            </a:r>
            <a:r>
              <a:rPr lang="en-US" sz="180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hostid</a:t>
            </a:r>
            <a:r>
              <a:rPr lang="en-US" sz="2400">
                <a:solidFill>
                  <a:srgbClr val="000000"/>
                </a:solidFill>
                <a:latin typeface="Gill Sans MT" charset="0"/>
              </a:rPr>
              <a:t>)</a:t>
            </a:r>
          </a:p>
        </p:txBody>
      </p:sp>
      <p:sp>
        <p:nvSpPr>
          <p:cNvPr id="203784" name="Text Box 23"/>
          <p:cNvSpPr txBox="1">
            <a:spLocks noChangeArrowheads="1"/>
          </p:cNvSpPr>
          <p:nvPr/>
        </p:nvSpPr>
        <p:spPr bwMode="auto">
          <a:xfrm>
            <a:off x="5411788" y="1135063"/>
            <a:ext cx="96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charset="0"/>
              </a:rPr>
              <a:t>client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978150" y="3808413"/>
            <a:ext cx="4041775" cy="1371600"/>
            <a:chOff x="1848" y="2526"/>
            <a:chExt cx="2546" cy="864"/>
          </a:xfrm>
        </p:grpSpPr>
        <p:sp>
          <p:nvSpPr>
            <p:cNvPr id="203806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3807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203808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  <a:endParaRPr lang="en-US" sz="240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  <p:sp>
            <p:nvSpPr>
              <p:cNvPr id="203809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810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347788" y="3903663"/>
            <a:ext cx="4097337" cy="1487487"/>
            <a:chOff x="821" y="2586"/>
            <a:chExt cx="2581" cy="937"/>
          </a:xfrm>
        </p:grpSpPr>
        <p:sp>
          <p:nvSpPr>
            <p:cNvPr id="203801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</a:t>
              </a:r>
              <a:r>
                <a:rPr lang="en-US" sz="1400">
                  <a:solidFill>
                    <a:srgbClr val="FF0000"/>
                  </a:solidFill>
                </a:rPr>
                <a:t>t</a:t>
              </a: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3802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connectionSocket</a:t>
              </a:r>
              <a:endParaRPr lang="en-US" sz="24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03803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804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805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03787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588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8" name="Line 49"/>
          <p:cNvSpPr>
            <a:spLocks noChangeShapeType="1"/>
          </p:cNvSpPr>
          <p:nvPr/>
        </p:nvSpPr>
        <p:spPr bwMode="auto">
          <a:xfrm>
            <a:off x="804863" y="1589088"/>
            <a:ext cx="33416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967038" y="3103563"/>
            <a:ext cx="2200275" cy="587375"/>
            <a:chOff x="3043" y="1189"/>
            <a:chExt cx="1386" cy="370"/>
          </a:xfrm>
        </p:grpSpPr>
        <p:sp>
          <p:nvSpPr>
            <p:cNvPr id="203799" name="Line 37"/>
            <p:cNvSpPr>
              <a:spLocks noChangeShapeType="1"/>
            </p:cNvSpPr>
            <p:nvPr/>
          </p:nvSpPr>
          <p:spPr bwMode="auto">
            <a:xfrm>
              <a:off x="3043" y="1372"/>
              <a:ext cx="138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3800" name="Text Box 38"/>
            <p:cNvSpPr txBox="1">
              <a:spLocks noChangeArrowheads="1"/>
            </p:cNvSpPr>
            <p:nvPr/>
          </p:nvSpPr>
          <p:spPr bwMode="auto">
            <a:xfrm>
              <a:off x="3106" y="1189"/>
              <a:ext cx="120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TCP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connection setup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sp>
        <p:nvSpPr>
          <p:cNvPr id="203790" name="Line 50"/>
          <p:cNvSpPr>
            <a:spLocks noChangeShapeType="1"/>
          </p:cNvSpPr>
          <p:nvPr/>
        </p:nvSpPr>
        <p:spPr bwMode="auto">
          <a:xfrm>
            <a:off x="5545138" y="1600200"/>
            <a:ext cx="6762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285875" y="2941638"/>
            <a:ext cx="5453063" cy="3308350"/>
            <a:chOff x="824" y="1888"/>
            <a:chExt cx="3435" cy="2084"/>
          </a:xfrm>
        </p:grpSpPr>
        <p:sp>
          <p:nvSpPr>
            <p:cNvPr id="203792" name="Text Box 15"/>
            <p:cNvSpPr txBox="1">
              <a:spLocks noChangeArrowheads="1"/>
            </p:cNvSpPr>
            <p:nvPr/>
          </p:nvSpPr>
          <p:spPr bwMode="auto">
            <a:xfrm>
              <a:off x="867" y="3514"/>
              <a:ext cx="9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connectionSocket</a:t>
              </a:r>
              <a:endParaRPr lang="en-US" sz="24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03793" name="Line 16"/>
            <p:cNvSpPr>
              <a:spLocks noChangeShapeType="1"/>
            </p:cNvSpPr>
            <p:nvPr/>
          </p:nvSpPr>
          <p:spPr bwMode="auto">
            <a:xfrm>
              <a:off x="1318" y="3437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794" name="Freeform 17"/>
            <p:cNvSpPr>
              <a:spLocks/>
            </p:cNvSpPr>
            <p:nvPr/>
          </p:nvSpPr>
          <p:spPr bwMode="auto">
            <a:xfrm>
              <a:off x="824" y="1888"/>
              <a:ext cx="489" cy="2084"/>
            </a:xfrm>
            <a:custGeom>
              <a:avLst/>
              <a:gdLst>
                <a:gd name="T0" fmla="*/ 462 w 492"/>
                <a:gd name="T1" fmla="*/ 0 h 2112"/>
                <a:gd name="T2" fmla="*/ 46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38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3795" name="Group 18"/>
            <p:cNvGrpSpPr>
              <a:grpSpLocks/>
            </p:cNvGrpSpPr>
            <p:nvPr/>
          </p:nvGrpSpPr>
          <p:grpSpPr bwMode="auto">
            <a:xfrm>
              <a:off x="3393" y="3250"/>
              <a:ext cx="866" cy="692"/>
              <a:chOff x="3365" y="3377"/>
              <a:chExt cx="866" cy="692"/>
            </a:xfrm>
          </p:grpSpPr>
          <p:sp>
            <p:nvSpPr>
              <p:cNvPr id="203796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  <a:endParaRPr lang="en-US" sz="240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  <p:sp>
            <p:nvSpPr>
              <p:cNvPr id="203797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  <a:endParaRPr lang="en-US" sz="240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  <p:sp>
            <p:nvSpPr>
              <p:cNvPr id="203798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55563"/>
            <a:ext cx="7772400" cy="1143001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client (TCP)</a:t>
            </a:r>
            <a:endParaRPr lang="en-US">
              <a:latin typeface="Gill Sans MT" charset="0"/>
            </a:endParaRP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2185988" y="1508125"/>
            <a:ext cx="682625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import java.io.*;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import java.net.*;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class TCPClient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public static void main(String argv[]) throws Exception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String sentence;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String modifiedSentence;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BufferedReader inFromUser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new BufferedReader(new InputStreamReader(System.in));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Socket clientSocket = new Socket("hostname", 6789);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DataOutputStream outToServer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new DataOutputStream(clientSocket.getOutputStream());</a:t>
            </a:r>
            <a:r>
              <a:rPr lang="en-US" sz="1800">
                <a:latin typeface="Times New Roman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Times New 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charset="0"/>
              </a:rPr>
              <a:t>        </a:t>
            </a:r>
          </a:p>
        </p:txBody>
      </p:sp>
      <p:sp>
        <p:nvSpPr>
          <p:cNvPr id="204803" name="Text Box 4"/>
          <p:cNvSpPr txBox="1">
            <a:spLocks noChangeArrowheads="1"/>
          </p:cNvSpPr>
          <p:nvPr/>
        </p:nvSpPr>
        <p:spPr bwMode="auto">
          <a:xfrm>
            <a:off x="700088" y="3810000"/>
            <a:ext cx="153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input stream</a:t>
            </a:r>
            <a:endParaRPr lang="en-US" sz="1800"/>
          </a:p>
        </p:txBody>
      </p:sp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166688" y="4505325"/>
            <a:ext cx="20685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client socket,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connect to server</a:t>
            </a:r>
            <a:endParaRPr lang="en-US" sz="1800"/>
          </a:p>
        </p:txBody>
      </p:sp>
      <p:sp>
        <p:nvSpPr>
          <p:cNvPr id="204805" name="Text Box 6"/>
          <p:cNvSpPr txBox="1">
            <a:spLocks noChangeArrowheads="1"/>
          </p:cNvSpPr>
          <p:nvPr/>
        </p:nvSpPr>
        <p:spPr bwMode="auto">
          <a:xfrm>
            <a:off x="0" y="5421313"/>
            <a:ext cx="2216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output stream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attached to socket</a:t>
            </a:r>
            <a:endParaRPr lang="en-US" sz="1800"/>
          </a:p>
        </p:txBody>
      </p:sp>
      <p:sp>
        <p:nvSpPr>
          <p:cNvPr id="204806" name="Freeform 7"/>
          <p:cNvSpPr>
            <a:spLocks/>
          </p:cNvSpPr>
          <p:nvPr/>
        </p:nvSpPr>
        <p:spPr bwMode="auto">
          <a:xfrm>
            <a:off x="2081213" y="3890963"/>
            <a:ext cx="123825" cy="54292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7" name="Line 8"/>
          <p:cNvSpPr>
            <a:spLocks noChangeShapeType="1"/>
          </p:cNvSpPr>
          <p:nvPr/>
        </p:nvSpPr>
        <p:spPr bwMode="auto">
          <a:xfrm flipV="1">
            <a:off x="2214563" y="4152900"/>
            <a:ext cx="361950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08" name="Freeform 9"/>
          <p:cNvSpPr>
            <a:spLocks/>
          </p:cNvSpPr>
          <p:nvPr/>
        </p:nvSpPr>
        <p:spPr bwMode="auto">
          <a:xfrm>
            <a:off x="2081213" y="4605338"/>
            <a:ext cx="123825" cy="7667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09" name="Line 10"/>
          <p:cNvSpPr>
            <a:spLocks noChangeShapeType="1"/>
          </p:cNvSpPr>
          <p:nvPr/>
        </p:nvSpPr>
        <p:spPr bwMode="auto">
          <a:xfrm>
            <a:off x="2209800" y="4987925"/>
            <a:ext cx="423863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10" name="Freeform 11"/>
          <p:cNvSpPr>
            <a:spLocks/>
          </p:cNvSpPr>
          <p:nvPr/>
        </p:nvSpPr>
        <p:spPr bwMode="auto">
          <a:xfrm>
            <a:off x="2109788" y="5519738"/>
            <a:ext cx="123825" cy="8048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11" name="Line 12"/>
          <p:cNvSpPr>
            <a:spLocks noChangeShapeType="1"/>
          </p:cNvSpPr>
          <p:nvPr/>
        </p:nvSpPr>
        <p:spPr bwMode="auto">
          <a:xfrm flipV="1">
            <a:off x="2238375" y="5619750"/>
            <a:ext cx="36195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4812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58825"/>
            <a:ext cx="5154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48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FB37AC0E-0F53-CF4D-9C5D-CF9E3D362D0A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83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1438"/>
            <a:ext cx="7772400" cy="1143001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client (TCP), cont.</a:t>
            </a:r>
          </a:p>
        </p:txBody>
      </p:sp>
      <p:sp>
        <p:nvSpPr>
          <p:cNvPr id="205826" name="Rectangle 3"/>
          <p:cNvSpPr>
            <a:spLocks noChangeArrowheads="1"/>
          </p:cNvSpPr>
          <p:nvPr/>
        </p:nvSpPr>
        <p:spPr bwMode="auto">
          <a:xfrm>
            <a:off x="2490788" y="1865313"/>
            <a:ext cx="6394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charset="0"/>
              </a:rPr>
              <a:t>        </a:t>
            </a:r>
            <a:r>
              <a:rPr lang="en-US" sz="1800"/>
              <a:t>BufferedReader inFromServer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new BufferedReader(new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InputStreamReader(clientSocket.getInputStream()));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sentence = inFromUser.readLine();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outToServer.writeBytes(sentence + '\n');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modifiedSentence = inFromServer.readLine();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System.out.println</a:t>
            </a:r>
            <a:r>
              <a:rPr lang="en-US" sz="1600"/>
              <a:t>("FROM SERVER: " + modifiedSentence</a:t>
            </a:r>
            <a:r>
              <a:rPr lang="en-US" sz="1800"/>
              <a:t>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clientSocket.close();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}</a:t>
            </a:r>
            <a:r>
              <a:rPr lang="en-US" sz="1600"/>
              <a:t> </a:t>
            </a:r>
          </a:p>
        </p:txBody>
      </p:sp>
      <p:sp>
        <p:nvSpPr>
          <p:cNvPr id="205827" name="Text Box 4"/>
          <p:cNvSpPr txBox="1">
            <a:spLocks noChangeArrowheads="1"/>
          </p:cNvSpPr>
          <p:nvPr/>
        </p:nvSpPr>
        <p:spPr bwMode="auto">
          <a:xfrm>
            <a:off x="114300" y="1849438"/>
            <a:ext cx="23923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input stream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attached to socket</a:t>
            </a:r>
            <a:endParaRPr lang="en-US" sz="1800"/>
          </a:p>
        </p:txBody>
      </p:sp>
      <p:sp>
        <p:nvSpPr>
          <p:cNvPr id="205828" name="Text Box 5"/>
          <p:cNvSpPr txBox="1">
            <a:spLocks noChangeArrowheads="1"/>
          </p:cNvSpPr>
          <p:nvPr/>
        </p:nvSpPr>
        <p:spPr bwMode="auto">
          <a:xfrm>
            <a:off x="1487488" y="3321050"/>
            <a:ext cx="1173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Send line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server</a:t>
            </a:r>
            <a:endParaRPr lang="en-US" sz="1800"/>
          </a:p>
        </p:txBody>
      </p:sp>
      <p:sp>
        <p:nvSpPr>
          <p:cNvPr id="205829" name="Text Box 6"/>
          <p:cNvSpPr txBox="1">
            <a:spLocks noChangeArrowheads="1"/>
          </p:cNvSpPr>
          <p:nvPr/>
        </p:nvSpPr>
        <p:spPr bwMode="auto">
          <a:xfrm>
            <a:off x="1181100" y="4110038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Read line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from server</a:t>
            </a:r>
            <a:endParaRPr lang="en-US" sz="1800"/>
          </a:p>
        </p:txBody>
      </p:sp>
      <p:sp>
        <p:nvSpPr>
          <p:cNvPr id="205830" name="Freeform 7"/>
          <p:cNvSpPr>
            <a:spLocks/>
          </p:cNvSpPr>
          <p:nvPr/>
        </p:nvSpPr>
        <p:spPr bwMode="auto">
          <a:xfrm>
            <a:off x="2466975" y="1919288"/>
            <a:ext cx="114300" cy="79057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31" name="Line 8"/>
          <p:cNvSpPr>
            <a:spLocks noChangeShapeType="1"/>
          </p:cNvSpPr>
          <p:nvPr/>
        </p:nvSpPr>
        <p:spPr bwMode="auto">
          <a:xfrm flipV="1">
            <a:off x="2581275" y="2324100"/>
            <a:ext cx="34290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32" name="Freeform 9"/>
          <p:cNvSpPr>
            <a:spLocks/>
          </p:cNvSpPr>
          <p:nvPr/>
        </p:nvSpPr>
        <p:spPr bwMode="auto">
          <a:xfrm>
            <a:off x="2505075" y="3357563"/>
            <a:ext cx="123825" cy="5857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33" name="Line 10"/>
          <p:cNvSpPr>
            <a:spLocks noChangeShapeType="1"/>
          </p:cNvSpPr>
          <p:nvPr/>
        </p:nvSpPr>
        <p:spPr bwMode="auto">
          <a:xfrm flipV="1">
            <a:off x="2633663" y="3667125"/>
            <a:ext cx="309562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34" name="Freeform 11"/>
          <p:cNvSpPr>
            <a:spLocks/>
          </p:cNvSpPr>
          <p:nvPr/>
        </p:nvSpPr>
        <p:spPr bwMode="auto">
          <a:xfrm>
            <a:off x="2524125" y="4186238"/>
            <a:ext cx="123825" cy="5095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35" name="Line 12"/>
          <p:cNvSpPr>
            <a:spLocks noChangeShapeType="1"/>
          </p:cNvSpPr>
          <p:nvPr/>
        </p:nvSpPr>
        <p:spPr bwMode="auto">
          <a:xfrm flipV="1">
            <a:off x="2662238" y="4295775"/>
            <a:ext cx="2952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5836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58825"/>
            <a:ext cx="62357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58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831B551D-A6E4-8040-A678-ACD5858A6048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84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1438"/>
            <a:ext cx="7772400" cy="1143001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server (TCP)</a:t>
            </a:r>
          </a:p>
        </p:txBody>
      </p:sp>
      <p:sp>
        <p:nvSpPr>
          <p:cNvPr id="206850" name="Rectangle 3"/>
          <p:cNvSpPr>
            <a:spLocks noChangeArrowheads="1"/>
          </p:cNvSpPr>
          <p:nvPr/>
        </p:nvSpPr>
        <p:spPr bwMode="auto">
          <a:xfrm>
            <a:off x="2565400" y="1235075"/>
            <a:ext cx="626268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import java.io.*;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import java.net.*;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class TCPServer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public static void main(String argv[]) throws Exception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String clientSentence;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String capitalizedSentence;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ServerSocket welcomeSocket = new ServerSocket(6789);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while(true) {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 Socket connectionSocket = welcomeSocket.accept();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BufferedReader inFromClient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   new BufferedReader(new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   InputStreamReader(connectionSocket.getInputStream()));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          </a:t>
            </a:r>
            <a:endParaRPr lang="en-US">
              <a:latin typeface="Times New Roman" charset="0"/>
            </a:endParaRPr>
          </a:p>
        </p:txBody>
      </p:sp>
      <p:sp>
        <p:nvSpPr>
          <p:cNvPr id="206851" name="Text Box 4"/>
          <p:cNvSpPr txBox="1">
            <a:spLocks noChangeArrowheads="1"/>
          </p:cNvSpPr>
          <p:nvPr/>
        </p:nvSpPr>
        <p:spPr bwMode="auto">
          <a:xfrm>
            <a:off x="350838" y="3249613"/>
            <a:ext cx="2022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welcoming socket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at port 6789</a:t>
            </a:r>
            <a:endParaRPr lang="en-US" sz="1800"/>
          </a:p>
        </p:txBody>
      </p:sp>
      <p:sp>
        <p:nvSpPr>
          <p:cNvPr id="206852" name="Text Box 5"/>
          <p:cNvSpPr txBox="1">
            <a:spLocks noChangeArrowheads="1"/>
          </p:cNvSpPr>
          <p:nvPr/>
        </p:nvSpPr>
        <p:spPr bwMode="auto">
          <a:xfrm>
            <a:off x="207963" y="4260850"/>
            <a:ext cx="2214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Wait, on welcoming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socket for contact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by client</a:t>
            </a:r>
            <a:endParaRPr lang="en-US" sz="1800"/>
          </a:p>
        </p:txBody>
      </p:sp>
      <p:sp>
        <p:nvSpPr>
          <p:cNvPr id="206853" name="Text Box 6"/>
          <p:cNvSpPr txBox="1">
            <a:spLocks noChangeArrowheads="1"/>
          </p:cNvSpPr>
          <p:nvPr/>
        </p:nvSpPr>
        <p:spPr bwMode="auto">
          <a:xfrm>
            <a:off x="307975" y="5278438"/>
            <a:ext cx="20939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input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stream, attached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socket</a:t>
            </a:r>
            <a:endParaRPr lang="en-US" sz="1800"/>
          </a:p>
        </p:txBody>
      </p:sp>
      <p:sp>
        <p:nvSpPr>
          <p:cNvPr id="206854" name="Freeform 7"/>
          <p:cNvSpPr>
            <a:spLocks/>
          </p:cNvSpPr>
          <p:nvPr/>
        </p:nvSpPr>
        <p:spPr bwMode="auto">
          <a:xfrm>
            <a:off x="2247900" y="3309938"/>
            <a:ext cx="152400" cy="8001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55" name="Line 8"/>
          <p:cNvSpPr>
            <a:spLocks noChangeShapeType="1"/>
          </p:cNvSpPr>
          <p:nvPr/>
        </p:nvSpPr>
        <p:spPr bwMode="auto">
          <a:xfrm>
            <a:off x="2419350" y="3843338"/>
            <a:ext cx="419100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56" name="Freeform 9"/>
          <p:cNvSpPr>
            <a:spLocks/>
          </p:cNvSpPr>
          <p:nvPr/>
        </p:nvSpPr>
        <p:spPr bwMode="auto">
          <a:xfrm>
            <a:off x="2314575" y="4348163"/>
            <a:ext cx="123825" cy="7667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57" name="Line 10"/>
          <p:cNvSpPr>
            <a:spLocks noChangeShapeType="1"/>
          </p:cNvSpPr>
          <p:nvPr/>
        </p:nvSpPr>
        <p:spPr bwMode="auto">
          <a:xfrm>
            <a:off x="2452688" y="4787900"/>
            <a:ext cx="604837" cy="1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58" name="Freeform 11"/>
          <p:cNvSpPr>
            <a:spLocks/>
          </p:cNvSpPr>
          <p:nvPr/>
        </p:nvSpPr>
        <p:spPr bwMode="auto">
          <a:xfrm>
            <a:off x="2286000" y="5386388"/>
            <a:ext cx="152400" cy="7381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59" name="Line 12"/>
          <p:cNvSpPr>
            <a:spLocks noChangeShapeType="1"/>
          </p:cNvSpPr>
          <p:nvPr/>
        </p:nvSpPr>
        <p:spPr bwMode="auto">
          <a:xfrm flipV="1">
            <a:off x="2443163" y="5581650"/>
            <a:ext cx="64770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6860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58825"/>
            <a:ext cx="52990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68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45A96DC9-7A43-5446-9697-5B28F3E707F3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85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88900"/>
            <a:ext cx="7772400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Example: Java server (TCP), cont</a:t>
            </a:r>
          </a:p>
        </p:txBody>
      </p:sp>
      <p:sp>
        <p:nvSpPr>
          <p:cNvPr id="207874" name="Rectangle 3"/>
          <p:cNvSpPr>
            <a:spLocks noChangeArrowheads="1"/>
          </p:cNvSpPr>
          <p:nvPr/>
        </p:nvSpPr>
        <p:spPr bwMode="auto">
          <a:xfrm>
            <a:off x="1851025" y="1617663"/>
            <a:ext cx="6999288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 DataOutputStream  outToClient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   new DataOutputStream</a:t>
            </a:r>
            <a:r>
              <a:rPr lang="en-US" sz="1600"/>
              <a:t>(connectionSocket.getOutputStream());</a:t>
            </a:r>
            <a:r>
              <a:rPr lang="en-US" sz="18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 clientSentence = inFromClient.readLine();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 capitalizedSentence = clientSentence.toUpperCase() + '\n';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   outToClient.writeBytes(capitalizedSentence);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}</a:t>
            </a:r>
            <a:r>
              <a:rPr lang="en-US" sz="1800">
                <a:latin typeface="Times New Roman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207875" name="Text Box 4"/>
          <p:cNvSpPr txBox="1">
            <a:spLocks noChangeArrowheads="1"/>
          </p:cNvSpPr>
          <p:nvPr/>
        </p:nvSpPr>
        <p:spPr bwMode="auto">
          <a:xfrm>
            <a:off x="738188" y="2759075"/>
            <a:ext cx="148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Read in  line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from socket</a:t>
            </a:r>
            <a:endParaRPr lang="en-US" sz="1800"/>
          </a:p>
        </p:txBody>
      </p:sp>
      <p:sp>
        <p:nvSpPr>
          <p:cNvPr id="207876" name="Text Box 5"/>
          <p:cNvSpPr txBox="1">
            <a:spLocks noChangeArrowheads="1"/>
          </p:cNvSpPr>
          <p:nvPr/>
        </p:nvSpPr>
        <p:spPr bwMode="auto">
          <a:xfrm>
            <a:off x="127000" y="1735138"/>
            <a:ext cx="20939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Create output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stream, attached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socket</a:t>
            </a:r>
            <a:endParaRPr lang="en-US" sz="1800"/>
          </a:p>
        </p:txBody>
      </p:sp>
      <p:sp>
        <p:nvSpPr>
          <p:cNvPr id="207877" name="Freeform 6"/>
          <p:cNvSpPr>
            <a:spLocks/>
          </p:cNvSpPr>
          <p:nvPr/>
        </p:nvSpPr>
        <p:spPr bwMode="auto">
          <a:xfrm>
            <a:off x="2028825" y="2814638"/>
            <a:ext cx="161925" cy="5334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78" name="Line 7"/>
          <p:cNvSpPr>
            <a:spLocks noChangeShapeType="1"/>
          </p:cNvSpPr>
          <p:nvPr/>
        </p:nvSpPr>
        <p:spPr bwMode="auto">
          <a:xfrm flipV="1">
            <a:off x="2209800" y="3114675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79" name="Freeform 8"/>
          <p:cNvSpPr>
            <a:spLocks/>
          </p:cNvSpPr>
          <p:nvPr/>
        </p:nvSpPr>
        <p:spPr bwMode="auto">
          <a:xfrm>
            <a:off x="2057400" y="1795463"/>
            <a:ext cx="133350" cy="8143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80" name="Line 9"/>
          <p:cNvSpPr>
            <a:spLocks noChangeShapeType="1"/>
          </p:cNvSpPr>
          <p:nvPr/>
        </p:nvSpPr>
        <p:spPr bwMode="auto">
          <a:xfrm flipV="1">
            <a:off x="2214563" y="2486025"/>
            <a:ext cx="28575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81" name="Text Box 10"/>
          <p:cNvSpPr txBox="1">
            <a:spLocks noChangeArrowheads="1"/>
          </p:cNvSpPr>
          <p:nvPr/>
        </p:nvSpPr>
        <p:spPr bwMode="auto">
          <a:xfrm>
            <a:off x="490538" y="3902075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Write out line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 socket</a:t>
            </a:r>
            <a:endParaRPr lang="en-US" sz="1800"/>
          </a:p>
        </p:txBody>
      </p:sp>
      <p:sp>
        <p:nvSpPr>
          <p:cNvPr id="207882" name="Freeform 11"/>
          <p:cNvSpPr>
            <a:spLocks/>
          </p:cNvSpPr>
          <p:nvPr/>
        </p:nvSpPr>
        <p:spPr bwMode="auto">
          <a:xfrm>
            <a:off x="2009775" y="3957638"/>
            <a:ext cx="161925" cy="5715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83" name="Line 12"/>
          <p:cNvSpPr>
            <a:spLocks noChangeShapeType="1"/>
          </p:cNvSpPr>
          <p:nvPr/>
        </p:nvSpPr>
        <p:spPr bwMode="auto">
          <a:xfrm flipV="1">
            <a:off x="2190750" y="4219575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84" name="Text Box 13"/>
          <p:cNvSpPr txBox="1">
            <a:spLocks noChangeArrowheads="1"/>
          </p:cNvSpPr>
          <p:nvPr/>
        </p:nvSpPr>
        <p:spPr bwMode="auto">
          <a:xfrm>
            <a:off x="3209925" y="4889500"/>
            <a:ext cx="2878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End of while loop,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loop back and wait 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another client connection</a:t>
            </a:r>
            <a:endParaRPr lang="en-US" sz="1800"/>
          </a:p>
        </p:txBody>
      </p:sp>
      <p:sp>
        <p:nvSpPr>
          <p:cNvPr id="207885" name="Freeform 14"/>
          <p:cNvSpPr>
            <a:spLocks/>
          </p:cNvSpPr>
          <p:nvPr/>
        </p:nvSpPr>
        <p:spPr bwMode="auto">
          <a:xfrm rot="10784139">
            <a:off x="3190875" y="4879975"/>
            <a:ext cx="160338" cy="91281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86" name="Line 15"/>
          <p:cNvSpPr>
            <a:spLocks noChangeShapeType="1"/>
          </p:cNvSpPr>
          <p:nvPr/>
        </p:nvSpPr>
        <p:spPr bwMode="auto">
          <a:xfrm flipH="1" flipV="1">
            <a:off x="2543175" y="4552950"/>
            <a:ext cx="647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7887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58825"/>
            <a:ext cx="64150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8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788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46190667-5C38-0049-91DA-7C9AB4DFE1B5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86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88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A4580DDC-0344-0643-B1E8-29756EF61FAA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87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08899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833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195263"/>
            <a:ext cx="5746750" cy="81915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Chapter 2: summary</a:t>
            </a:r>
          </a:p>
        </p:txBody>
      </p:sp>
      <p:sp>
        <p:nvSpPr>
          <p:cNvPr id="208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854200"/>
            <a:ext cx="4313238" cy="367665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application architectures</a:t>
            </a:r>
          </a:p>
          <a:p>
            <a:pPr lvl="1"/>
            <a:r>
              <a:rPr lang="en-US">
                <a:latin typeface="Gill Sans MT" charset="0"/>
              </a:rPr>
              <a:t>client-server</a:t>
            </a:r>
          </a:p>
          <a:p>
            <a:pPr lvl="1"/>
            <a:r>
              <a:rPr lang="en-US">
                <a:latin typeface="Gill Sans MT" charset="0"/>
              </a:rPr>
              <a:t>P2P</a:t>
            </a:r>
          </a:p>
          <a:p>
            <a:r>
              <a:rPr lang="en-US" sz="2400">
                <a:latin typeface="Gill Sans MT" charset="0"/>
              </a:rPr>
              <a:t>application service requirements:</a:t>
            </a:r>
          </a:p>
          <a:p>
            <a:pPr lvl="1"/>
            <a:r>
              <a:rPr lang="en-US">
                <a:latin typeface="Gill Sans MT" charset="0"/>
              </a:rPr>
              <a:t>reliability, bandwidth, delay</a:t>
            </a:r>
          </a:p>
          <a:p>
            <a:r>
              <a:rPr lang="en-US" sz="2400">
                <a:latin typeface="Gill Sans MT" charset="0"/>
              </a:rPr>
              <a:t>Internet transport service model</a:t>
            </a:r>
          </a:p>
          <a:p>
            <a:pPr lvl="1"/>
            <a:r>
              <a:rPr lang="en-US">
                <a:latin typeface="Gill Sans MT" charset="0"/>
              </a:rPr>
              <a:t>connection-oriented, reliable: TCP</a:t>
            </a:r>
          </a:p>
          <a:p>
            <a:pPr lvl="1"/>
            <a:r>
              <a:rPr lang="en-US">
                <a:latin typeface="Gill Sans MT" charset="0"/>
              </a:rPr>
              <a:t>unreliable, datagrams: UDP</a:t>
            </a:r>
          </a:p>
        </p:txBody>
      </p:sp>
      <p:sp>
        <p:nvSpPr>
          <p:cNvPr id="2089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813" y="1201738"/>
            <a:ext cx="7581900" cy="6762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our study of network apps now complete!</a:t>
            </a:r>
          </a:p>
        </p:txBody>
      </p:sp>
      <p:sp>
        <p:nvSpPr>
          <p:cNvPr id="208903" name="Rectangle 5"/>
          <p:cNvSpPr>
            <a:spLocks noChangeArrowheads="1"/>
          </p:cNvSpPr>
          <p:nvPr/>
        </p:nvSpPr>
        <p:spPr bwMode="auto">
          <a:xfrm>
            <a:off x="4967288" y="1809750"/>
            <a:ext cx="3962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specific protocols: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HTTP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FTP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SMTP, POP, IMAP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DNS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charset="0"/>
              <a:buChar char="§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P2P: BitTorrent, DHT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socket programming: TCP, UDP sockets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Application Layer</a:t>
            </a:r>
          </a:p>
        </p:txBody>
      </p:sp>
      <p:sp>
        <p:nvSpPr>
          <p:cNvPr id="2099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2-</a:t>
            </a:r>
            <a:fld id="{4FC87ABF-AAF6-194E-A483-BEF1F827A1F2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88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92313"/>
            <a:ext cx="3810000" cy="36576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typical request/reply message exchange:</a:t>
            </a:r>
          </a:p>
          <a:p>
            <a:pPr lvl="1"/>
            <a:r>
              <a:rPr lang="en-US">
                <a:latin typeface="Gill Sans MT" charset="0"/>
              </a:rPr>
              <a:t>client requests info or service</a:t>
            </a:r>
          </a:p>
          <a:p>
            <a:pPr lvl="1"/>
            <a:r>
              <a:rPr lang="en-US">
                <a:latin typeface="Gill Sans MT" charset="0"/>
              </a:rPr>
              <a:t>server responds with data, status code</a:t>
            </a:r>
          </a:p>
          <a:p>
            <a:r>
              <a:rPr lang="en-US" sz="2400">
                <a:latin typeface="Gill Sans MT" charset="0"/>
              </a:rPr>
              <a:t>message formats:</a:t>
            </a:r>
          </a:p>
          <a:p>
            <a:pPr lvl="1"/>
            <a:r>
              <a:rPr lang="en-US">
                <a:latin typeface="Gill Sans MT" charset="0"/>
              </a:rPr>
              <a:t>headers: fields giving info about data</a:t>
            </a:r>
          </a:p>
          <a:p>
            <a:pPr lvl="1"/>
            <a:r>
              <a:rPr lang="en-US">
                <a:latin typeface="Gill Sans MT" charset="0"/>
              </a:rPr>
              <a:t>data: info being communicated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4603750" y="1976438"/>
            <a:ext cx="408146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3333CC"/>
              </a:buClr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important themes:</a:t>
            </a:r>
            <a:r>
              <a:rPr lang="en-US" sz="2400" i="1">
                <a:solidFill>
                  <a:srgbClr val="FF3300"/>
                </a:solidFill>
                <a:latin typeface="Gill Sans MT" charset="0"/>
              </a:rPr>
              <a:t>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centralized vs. decentralized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stateless vs. stateful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</a:rPr>
              <a:t>reliable vs. unreliable msg transfer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ja-JP" altLang="en-US" sz="2400">
                <a:solidFill>
                  <a:srgbClr val="000000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00"/>
                </a:solidFill>
                <a:latin typeface="Gill Sans MT" charset="0"/>
              </a:rPr>
              <a:t>complexity at network edge</a:t>
            </a:r>
            <a:r>
              <a:rPr lang="ja-JP" altLang="en-US" sz="2400">
                <a:solidFill>
                  <a:srgbClr val="000000"/>
                </a:solidFill>
                <a:latin typeface="Gill Sans MT" charset="0"/>
              </a:rPr>
              <a:t>”</a:t>
            </a:r>
            <a:endParaRPr lang="en-US" sz="2400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209925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833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Rectangle 2"/>
          <p:cNvSpPr>
            <a:spLocks noChangeArrowheads="1"/>
          </p:cNvSpPr>
          <p:nvPr/>
        </p:nvSpPr>
        <p:spPr bwMode="auto">
          <a:xfrm>
            <a:off x="506413" y="195263"/>
            <a:ext cx="5746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2: summary</a:t>
            </a:r>
          </a:p>
        </p:txBody>
      </p:sp>
      <p:sp>
        <p:nvSpPr>
          <p:cNvPr id="209927" name="Rectangle 4"/>
          <p:cNvSpPr>
            <a:spLocks noChangeArrowheads="1"/>
          </p:cNvSpPr>
          <p:nvPr/>
        </p:nvSpPr>
        <p:spPr bwMode="auto">
          <a:xfrm>
            <a:off x="531813" y="1201738"/>
            <a:ext cx="7581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most importantly: learned about protocols!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6663"/>
            <a:ext cx="8264525" cy="4945062"/>
          </a:xfrm>
        </p:spPr>
        <p:txBody>
          <a:bodyPr/>
          <a:lstStyle/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What information is used by a process running on one host to identify a process on another host?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Explain the differences between the client-server and peer-to-peer models for distributed computing. Illustrate your answer with a diagram.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For a communication session between a pair of processes, which process is the client and which is the server? 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Why are there two types of protocols for transmission of email messages? Are these protocols push or pull protocols? Why? Draw a diagram to show the standard protocol or protocols used for sending email, and where they apply.</a:t>
            </a:r>
          </a:p>
          <a:p>
            <a:pPr marL="514350" indent="-514350">
              <a:buFont typeface="Comic Sans MS" charset="0"/>
              <a:buAutoNum type="arabicPeriod"/>
            </a:pPr>
            <a:endParaRPr lang="en-US" sz="2400">
              <a:latin typeface="Gill Sans MT" charset="0"/>
            </a:endParaRPr>
          </a:p>
          <a:p>
            <a:pPr marL="514350" indent="-514350"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484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</a:rPr>
              <a:t>Review Questions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Application Layer</a:t>
            </a:r>
          </a:p>
        </p:txBody>
      </p:sp>
      <p:sp>
        <p:nvSpPr>
          <p:cNvPr id="645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12F66158-7CD0-3149-AE95-1DD07ACED3C8}" type="slidenum">
              <a:rPr lang="en-US" sz="1200">
                <a:latin typeface="Tahoma" charset="0"/>
              </a:rPr>
              <a:pPr/>
              <a:t>9</a:t>
            </a:fld>
            <a:endParaRPr lang="en-US" sz="1200">
              <a:latin typeface="Tahoma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5738"/>
            <a:ext cx="7772400" cy="8636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Processes communicating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44638"/>
            <a:ext cx="398938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process:</a:t>
            </a:r>
            <a:r>
              <a:rPr lang="en-US">
                <a:latin typeface="Gill Sans MT" charset="0"/>
              </a:rPr>
              <a:t> program running within a host</a:t>
            </a:r>
          </a:p>
          <a:p>
            <a:r>
              <a:rPr lang="en-US" sz="2400">
                <a:latin typeface="Gill Sans MT" charset="0"/>
              </a:rPr>
              <a:t>within same host, two processes communicate using 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inter-process communication</a:t>
            </a:r>
            <a:r>
              <a:rPr lang="en-US" sz="2400">
                <a:latin typeface="Gill Sans MT" charset="0"/>
              </a:rPr>
              <a:t> (defined by OS)</a:t>
            </a:r>
          </a:p>
          <a:p>
            <a:r>
              <a:rPr lang="en-US" sz="2400">
                <a:latin typeface="Gill Sans MT" charset="0"/>
              </a:rPr>
              <a:t>processes in different hosts communicate by exchanging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messages</a:t>
            </a:r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3788" y="1979613"/>
            <a:ext cx="3810000" cy="2033587"/>
          </a:xfrm>
          <a:noFill/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client process:</a:t>
            </a:r>
            <a:r>
              <a:rPr lang="en-US"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process that initiates communication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server process:</a:t>
            </a:r>
            <a:r>
              <a:rPr lang="en-US"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process that waits to be contacted</a:t>
            </a: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4691063" y="4238625"/>
            <a:ext cx="3989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aside: applications with P2P architectures have client processes &amp; server processes</a:t>
            </a:r>
          </a:p>
        </p:txBody>
      </p:sp>
      <p:pic>
        <p:nvPicPr>
          <p:cNvPr id="64519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6677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13"/>
          <p:cNvSpPr>
            <a:spLocks noChangeArrowheads="1"/>
          </p:cNvSpPr>
          <p:nvPr/>
        </p:nvSpPr>
        <p:spPr bwMode="auto">
          <a:xfrm>
            <a:off x="4749800" y="1762125"/>
            <a:ext cx="4092575" cy="20621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Text Box 14"/>
          <p:cNvSpPr txBox="1">
            <a:spLocks noChangeArrowheads="1"/>
          </p:cNvSpPr>
          <p:nvPr/>
        </p:nvSpPr>
        <p:spPr bwMode="auto">
          <a:xfrm>
            <a:off x="4870450" y="1463675"/>
            <a:ext cx="2325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Gill Sans MT" charset="0"/>
              </a:rPr>
              <a:t>clients,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6663"/>
            <a:ext cx="8264525" cy="4945062"/>
          </a:xfrm>
        </p:spPr>
        <p:txBody>
          <a:bodyPr/>
          <a:lstStyle/>
          <a:p>
            <a:pPr marL="457200" indent="-457200">
              <a:buFont typeface="Comic Sans MS" charset="0"/>
              <a:buAutoNum type="arabicPeriod" startAt="5"/>
            </a:pPr>
            <a:r>
              <a:rPr lang="en-US" sz="2400">
                <a:latin typeface="Gill Sans MT" charset="0"/>
              </a:rPr>
              <a:t>Suppose a webpage consists of many small pictures. You have the choice of two browsers, one using </a:t>
            </a:r>
            <a:r>
              <a:rPr lang="en-US" sz="2400">
                <a:solidFill>
                  <a:srgbClr val="0000FF"/>
                </a:solidFill>
                <a:latin typeface="Gill Sans MT" charset="0"/>
              </a:rPr>
              <a:t>persistent</a:t>
            </a:r>
            <a:r>
              <a:rPr lang="en-US" sz="2400">
                <a:latin typeface="Gill Sans MT" charset="0"/>
              </a:rPr>
              <a:t> HTTP and the other one </a:t>
            </a:r>
            <a:r>
              <a:rPr lang="en-US" sz="2400">
                <a:solidFill>
                  <a:srgbClr val="0000FF"/>
                </a:solidFill>
                <a:latin typeface="Gill Sans MT" charset="0"/>
              </a:rPr>
              <a:t>non-persistent </a:t>
            </a:r>
            <a:r>
              <a:rPr lang="en-US" sz="2400">
                <a:latin typeface="Gill Sans MT" charset="0"/>
              </a:rPr>
              <a:t>HTTP. Which one would you choose? Why?</a:t>
            </a:r>
          </a:p>
          <a:p>
            <a:pPr marL="457200" indent="-457200">
              <a:buFont typeface="Comic Sans MS" charset="0"/>
              <a:buAutoNum type="arabicPeriod" startAt="5"/>
            </a:pPr>
            <a:r>
              <a:rPr lang="en-US" sz="2400">
                <a:latin typeface="Gill Sans MT" charset="0"/>
              </a:rPr>
              <a:t>Why is it said that FTP sends control information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 i="1">
                <a:latin typeface="Gill Sans MT" charset="0"/>
              </a:rPr>
              <a:t>out-of-band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?</a:t>
            </a:r>
          </a:p>
          <a:p>
            <a:pPr marL="457200" indent="-457200">
              <a:buFont typeface="Comic Sans MS" charset="0"/>
              <a:buAutoNum type="arabicPeriod" startAt="5"/>
            </a:pPr>
            <a:r>
              <a:rPr lang="en-US" sz="2400">
                <a:latin typeface="Gill Sans MT" charset="0"/>
              </a:rPr>
              <a:t>Consider an HTTP client that wants to retrieve a Web document at a given URL. The IP address of the HTTP server is initially unknown. What transport and application layer protocols are needed in this scenario?</a:t>
            </a:r>
          </a:p>
          <a:p>
            <a:pPr marL="457200" indent="-457200">
              <a:buFont typeface="Comic Sans MS" charset="0"/>
              <a:buAutoNum type="arabicPeriod" startAt="5"/>
            </a:pPr>
            <a:r>
              <a:rPr lang="en-US" sz="2400">
                <a:latin typeface="Gill Sans MT" charset="0"/>
              </a:rPr>
              <a:t>Why do HTTP, FTP, SMTP run on top of TCP rather than on UDP?</a:t>
            </a:r>
          </a:p>
          <a:p>
            <a:pPr marL="457200" indent="-457200">
              <a:buFont typeface="Comic Sans MS" charset="0"/>
              <a:buAutoNum type="arabicPeriod" startAt="5"/>
            </a:pPr>
            <a:endParaRPr lang="en-US" sz="240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484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</a:rPr>
              <a:t>Review Questions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6663"/>
            <a:ext cx="8264525" cy="4945062"/>
          </a:xfrm>
        </p:spPr>
        <p:txBody>
          <a:bodyPr/>
          <a:lstStyle/>
          <a:p>
            <a:pPr marL="457200" indent="-457200">
              <a:buFont typeface="Comic Sans MS" charset="0"/>
              <a:buAutoNum type="arabicPeriod" startAt="9"/>
            </a:pPr>
            <a:r>
              <a:rPr lang="en-US" sz="2400">
                <a:latin typeface="Gill Sans MT" charset="0"/>
              </a:rPr>
              <a:t>List the four broad classes of services that a transport layer protocol can provide.</a:t>
            </a:r>
          </a:p>
          <a:p>
            <a:pPr marL="457200" indent="-457200">
              <a:buFont typeface="Comic Sans MS" charset="0"/>
              <a:buAutoNum type="arabicPeriod" startAt="9"/>
            </a:pPr>
            <a:r>
              <a:rPr lang="en-US" sz="2400">
                <a:latin typeface="Gill Sans MT" charset="0"/>
              </a:rPr>
              <a:t>In class we discussed a UDP server and TCP server. The UDP server needed only one socket whereas the TCP server needed two sockets.</a:t>
            </a:r>
          </a:p>
          <a:p>
            <a:pPr marL="857250" lvl="1" indent="-457200"/>
            <a:r>
              <a:rPr lang="en-US" sz="2000">
                <a:latin typeface="Gill Sans MT" charset="0"/>
                <a:cs typeface="ＭＳ Ｐゴシック" charset="0"/>
              </a:rPr>
              <a:t>Why? </a:t>
            </a:r>
          </a:p>
          <a:p>
            <a:pPr marL="857250" lvl="1" indent="-457200"/>
            <a:r>
              <a:rPr lang="en-US" sz="2000">
                <a:latin typeface="Gill Sans MT" charset="0"/>
                <a:cs typeface="ＭＳ Ｐゴシック" charset="0"/>
              </a:rPr>
              <a:t>If the TCP server were to support n simultaneous connections, how many sockets would the TCP server need?</a:t>
            </a:r>
          </a:p>
          <a:p>
            <a:pPr marL="457200" indent="-457200">
              <a:buFont typeface="Comic Sans MS" charset="0"/>
              <a:buAutoNum type="arabicPeriod" startAt="9"/>
            </a:pPr>
            <a:endParaRPr lang="en-US" sz="2400">
              <a:latin typeface="Gill Sans MT" charset="0"/>
            </a:endParaRPr>
          </a:p>
          <a:p>
            <a:pPr marL="457200" indent="-457200">
              <a:buFont typeface="Comic Sans MS" charset="0"/>
              <a:buAutoNum type="arabicPeriod" startAt="9"/>
            </a:pPr>
            <a:endParaRPr lang="en-US" sz="2400">
              <a:latin typeface="Gill Sans MT" charset="0"/>
            </a:endParaRPr>
          </a:p>
        </p:txBody>
      </p:sp>
      <p:sp>
        <p:nvSpPr>
          <p:cNvPr id="2140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imes New Roman" charset="0"/>
              </a:rPr>
              <a:t>Review Questions 3  </a:t>
            </a:r>
          </a:p>
          <a:p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11740</TotalTime>
  <Words>7691</Words>
  <Application>Microsoft Macintosh PowerPoint</Application>
  <PresentationFormat>On-screen Show (4:3)</PresentationFormat>
  <Paragraphs>1719</Paragraphs>
  <Slides>91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Default Design</vt:lpstr>
      <vt:lpstr>2_Default Design</vt:lpstr>
      <vt:lpstr>12_Default Design</vt:lpstr>
      <vt:lpstr>Chart</vt:lpstr>
      <vt:lpstr>PowerPoint Presentation</vt:lpstr>
      <vt:lpstr>Chapter 2: outline</vt:lpstr>
      <vt:lpstr>Chapter 2: application layer</vt:lpstr>
      <vt:lpstr>Some network apps</vt:lpstr>
      <vt:lpstr>Creating a network app</vt:lpstr>
      <vt:lpstr>Application architectures</vt:lpstr>
      <vt:lpstr>Client-server architecture</vt:lpstr>
      <vt:lpstr>P2P architecture</vt:lpstr>
      <vt:lpstr>Processes communicating</vt:lpstr>
      <vt:lpstr>Sockets</vt:lpstr>
      <vt:lpstr>Addressing processes</vt:lpstr>
      <vt:lpstr>App-layer protocol defines</vt:lpstr>
      <vt:lpstr>What transport service does an app need?</vt:lpstr>
      <vt:lpstr>Transport service requirements: common apps</vt:lpstr>
      <vt:lpstr>Internet transport protocols services</vt:lpstr>
      <vt:lpstr>Internet apps:  application, transport protocols</vt:lpstr>
      <vt:lpstr>Securing TCP</vt:lpstr>
      <vt:lpstr>Chapter 2: outline</vt:lpstr>
      <vt:lpstr>Web and HTTP</vt:lpstr>
      <vt:lpstr>HTTP overview</vt:lpstr>
      <vt:lpstr>HTTP overview (continued)</vt:lpstr>
      <vt:lpstr>HTTP connections</vt:lpstr>
      <vt:lpstr>Non-persistent HTTP</vt:lpstr>
      <vt:lpstr>Non-persistent HTTP (cont.)</vt:lpstr>
      <vt:lpstr>Non-persistent HTTP: response time</vt:lpstr>
      <vt:lpstr>Persistent HTTP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Conditional GET </vt:lpstr>
      <vt:lpstr>Chapter 2: outline</vt:lpstr>
      <vt:lpstr>Electronic mail</vt:lpstr>
      <vt:lpstr>Electronic mail: mail servers</vt:lpstr>
      <vt:lpstr>Electronic Mail: SMTP [RFC 2821]</vt:lpstr>
      <vt:lpstr>Scenario: Alice sends message to Bob</vt:lpstr>
      <vt:lpstr>Sample SMTP interaction</vt:lpstr>
      <vt:lpstr>Try SMTP interaction for yourself:</vt:lpstr>
      <vt:lpstr>SMTP: final words</vt:lpstr>
      <vt:lpstr>Mail message format</vt:lpstr>
      <vt:lpstr>Mail access protocols</vt:lpstr>
      <vt:lpstr>POP3 protocol</vt:lpstr>
      <vt:lpstr>POP3 (more) and IMAP</vt:lpstr>
      <vt:lpstr>Chapter 2: outline</vt:lpstr>
      <vt:lpstr>DNS: domain name system</vt:lpstr>
      <vt:lpstr>DNS: services, structure </vt:lpstr>
      <vt:lpstr>DNS: a distributed, hierarchical database</vt:lpstr>
      <vt:lpstr>DNS: root name servers</vt:lpstr>
      <vt:lpstr>TLD, authoritative servers</vt:lpstr>
      <vt:lpstr>Local DNS name server</vt:lpstr>
      <vt:lpstr>DNS name  resolution example</vt:lpstr>
      <vt:lpstr>DNS records</vt:lpstr>
      <vt:lpstr>DNS: caching, updating records</vt:lpstr>
      <vt:lpstr>Chapter 2: outline</vt:lpstr>
      <vt:lpstr>Pure P2P architecture</vt:lpstr>
      <vt:lpstr>File distribution: client-server vs P2P</vt:lpstr>
      <vt:lpstr>File distribution time: client-server</vt:lpstr>
      <vt:lpstr>File distribution time: P2P</vt:lpstr>
      <vt:lpstr>PowerPoint Presentation</vt:lpstr>
      <vt:lpstr>P2P file distribution: BitTorrent </vt:lpstr>
      <vt:lpstr>PowerPoint Presentation</vt:lpstr>
      <vt:lpstr>BitTorrent: requesting, sending file chunks</vt:lpstr>
      <vt:lpstr>BitTorrent: tit-for-tat</vt:lpstr>
      <vt:lpstr>Chapter 2: outline</vt:lpstr>
      <vt:lpstr>Socket programming </vt:lpstr>
      <vt:lpstr>Socket programming </vt:lpstr>
      <vt:lpstr>Socket programming with UDP</vt:lpstr>
      <vt:lpstr>Client/server socket interaction: UDP</vt:lpstr>
      <vt:lpstr>Example: Java client (UDP)</vt:lpstr>
      <vt:lpstr>Example: Java client (UDP), cont.</vt:lpstr>
      <vt:lpstr>Example: Java server (UDP)</vt:lpstr>
      <vt:lpstr>Example: Java server (UDP), cont</vt:lpstr>
      <vt:lpstr>Socket programming with TCP</vt:lpstr>
      <vt:lpstr>Client/server socket interaction: TCP</vt:lpstr>
      <vt:lpstr>Example: Java client (TCP)</vt:lpstr>
      <vt:lpstr>Example: Java client (TCP), cont.</vt:lpstr>
      <vt:lpstr>Example: Java server (TCP)</vt:lpstr>
      <vt:lpstr>Example: Java server (TCP), cont</vt:lpstr>
      <vt:lpstr>Chapter 2: summary</vt:lpstr>
      <vt:lpstr>PowerPoint Presentation</vt:lpstr>
      <vt:lpstr>Review Questions</vt:lpstr>
      <vt:lpstr>Review Questions</vt:lpstr>
      <vt:lpstr>Review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Martin Gairing</cp:lastModifiedBy>
  <cp:revision>332</cp:revision>
  <cp:lastPrinted>2014-09-19T10:32:47Z</cp:lastPrinted>
  <dcterms:created xsi:type="dcterms:W3CDTF">2012-10-11T08:59:25Z</dcterms:created>
  <dcterms:modified xsi:type="dcterms:W3CDTF">2017-09-11T10:02:12Z</dcterms:modified>
</cp:coreProperties>
</file>