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83" r:id="rId2"/>
    <p:sldId id="456" r:id="rId3"/>
    <p:sldId id="260" r:id="rId4"/>
    <p:sldId id="479" r:id="rId5"/>
    <p:sldId id="487" r:id="rId6"/>
    <p:sldId id="263" r:id="rId7"/>
    <p:sldId id="265" r:id="rId8"/>
    <p:sldId id="384" r:id="rId9"/>
    <p:sldId id="266" r:id="rId10"/>
    <p:sldId id="267" r:id="rId11"/>
    <p:sldId id="278" r:id="rId12"/>
    <p:sldId id="280" r:id="rId13"/>
    <p:sldId id="277" r:id="rId14"/>
    <p:sldId id="276" r:id="rId15"/>
    <p:sldId id="279" r:id="rId16"/>
    <p:sldId id="281" r:id="rId17"/>
    <p:sldId id="283" r:id="rId18"/>
    <p:sldId id="287" r:id="rId19"/>
    <p:sldId id="289" r:id="rId20"/>
    <p:sldId id="290" r:id="rId21"/>
    <p:sldId id="480" r:id="rId22"/>
    <p:sldId id="386" r:id="rId23"/>
    <p:sldId id="294" r:id="rId24"/>
    <p:sldId id="295" r:id="rId25"/>
    <p:sldId id="462" r:id="rId26"/>
    <p:sldId id="443" r:id="rId27"/>
    <p:sldId id="298" r:id="rId28"/>
    <p:sldId id="488" r:id="rId29"/>
    <p:sldId id="432" r:id="rId30"/>
    <p:sldId id="433" r:id="rId31"/>
    <p:sldId id="301" r:id="rId32"/>
    <p:sldId id="438" r:id="rId33"/>
    <p:sldId id="444" r:id="rId34"/>
    <p:sldId id="500" r:id="rId35"/>
    <p:sldId id="447" r:id="rId36"/>
    <p:sldId id="449" r:id="rId37"/>
    <p:sldId id="413" r:id="rId38"/>
    <p:sldId id="493" r:id="rId39"/>
    <p:sldId id="491" r:id="rId40"/>
    <p:sldId id="494" r:id="rId41"/>
    <p:sldId id="495" r:id="rId42"/>
    <p:sldId id="452" r:id="rId43"/>
    <p:sldId id="496" r:id="rId44"/>
    <p:sldId id="482" r:id="rId45"/>
    <p:sldId id="498" r:id="rId46"/>
    <p:sldId id="499" r:id="rId47"/>
  </p:sldIdLst>
  <p:sldSz cx="9906000" cy="6858000" type="A4"/>
  <p:notesSz cx="9918700" cy="678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EAEA"/>
    <a:srgbClr val="FFE1E1"/>
    <a:srgbClr val="FFCCCC"/>
    <a:srgbClr val="DDDDDD"/>
    <a:srgbClr val="C0C0C0"/>
    <a:srgbClr val="96969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9139" autoAdjust="0"/>
  </p:normalViewPr>
  <p:slideViewPr>
    <p:cSldViewPr snapToGrid="0">
      <p:cViewPr varScale="1">
        <p:scale>
          <a:sx n="115" d="100"/>
          <a:sy n="115" d="100"/>
        </p:scale>
        <p:origin x="-1134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1.xml"/><Relationship Id="rId1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7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297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3663"/>
            <a:ext cx="42973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43663"/>
            <a:ext cx="42973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2DF8EDC9-A4C8-48E0-9972-12613D9AE3C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8372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1-31T09:40:09.9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6458 5507 0,'9'4'0,"-9"-4"0,0 0 0,0 0 0,0 0 0,0 0 0,0 0 0,0 0 0,0 0 0,0 0 0,0 0 0,0 0 0,0 0 0,0 0 0,0 0 0,0 0 0,0 0 0,0 0 0,0 0 0,0 0 0,0 0 0,0 0 0,0 0 0,0 0 0,0 0 0,0 0 0,0 0 0,0 0 0,0 0 0,0 0 0,0 0 0,0 0 0,0 0 0,0 0 0,0 0 0,0 0 0,0 0 0,0 0 0,0 0 0,0 0 0,0 0 0,0 0 0,0 0 0,16 24 0,-16-24 0,0 0 0,0 0 0,0 0 0,0 0 0,0 0 0,0 0 0,0 0 0,0 0 0,0 0 0,0 0 0,0 0 0,0 0 0,0 0 0,0 0 0,0 0 0,0 0 0,0 0 0,0 0 0,0 0 0,0 0 0,0 0 0,0 0 0,0 0 0,0 0 0,0 0 0,0 0 0,0 0 0,0 0 0,0 0 0,0 0 0,0 0 0,17 65 0,-17-65 0,0 0 0,0 0 0,0 0 0,0 0 0,8 28 0,-8-28 0,0 0 0,0 0 0,0 0 0,17 22 0,-17-22 0,0 0 0,0 0 0,0 0 0,0 0 0,0 0 0,49 113 0,-49-113 0,42 107 0,-1 0 15,-41-107 1,33 107-1,-33-107-15,0 0 16,0 0 0,0 0-1,17 79-15,-17-79 16,0 0-1,0 0 1,0 0 0,8 51-16,-8-51 15,-8 0 1,-1-51-1,9 51 1,-8-79-16,-9-5 16,17 84-1,-16-79 1,16 79-16,0-89 15,0 89 1,25-79 0,-25 79-1,33-98-15,-33 98 16,0 0-1,0 0 1,66-69 0,-66 69-16,0 0 15,83-42 1,-83 42-1,0 0-15,0 0 16,0 0 0,58-19-1,-58 19 1,0 0-16,0 0 15</inkml:trace>
  <inkml:trace contextRef="#ctx0" brushRef="#br0" timeOffset="1024">7798 5544 0,'8'-5'0,"-8"5"0,0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5 0,16-5 0,0 0 0,0 0 0,0 0 0,0 0 0,0 0 0,0 0 0,0 0 0,0 0 0,0 0 0,0 0 0,0 0 0,0 0 0,0 0 0,0 0 0,0 0 0,0 0 0,0 0 0,0 0 0,0 0 0,0 0 0,0 0 0,0 0 0,0 0 0,0 0 0,0 0 0,-66 42 0,66-42 0,0 0 0,0 0 0,0 0 0,0 0 0,0 0 0,0 0 0,0 0 0,0 0 0,0 0 0,0 0 0,0 0 0,0 0 0,0 0 0,0 0 0,0 0 0,0 0 0,0 0 0,0 0 0,0 0 0,0 0 0,0 0 0,-83 69 0,83-69 0,0 0 0,0 0 0,0 0 0,0 0 0,0 0 0,0 0 0,0 0 0,0 0 0,-17 24 0,17-24 0,0 0 0,0 0 0,0 0 0,0 0 0,0 0 0,0 0 0,0 0 0,-24 23 0,24-23 0,0 0 0,0 0 0,0 0 0,0 0 0,0 0 0,0 0 0,0 0 0,0 0 0,0 0 0,0 0 0,0 0 0,0 0 0,0 0 0,-75 84 0,75-84 0,0 0 0,0 0 0,0 0 0,0 0 0,0 0 0,0 0 0,0 0 0,0 0 0,0 0 0,0 0 0,0 0 0,0 0 0,0 0 0,0 0 0,0 0 0,0 0 0,0 0 0,0 0 0,-58 56 0,58-56 15,0 0-15,0 0 16,0 0 0,-25 37-1,25-37-15,25 32 16,-25-32-1,58 24 1,-58-24 0,83 14-16,-83-14 15,82 23 1,-82-23-1,100 23 1,-100-23-16,0 0 16,91 14-1,-91-14 1,0 0-16,0 0 15,74 41 1,-74-41 0,0 0-1,33 20-15,-33-20 16,0 0-1,0 0 1</inkml:trace>
  <inkml:trace contextRef="#ctx0" brushRef="#br0" timeOffset="1668">7434 6274 0,'8'-4'0,"-8"4"0,0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0,42-10 0,-42 10 0,0 0 0,0 0 0,0 0 0,0 0 0,0 0 0,0 0 0,0 0 0,0 0 0,0 0 0,0 0 0,0 0 0,0 0 0,0 0 0,0 0 0,0 0 0,0 0 0,0 0 0,0 0 0,0 0 0,0 0 0,0 0 0,0 0 0,0 0 0,0 0 0,0 0 0,49 14 0,-49-14 0,0 0 0,0 0 0,0 0 0,0 0 0,0 0 0,0 0 0,0 0 0,0 0 0,0 0 0,0 0 0,0 0 0,0 0 0,0 0 0,0 0 0,0 0 0,0 0 0,0 0 0,0 0 0,0 0 0,0 0 0,0 0 0,67 37 0,-67-37 0,0 0 0,0 0 0,0 0 0,0 0 0,0 0 0,0 0 0,0 0 0,0 0 0,24 14 0,-24-14 0,0 0 0,0 0 0,0 0 0,0 0 0,0 0 0,0 0 0,0 0 0,17-4 0,-17 4 0,0 0 0,0 0 0,0 0 0,0 0 0,0 0 0,0 0 0,0 0 0,0 0 0,0 0 0,0 0 0,0 0 0,0 0 0,0 0 0,91 23 0,-91-23 0,0 0 0,0 0 0,0 0 0,0 0 0,0 0 0,0 0 0,0 0 0,0 0 0,0 0 0,91 19 0,-91-19 0,0 0 0,0 0 0,0 0 0,0 0 0,0 0 0,0 0 0,0 0 0,99 14 0,-99-14 15,0 0-15,0 0 16,0 0-1,58 14 1,-58-14 0,0 0-16</inkml:trace>
  <inkml:trace contextRef="#ctx0" brushRef="#br0" timeOffset="2025">8980 5725 0,'-41'5'0,"41"-5"0,0 0 0,0 0 0,0 0 0,0 0 0,0 0 0,-74 14 0,74-14 0,0 0 0,0 0 0,0 0 0,0 0 0,0 0 0,0 0 0,0 0 0,0 0 0,0 0 0,0 0 0,-91 5 0,91-5 0</inkml:trace>
  <inkml:trace contextRef="#ctx0" brushRef="#br0" timeOffset="2482">8567 5721 0,'-17'4'16,"17"-4"-1,0 0 1,0 0-16,0 0 16,-16-23-1,16 23 1,0 0-1,0 0-15,16-23 16,-16 23 0,67-5-1,-51 10-15,17 4 16,-33-9-1,83 56 1,-83-56 0,66 74-16,-41 10 15,-25-84 1,8 102-1,-8-102-15,-25 107 16,-16-14 0,41-93-1,0 0 1,0 0-16,0 0 15,-41 75 1,41-75 0,0 0-1,0 0-15,-17 32 16,17-32-1</inkml:trace>
  <inkml:trace contextRef="#ctx0" brushRef="#br0" timeOffset="2992">9261 5647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8 0,33-8 0,0 0 0,0 0 0,0 0 0,0 0 0,0 0 0,0 0 0,0 0 0,0 0 0,0 0 0,0 0 0,-66 24 0,66-24 0,0 0 0,0 0 0,0 0 0,0 0 0,-82 42 0,82-42 0,0 0 0,0 0 0,0 0 0,-67 60 0,67-60 0,0 0 0,0 0 0,0 0 0,0 0 0,0 0 0,-49 84 0,49-84 0,-58 84 0,17-5 16,57-126-16,-57 131 16,24-10-1,17-74 1,0 75-1,0-75-15,50 83 16,41-27 0,0-23-1,0-28 1,-17-19-16,-8-19 15,-66 33 1,58-56 0,-58 56-16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1-31T09:44:52.2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15522 11818 0</inkml:trace>
  <inkml:trace contextRef="#ctx0" brushRef="#br0" timeOffset="47554">24165 13582 0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1-31T09:49:53.3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5127 3386 0,'0'9'0,"0"-9"0,0 0 0,0 0 0,0 0 0,0 0 0,0 0 0,0 0 0,0 0 0,0 0 0,0 0 0,0 0 0,0 0 0,0 0 0,0 0 0,0 0 0,0 0 0,0 0 0,0 0 0,0 56 0,0-56 0,9 93 0,7 29 0,-16-122 0,17 106 0,-9 6 16,-8 4-1,8-4-15,0-1 16,1-4-1,-18-5 1,9-23 0,0-37-16,9-32 15,-9-20 1,0-4-1,0-9 1,0 32-16,0-46 16</inkml:trace>
  <inkml:trace contextRef="#ctx0" brushRef="#br0" timeOffset="592">5714 3307 0,'0'18'0,"0"-18"0,0 0 0,0 0 0,0 0 0,0 0 0,0 0 0,0 0 0,-8 61 0,8-61 0,0 0 0,-41 92 0,41-92 0,0 0 0,0 0 0,0 0 0,0 0 0,0 0 0,-75 136 0,75-136 0,-49 135 0,49-135 15,-9 139 1,9-139-1,42 51-15,-42-51 16,82 70 0,-82-70-1,116 37 1,-116-37-16,116-14 15,-116 14 1,0 0 0,0 0-1,0 0-15,99-55 16,-99 55-1</inkml:trace>
  <inkml:trace contextRef="#ctx0" brushRef="#br0" timeOffset="924">5979 3512 0,'0'23'0,"0"-23"0,0 0 0,0 0 0,0 0 0,0 0 0,0 70 0,0-70 0,0 0 0,0 0 0,0 0 0,0 0 0,0 0 0,-8 116 0,8-116 0,-33 143 0,8-12 0,25-131 15,0 135 1,0-135 0,-9 131-1,9-131-15,17 116 16,16-70-1,-49-78 1</inkml:trace>
  <inkml:trace contextRef="#ctx0" brushRef="#br0" timeOffset="1702">8137 3493 0,'-17'14'0,"17"-14"0,0 0 0,0 0 0,0 0 0,0 0 0,0 0 0,0 0 0,0 0 0,0 0 0,0 0 0,0 0 0,-49 60 0,49-60 0,0 0 0,0 0 0,-66 70 0,66-70 0,0 0 0,-58 107 0,58-107 0,-33 102 0,0 5 16,33-107-16,0 0 15,8 111 1,-8-111 0,74 94-1,67-34-15,16-46 16,-16-28-1,-17-18 1,-17-5 0,-24 13-16,-50 15 15,-41-9 1,8 22-1,-33-45-15,33 41 16</inkml:trace>
  <inkml:trace contextRef="#ctx0" brushRef="#br0" timeOffset="1939">8426 3767 0,'0'28'0,"0"-28"0,0 0 0,0 0 0,0 0 0,-8 98 0,8-98 0,0 0 0,-25 121 0,25-121 0,-24 144 0,-26-14 15,9 14 1,7 5-16,34 5 15,25 9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638800" y="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6900" y="533400"/>
            <a:ext cx="3632200" cy="251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5400" y="3200400"/>
            <a:ext cx="731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8800" y="64770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8806AA6-6E02-440E-BE9A-0F5B368CCF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775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E33A5E-CA2D-48AE-B42A-8881D7B716B0}" type="slidenum">
              <a:rPr lang="en-US" altLang="en-US" sz="1200"/>
              <a:pPr/>
              <a:t>32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1007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 b="1">
                <a:latin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37450" y="6245225"/>
            <a:ext cx="2311400" cy="476250"/>
          </a:xfrm>
        </p:spPr>
        <p:txBody>
          <a:bodyPr/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63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020BF-4D9A-42DB-8ED3-5F63F139A1C2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417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0138" y="76200"/>
            <a:ext cx="2455862" cy="6535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50" y="76200"/>
            <a:ext cx="7215188" cy="6535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364B0-E156-473D-A211-4A0182B3C2E2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21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" y="76200"/>
            <a:ext cx="9823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0200" y="1125538"/>
            <a:ext cx="932815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136C1-9FA9-48D8-A79F-39063BBFFB3E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157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9FC9D-85A2-492D-A831-3D6D1EF9D1E3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(Basics)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305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BCF9D-EEB9-4D4C-AEE1-D6CF471537BC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470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125538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0475" y="1125538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F29F9-31D5-49AD-A288-0C741F93D5D7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887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E8476-455C-4877-B95B-5BE72A36978E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239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51463-402B-4430-8846-382A92CFC3AB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(Basics)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775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17182-5575-40D9-B0F6-CDB6E3426273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90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E1718-9EAC-4C13-9801-2CF26B84E029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624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D8392-3CCE-4882-8F26-964D846ABF09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76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550" y="76200"/>
            <a:ext cx="982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125538"/>
            <a:ext cx="93281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5100" y="6284913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fld id="{0A289004-6EED-4583-966C-61AC44401FEA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(Basics)</a:t>
            </a:r>
            <a:endParaRPr lang="en-US" altLang="zh-TW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9" r:id="rId1"/>
    <p:sldLayoutId id="2147485087" r:id="rId2"/>
    <p:sldLayoutId id="2147485090" r:id="rId3"/>
    <p:sldLayoutId id="2147485091" r:id="rId4"/>
    <p:sldLayoutId id="2147485092" r:id="rId5"/>
    <p:sldLayoutId id="2147485088" r:id="rId6"/>
    <p:sldLayoutId id="2147485093" r:id="rId7"/>
    <p:sldLayoutId id="2147485094" r:id="rId8"/>
    <p:sldLayoutId id="2147485095" r:id="rId9"/>
    <p:sldLayoutId id="2147485096" r:id="rId10"/>
    <p:sldLayoutId id="2147485097" r:id="rId11"/>
    <p:sldLayoutId id="21474850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SzPct val="7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5.wmf"/><Relationship Id="rId5" Type="http://schemas.openxmlformats.org/officeDocument/2006/relationships/image" Target="../media/image11.wmf"/><Relationship Id="rId10" Type="http://schemas.openxmlformats.org/officeDocument/2006/relationships/image" Target="../media/image17.wmf"/><Relationship Id="rId4" Type="http://schemas.openxmlformats.org/officeDocument/2006/relationships/image" Target="../media/image10.wmf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5.wmf"/><Relationship Id="rId5" Type="http://schemas.openxmlformats.org/officeDocument/2006/relationships/image" Target="../media/image11.wmf"/><Relationship Id="rId10" Type="http://schemas.openxmlformats.org/officeDocument/2006/relationships/image" Target="../media/image17.wmf"/><Relationship Id="rId4" Type="http://schemas.openxmlformats.org/officeDocument/2006/relationships/image" Target="../media/image10.wmf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35000" y="1052513"/>
            <a:ext cx="8456613" cy="2663825"/>
          </a:xfrm>
        </p:spPr>
        <p:txBody>
          <a:bodyPr/>
          <a:lstStyle/>
          <a:p>
            <a:pPr eaLnBrk="1" hangingPunct="1"/>
            <a:r>
              <a:rPr lang="en-US" altLang="en-US" smtClean="0"/>
              <a:t>COMP108</a:t>
            </a:r>
            <a:br>
              <a:rPr lang="en-US" altLang="en-US" smtClean="0"/>
            </a:br>
            <a:r>
              <a:rPr lang="en-US" altLang="en-US" smtClean="0"/>
              <a:t>Algorithmic Foundations</a:t>
            </a:r>
            <a:br>
              <a:rPr lang="en-US" altLang="en-US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2800" smtClean="0"/>
              <a:t>Basics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503238" y="3548063"/>
            <a:ext cx="94027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endParaRPr lang="zh-TW" altLang="en-US" sz="3200" b="1" dirty="0">
              <a:latin typeface="Comic Sans MS" panose="030F0702030302020204" pitchFamily="66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sz="3200" b="1" dirty="0">
                <a:latin typeface="Comic Sans MS" panose="030F0702030302020204" pitchFamily="66" charset="0"/>
                <a:ea typeface="新細明體" panose="02020500000000000000" pitchFamily="18" charset="-120"/>
              </a:rPr>
              <a:t>Prudence Wong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b="1" dirty="0">
                <a:latin typeface="Comic Sans MS" panose="030F0702030302020204" pitchFamily="66" charset="0"/>
                <a:ea typeface="新細明體" panose="02020500000000000000" pitchFamily="18" charset="-120"/>
              </a:rPr>
              <a:t>http://www.csc.liv.ac.uk/~</a:t>
            </a:r>
            <a:r>
              <a:rPr lang="en-US" altLang="zh-TW" b="1" dirty="0" smtClean="0">
                <a:latin typeface="Comic Sans MS" panose="030F0702030302020204" pitchFamily="66" charset="0"/>
                <a:ea typeface="新細明體" panose="02020500000000000000" pitchFamily="18" charset="-120"/>
              </a:rPr>
              <a:t>pwong/teaching/comp108/201617</a:t>
            </a:r>
            <a:endParaRPr lang="en-US" altLang="zh-TW" sz="3200" b="1" dirty="0">
              <a:latin typeface="Comic Sans MS" panose="030F0702030302020204" pitchFamily="66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endParaRPr lang="zh-TW" altLang="en-US" sz="3200" b="1" dirty="0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B1696A-2F00-42D8-81FB-8502CC084691}" type="slidenum">
              <a:rPr lang="zh-TW" altLang="en-US" sz="1100">
                <a:latin typeface="Verdana" panose="020B0604030504040204" pitchFamily="34" charset="0"/>
              </a:rPr>
              <a:pPr/>
              <a:t>10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Why do we study algorithms?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25"/>
            <a:ext cx="9906000" cy="1252538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  <a:t>Given a map of </a:t>
            </a:r>
            <a:r>
              <a:rPr lang="en-US" altLang="zh-TW" sz="2400" smtClean="0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  <a:t> cities &amp; traveling cost between them. </a:t>
            </a:r>
          </a:p>
          <a:p>
            <a:pPr marL="0" indent="0"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</a:rPr>
              <a:t>What is the cheapest way to go from city A to city B?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889000" y="1081088"/>
            <a:ext cx="8474075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>
                <a:latin typeface="Comic Sans MS" panose="030F0702030302020204" pitchFamily="66" charset="0"/>
                <a:ea typeface="新細明體" panose="02020500000000000000" pitchFamily="18" charset="-120"/>
              </a:rPr>
              <a:t>The obvious solution to a problem may not be efficient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6108700" y="3317875"/>
            <a:ext cx="3714750" cy="146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84150" indent="-184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>
                <a:latin typeface="Comic Sans MS" panose="030F0702030302020204" pitchFamily="66" charset="0"/>
                <a:ea typeface="新細明體" panose="02020500000000000000" pitchFamily="18" charset="-120"/>
              </a:rPr>
              <a:t>Simple solution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latin typeface="Comic Sans MS" panose="030F0702030302020204" pitchFamily="66" charset="0"/>
                <a:ea typeface="新細明體" panose="02020500000000000000" pitchFamily="18" charset="-120"/>
              </a:rPr>
              <a:t>Compute the cost of </a:t>
            </a:r>
            <a:r>
              <a:rPr lang="en-US" altLang="zh-TW" sz="2000" i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each path</a:t>
            </a:r>
            <a:r>
              <a:rPr lang="en-US" altLang="zh-TW" sz="2000">
                <a:latin typeface="Comic Sans MS" panose="030F0702030302020204" pitchFamily="66" charset="0"/>
                <a:ea typeface="新細明體" panose="02020500000000000000" pitchFamily="18" charset="-120"/>
              </a:rPr>
              <a:t> from A to B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latin typeface="Comic Sans MS" panose="030F0702030302020204" pitchFamily="66" charset="0"/>
                <a:ea typeface="新細明體" panose="02020500000000000000" pitchFamily="18" charset="-120"/>
              </a:rPr>
              <a:t>Choose the cheapest one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412750" y="3429000"/>
            <a:ext cx="5680075" cy="3181350"/>
            <a:chOff x="240" y="2160"/>
            <a:chExt cx="3303" cy="2004"/>
          </a:xfrm>
        </p:grpSpPr>
        <p:sp>
          <p:nvSpPr>
            <p:cNvPr id="21514" name="Freeform 57"/>
            <p:cNvSpPr>
              <a:spLocks/>
            </p:cNvSpPr>
            <p:nvPr/>
          </p:nvSpPr>
          <p:spPr bwMode="auto">
            <a:xfrm>
              <a:off x="2112" y="2344"/>
              <a:ext cx="112" cy="1016"/>
            </a:xfrm>
            <a:custGeom>
              <a:avLst/>
              <a:gdLst>
                <a:gd name="T0" fmla="*/ 96 w 112"/>
                <a:gd name="T1" fmla="*/ 104 h 1016"/>
                <a:gd name="T2" fmla="*/ 96 w 112"/>
                <a:gd name="T3" fmla="*/ 152 h 1016"/>
                <a:gd name="T4" fmla="*/ 0 w 112"/>
                <a:gd name="T5" fmla="*/ 1016 h 1016"/>
                <a:gd name="T6" fmla="*/ 0 60000 65536"/>
                <a:gd name="T7" fmla="*/ 0 60000 65536"/>
                <a:gd name="T8" fmla="*/ 0 60000 65536"/>
                <a:gd name="T9" fmla="*/ 0 w 112"/>
                <a:gd name="T10" fmla="*/ 0 h 1016"/>
                <a:gd name="T11" fmla="*/ 112 w 112"/>
                <a:gd name="T12" fmla="*/ 1016 h 10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016">
                  <a:moveTo>
                    <a:pt x="96" y="104"/>
                  </a:moveTo>
                  <a:cubicBezTo>
                    <a:pt x="104" y="52"/>
                    <a:pt x="112" y="0"/>
                    <a:pt x="96" y="152"/>
                  </a:cubicBezTo>
                  <a:cubicBezTo>
                    <a:pt x="80" y="304"/>
                    <a:pt x="40" y="660"/>
                    <a:pt x="0" y="1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5" name="Freeform 52"/>
            <p:cNvSpPr>
              <a:spLocks/>
            </p:cNvSpPr>
            <p:nvPr/>
          </p:nvSpPr>
          <p:spPr bwMode="auto">
            <a:xfrm>
              <a:off x="2064" y="3408"/>
              <a:ext cx="48" cy="432"/>
            </a:xfrm>
            <a:custGeom>
              <a:avLst/>
              <a:gdLst>
                <a:gd name="T0" fmla="*/ 48 w 48"/>
                <a:gd name="T1" fmla="*/ 0 h 432"/>
                <a:gd name="T2" fmla="*/ 0 w 48"/>
                <a:gd name="T3" fmla="*/ 432 h 432"/>
                <a:gd name="T4" fmla="*/ 0 60000 65536"/>
                <a:gd name="T5" fmla="*/ 0 60000 65536"/>
                <a:gd name="T6" fmla="*/ 0 w 48"/>
                <a:gd name="T7" fmla="*/ 0 h 432"/>
                <a:gd name="T8" fmla="*/ 48 w 48"/>
                <a:gd name="T9" fmla="*/ 432 h 4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432">
                  <a:moveTo>
                    <a:pt x="48" y="0"/>
                  </a:moveTo>
                  <a:cubicBezTo>
                    <a:pt x="48" y="0"/>
                    <a:pt x="24" y="216"/>
                    <a:pt x="0" y="4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6" name="Freeform 51"/>
            <p:cNvSpPr>
              <a:spLocks/>
            </p:cNvSpPr>
            <p:nvPr/>
          </p:nvSpPr>
          <p:spPr bwMode="auto">
            <a:xfrm>
              <a:off x="2088" y="2976"/>
              <a:ext cx="504" cy="400"/>
            </a:xfrm>
            <a:custGeom>
              <a:avLst/>
              <a:gdLst>
                <a:gd name="T0" fmla="*/ 72 w 504"/>
                <a:gd name="T1" fmla="*/ 384 h 400"/>
                <a:gd name="T2" fmla="*/ 72 w 504"/>
                <a:gd name="T3" fmla="*/ 336 h 400"/>
                <a:gd name="T4" fmla="*/ 504 w 504"/>
                <a:gd name="T5" fmla="*/ 0 h 400"/>
                <a:gd name="T6" fmla="*/ 0 60000 65536"/>
                <a:gd name="T7" fmla="*/ 0 60000 65536"/>
                <a:gd name="T8" fmla="*/ 0 60000 65536"/>
                <a:gd name="T9" fmla="*/ 0 w 504"/>
                <a:gd name="T10" fmla="*/ 0 h 400"/>
                <a:gd name="T11" fmla="*/ 504 w 504"/>
                <a:gd name="T12" fmla="*/ 400 h 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400">
                  <a:moveTo>
                    <a:pt x="72" y="384"/>
                  </a:moveTo>
                  <a:cubicBezTo>
                    <a:pt x="36" y="392"/>
                    <a:pt x="0" y="400"/>
                    <a:pt x="72" y="336"/>
                  </a:cubicBezTo>
                  <a:cubicBezTo>
                    <a:pt x="144" y="272"/>
                    <a:pt x="324" y="136"/>
                    <a:pt x="50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7" name="Freeform 50"/>
            <p:cNvSpPr>
              <a:spLocks/>
            </p:cNvSpPr>
            <p:nvPr/>
          </p:nvSpPr>
          <p:spPr bwMode="auto">
            <a:xfrm>
              <a:off x="1440" y="3024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624 w 624"/>
                <a:gd name="T3" fmla="*/ 288 h 288"/>
                <a:gd name="T4" fmla="*/ 0 60000 65536"/>
                <a:gd name="T5" fmla="*/ 0 60000 65536"/>
                <a:gd name="T6" fmla="*/ 0 w 624"/>
                <a:gd name="T7" fmla="*/ 0 h 288"/>
                <a:gd name="T8" fmla="*/ 624 w 624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4" h="288">
                  <a:moveTo>
                    <a:pt x="0" y="0"/>
                  </a:moveTo>
                  <a:cubicBezTo>
                    <a:pt x="0" y="0"/>
                    <a:pt x="312" y="144"/>
                    <a:pt x="624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8" name="Freeform 31"/>
            <p:cNvSpPr>
              <a:spLocks/>
            </p:cNvSpPr>
            <p:nvPr/>
          </p:nvSpPr>
          <p:spPr bwMode="auto">
            <a:xfrm>
              <a:off x="1392" y="2832"/>
              <a:ext cx="1752" cy="1120"/>
            </a:xfrm>
            <a:custGeom>
              <a:avLst/>
              <a:gdLst>
                <a:gd name="T0" fmla="*/ 0 w 1752"/>
                <a:gd name="T1" fmla="*/ 192 h 1120"/>
                <a:gd name="T2" fmla="*/ 1200 w 1752"/>
                <a:gd name="T3" fmla="*/ 144 h 1120"/>
                <a:gd name="T4" fmla="*/ 1680 w 1752"/>
                <a:gd name="T5" fmla="*/ 1056 h 1120"/>
                <a:gd name="T6" fmla="*/ 768 w 1752"/>
                <a:gd name="T7" fmla="*/ 528 h 1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52"/>
                <a:gd name="T13" fmla="*/ 0 h 1120"/>
                <a:gd name="T14" fmla="*/ 1752 w 1752"/>
                <a:gd name="T15" fmla="*/ 1120 h 1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52" h="1120">
                  <a:moveTo>
                    <a:pt x="0" y="192"/>
                  </a:moveTo>
                  <a:cubicBezTo>
                    <a:pt x="460" y="96"/>
                    <a:pt x="920" y="0"/>
                    <a:pt x="1200" y="144"/>
                  </a:cubicBezTo>
                  <a:cubicBezTo>
                    <a:pt x="1480" y="288"/>
                    <a:pt x="1752" y="992"/>
                    <a:pt x="1680" y="1056"/>
                  </a:cubicBezTo>
                  <a:cubicBezTo>
                    <a:pt x="1608" y="1120"/>
                    <a:pt x="1188" y="824"/>
                    <a:pt x="76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9" name="Freeform 30"/>
            <p:cNvSpPr>
              <a:spLocks/>
            </p:cNvSpPr>
            <p:nvPr/>
          </p:nvSpPr>
          <p:spPr bwMode="auto">
            <a:xfrm>
              <a:off x="2208" y="2400"/>
              <a:ext cx="1152" cy="816"/>
            </a:xfrm>
            <a:custGeom>
              <a:avLst/>
              <a:gdLst>
                <a:gd name="T0" fmla="*/ 0 w 1152"/>
                <a:gd name="T1" fmla="*/ 0 h 816"/>
                <a:gd name="T2" fmla="*/ 384 w 1152"/>
                <a:gd name="T3" fmla="*/ 576 h 816"/>
                <a:gd name="T4" fmla="*/ 1152 w 1152"/>
                <a:gd name="T5" fmla="*/ 816 h 816"/>
                <a:gd name="T6" fmla="*/ 0 60000 65536"/>
                <a:gd name="T7" fmla="*/ 0 60000 65536"/>
                <a:gd name="T8" fmla="*/ 0 60000 65536"/>
                <a:gd name="T9" fmla="*/ 0 w 1152"/>
                <a:gd name="T10" fmla="*/ 0 h 816"/>
                <a:gd name="T11" fmla="*/ 1152 w 1152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816">
                  <a:moveTo>
                    <a:pt x="0" y="0"/>
                  </a:moveTo>
                  <a:cubicBezTo>
                    <a:pt x="96" y="220"/>
                    <a:pt x="192" y="440"/>
                    <a:pt x="384" y="576"/>
                  </a:cubicBezTo>
                  <a:cubicBezTo>
                    <a:pt x="576" y="712"/>
                    <a:pt x="864" y="764"/>
                    <a:pt x="1152" y="8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20" name="Freeform 28"/>
            <p:cNvSpPr>
              <a:spLocks/>
            </p:cNvSpPr>
            <p:nvPr/>
          </p:nvSpPr>
          <p:spPr bwMode="auto">
            <a:xfrm>
              <a:off x="528" y="2400"/>
              <a:ext cx="1728" cy="776"/>
            </a:xfrm>
            <a:custGeom>
              <a:avLst/>
              <a:gdLst>
                <a:gd name="T0" fmla="*/ 0 w 1728"/>
                <a:gd name="T1" fmla="*/ 624 h 776"/>
                <a:gd name="T2" fmla="*/ 912 w 1728"/>
                <a:gd name="T3" fmla="*/ 672 h 776"/>
                <a:gd name="T4" fmla="*/ 1728 w 1728"/>
                <a:gd name="T5" fmla="*/ 0 h 776"/>
                <a:gd name="T6" fmla="*/ 0 60000 65536"/>
                <a:gd name="T7" fmla="*/ 0 60000 65536"/>
                <a:gd name="T8" fmla="*/ 0 60000 65536"/>
                <a:gd name="T9" fmla="*/ 0 w 1728"/>
                <a:gd name="T10" fmla="*/ 0 h 776"/>
                <a:gd name="T11" fmla="*/ 1728 w 1728"/>
                <a:gd name="T12" fmla="*/ 776 h 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776">
                  <a:moveTo>
                    <a:pt x="0" y="624"/>
                  </a:moveTo>
                  <a:cubicBezTo>
                    <a:pt x="312" y="700"/>
                    <a:pt x="624" y="776"/>
                    <a:pt x="912" y="672"/>
                  </a:cubicBezTo>
                  <a:cubicBezTo>
                    <a:pt x="1200" y="568"/>
                    <a:pt x="1464" y="284"/>
                    <a:pt x="17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21" name="Freeform 29"/>
            <p:cNvSpPr>
              <a:spLocks/>
            </p:cNvSpPr>
            <p:nvPr/>
          </p:nvSpPr>
          <p:spPr bwMode="auto">
            <a:xfrm>
              <a:off x="1176" y="2544"/>
              <a:ext cx="936" cy="1328"/>
            </a:xfrm>
            <a:custGeom>
              <a:avLst/>
              <a:gdLst>
                <a:gd name="T0" fmla="*/ 216 w 936"/>
                <a:gd name="T1" fmla="*/ 0 h 1328"/>
                <a:gd name="T2" fmla="*/ 216 w 936"/>
                <a:gd name="T3" fmla="*/ 576 h 1328"/>
                <a:gd name="T4" fmla="*/ 120 w 936"/>
                <a:gd name="T5" fmla="*/ 1296 h 1328"/>
                <a:gd name="T6" fmla="*/ 936 w 936"/>
                <a:gd name="T7" fmla="*/ 768 h 1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1328"/>
                <a:gd name="T14" fmla="*/ 936 w 936"/>
                <a:gd name="T15" fmla="*/ 1328 h 1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1328">
                  <a:moveTo>
                    <a:pt x="216" y="0"/>
                  </a:moveTo>
                  <a:cubicBezTo>
                    <a:pt x="224" y="180"/>
                    <a:pt x="232" y="360"/>
                    <a:pt x="216" y="576"/>
                  </a:cubicBezTo>
                  <a:cubicBezTo>
                    <a:pt x="200" y="792"/>
                    <a:pt x="0" y="1264"/>
                    <a:pt x="120" y="1296"/>
                  </a:cubicBezTo>
                  <a:cubicBezTo>
                    <a:pt x="240" y="1328"/>
                    <a:pt x="588" y="1048"/>
                    <a:pt x="93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22" name="Freeform 22"/>
            <p:cNvSpPr>
              <a:spLocks/>
            </p:cNvSpPr>
            <p:nvPr/>
          </p:nvSpPr>
          <p:spPr bwMode="auto">
            <a:xfrm>
              <a:off x="312" y="2408"/>
              <a:ext cx="2960" cy="1576"/>
            </a:xfrm>
            <a:custGeom>
              <a:avLst/>
              <a:gdLst>
                <a:gd name="T0" fmla="*/ 216 w 2960"/>
                <a:gd name="T1" fmla="*/ 2147483647 h 1184"/>
                <a:gd name="T2" fmla="*/ 744 w 2960"/>
                <a:gd name="T3" fmla="*/ 2147483647 h 1184"/>
                <a:gd name="T4" fmla="*/ 1896 w 2960"/>
                <a:gd name="T5" fmla="*/ 2147483647 h 1184"/>
                <a:gd name="T6" fmla="*/ 2808 w 2960"/>
                <a:gd name="T7" fmla="*/ 2147483647 h 1184"/>
                <a:gd name="T8" fmla="*/ 2808 w 2960"/>
                <a:gd name="T9" fmla="*/ 2147483647 h 1184"/>
                <a:gd name="T10" fmla="*/ 1896 w 2960"/>
                <a:gd name="T11" fmla="*/ 2147483647 h 1184"/>
                <a:gd name="T12" fmla="*/ 840 w 2960"/>
                <a:gd name="T13" fmla="*/ 2147483647 h 1184"/>
                <a:gd name="T14" fmla="*/ 120 w 2960"/>
                <a:gd name="T15" fmla="*/ 2147483647 h 1184"/>
                <a:gd name="T16" fmla="*/ 120 w 2960"/>
                <a:gd name="T17" fmla="*/ 2147483647 h 11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60"/>
                <a:gd name="T28" fmla="*/ 0 h 1184"/>
                <a:gd name="T29" fmla="*/ 2960 w 2960"/>
                <a:gd name="T30" fmla="*/ 1184 h 11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60" h="1184">
                  <a:moveTo>
                    <a:pt x="216" y="232"/>
                  </a:moveTo>
                  <a:cubicBezTo>
                    <a:pt x="340" y="152"/>
                    <a:pt x="464" y="72"/>
                    <a:pt x="744" y="40"/>
                  </a:cubicBezTo>
                  <a:cubicBezTo>
                    <a:pt x="1024" y="8"/>
                    <a:pt x="1552" y="0"/>
                    <a:pt x="1896" y="40"/>
                  </a:cubicBezTo>
                  <a:cubicBezTo>
                    <a:pt x="2240" y="80"/>
                    <a:pt x="2656" y="112"/>
                    <a:pt x="2808" y="280"/>
                  </a:cubicBezTo>
                  <a:cubicBezTo>
                    <a:pt x="2960" y="448"/>
                    <a:pt x="2960" y="912"/>
                    <a:pt x="2808" y="1048"/>
                  </a:cubicBezTo>
                  <a:cubicBezTo>
                    <a:pt x="2656" y="1184"/>
                    <a:pt x="2224" y="1112"/>
                    <a:pt x="1896" y="1096"/>
                  </a:cubicBezTo>
                  <a:cubicBezTo>
                    <a:pt x="1568" y="1080"/>
                    <a:pt x="1136" y="1064"/>
                    <a:pt x="840" y="952"/>
                  </a:cubicBezTo>
                  <a:cubicBezTo>
                    <a:pt x="544" y="840"/>
                    <a:pt x="240" y="528"/>
                    <a:pt x="120" y="424"/>
                  </a:cubicBezTo>
                  <a:cubicBezTo>
                    <a:pt x="0" y="320"/>
                    <a:pt x="120" y="336"/>
                    <a:pt x="120" y="3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pic>
          <p:nvPicPr>
            <p:cNvPr id="21523" name="Picture 6" descr="j018343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736"/>
              <a:ext cx="6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4" name="Picture 16" descr="j015774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696"/>
              <a:ext cx="48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5" name="Picture 17" descr="j015774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928"/>
              <a:ext cx="519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6" name="Picture 18" descr="j015775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160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7" name="Picture 19" descr="j015778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648"/>
              <a:ext cx="515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8" name="Picture 20" descr="j015779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504"/>
              <a:ext cx="624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9" name="Picture 21" descr="j015778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160"/>
              <a:ext cx="528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0" name="Picture 24" descr="j015778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2736"/>
              <a:ext cx="480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1" name="Picture 26" descr="j015775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168"/>
              <a:ext cx="382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2" name="Picture 27" descr="j015777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832"/>
              <a:ext cx="48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3" name="Text Box 32"/>
            <p:cNvSpPr txBox="1">
              <a:spLocks noChangeArrowheads="1"/>
            </p:cNvSpPr>
            <p:nvPr/>
          </p:nvSpPr>
          <p:spPr bwMode="auto">
            <a:xfrm>
              <a:off x="547" y="2361"/>
              <a:ext cx="2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10</a:t>
              </a:r>
            </a:p>
          </p:txBody>
        </p:sp>
        <p:sp>
          <p:nvSpPr>
            <p:cNvPr id="21534" name="Text Box 33"/>
            <p:cNvSpPr txBox="1">
              <a:spLocks noChangeArrowheads="1"/>
            </p:cNvSpPr>
            <p:nvPr/>
          </p:nvSpPr>
          <p:spPr bwMode="auto">
            <a:xfrm>
              <a:off x="1728" y="220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8</a:t>
              </a:r>
            </a:p>
          </p:txBody>
        </p:sp>
        <p:sp>
          <p:nvSpPr>
            <p:cNvPr id="21535" name="Text Box 34"/>
            <p:cNvSpPr txBox="1">
              <a:spLocks noChangeArrowheads="1"/>
            </p:cNvSpPr>
            <p:nvPr/>
          </p:nvSpPr>
          <p:spPr bwMode="auto">
            <a:xfrm>
              <a:off x="864" y="288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1536" name="Text Box 35"/>
            <p:cNvSpPr txBox="1">
              <a:spLocks noChangeArrowheads="1"/>
            </p:cNvSpPr>
            <p:nvPr/>
          </p:nvSpPr>
          <p:spPr bwMode="auto">
            <a:xfrm>
              <a:off x="576" y="331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7</a:t>
              </a:r>
            </a:p>
          </p:txBody>
        </p:sp>
        <p:sp>
          <p:nvSpPr>
            <p:cNvPr id="21537" name="Text Box 36"/>
            <p:cNvSpPr txBox="1">
              <a:spLocks noChangeArrowheads="1"/>
            </p:cNvSpPr>
            <p:nvPr/>
          </p:nvSpPr>
          <p:spPr bwMode="auto">
            <a:xfrm>
              <a:off x="1315" y="3216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  <p:sp>
          <p:nvSpPr>
            <p:cNvPr id="21538" name="Text Box 37"/>
            <p:cNvSpPr txBox="1">
              <a:spLocks noChangeArrowheads="1"/>
            </p:cNvSpPr>
            <p:nvPr/>
          </p:nvSpPr>
          <p:spPr bwMode="auto">
            <a:xfrm>
              <a:off x="2832" y="240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21539" name="Text Box 38"/>
            <p:cNvSpPr txBox="1">
              <a:spLocks noChangeArrowheads="1"/>
            </p:cNvSpPr>
            <p:nvPr/>
          </p:nvSpPr>
          <p:spPr bwMode="auto">
            <a:xfrm>
              <a:off x="3210" y="3456"/>
              <a:ext cx="2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11</a:t>
              </a:r>
            </a:p>
          </p:txBody>
        </p:sp>
        <p:sp>
          <p:nvSpPr>
            <p:cNvPr id="21540" name="Text Box 39"/>
            <p:cNvSpPr txBox="1">
              <a:spLocks noChangeArrowheads="1"/>
            </p:cNvSpPr>
            <p:nvPr/>
          </p:nvSpPr>
          <p:spPr bwMode="auto">
            <a:xfrm>
              <a:off x="2496" y="388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  <p:sp>
          <p:nvSpPr>
            <p:cNvPr id="21541" name="Text Box 40"/>
            <p:cNvSpPr txBox="1">
              <a:spLocks noChangeArrowheads="1"/>
            </p:cNvSpPr>
            <p:nvPr/>
          </p:nvSpPr>
          <p:spPr bwMode="auto">
            <a:xfrm>
              <a:off x="1536" y="384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1542" name="Text Box 41"/>
            <p:cNvSpPr txBox="1">
              <a:spLocks noChangeArrowheads="1"/>
            </p:cNvSpPr>
            <p:nvPr/>
          </p:nvSpPr>
          <p:spPr bwMode="auto">
            <a:xfrm>
              <a:off x="1824" y="288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21543" name="Text Box 42"/>
            <p:cNvSpPr txBox="1">
              <a:spLocks noChangeArrowheads="1"/>
            </p:cNvSpPr>
            <p:nvPr/>
          </p:nvSpPr>
          <p:spPr bwMode="auto">
            <a:xfrm>
              <a:off x="1764" y="2553"/>
              <a:ext cx="2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12</a:t>
              </a:r>
            </a:p>
          </p:txBody>
        </p:sp>
        <p:sp>
          <p:nvSpPr>
            <p:cNvPr id="21544" name="Text Box 43"/>
            <p:cNvSpPr txBox="1">
              <a:spLocks noChangeArrowheads="1"/>
            </p:cNvSpPr>
            <p:nvPr/>
          </p:nvSpPr>
          <p:spPr bwMode="auto">
            <a:xfrm>
              <a:off x="1188" y="264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21545" name="Text Box 44"/>
            <p:cNvSpPr txBox="1">
              <a:spLocks noChangeArrowheads="1"/>
            </p:cNvSpPr>
            <p:nvPr/>
          </p:nvSpPr>
          <p:spPr bwMode="auto">
            <a:xfrm>
              <a:off x="2496" y="34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21546" name="Text Box 45"/>
            <p:cNvSpPr txBox="1">
              <a:spLocks noChangeArrowheads="1"/>
            </p:cNvSpPr>
            <p:nvPr/>
          </p:nvSpPr>
          <p:spPr bwMode="auto">
            <a:xfrm>
              <a:off x="1716" y="336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1547" name="Text Box 46"/>
            <p:cNvSpPr txBox="1">
              <a:spLocks noChangeArrowheads="1"/>
            </p:cNvSpPr>
            <p:nvPr/>
          </p:nvSpPr>
          <p:spPr bwMode="auto">
            <a:xfrm>
              <a:off x="2352" y="25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4</a:t>
              </a:r>
            </a:p>
          </p:txBody>
        </p:sp>
        <p:sp>
          <p:nvSpPr>
            <p:cNvPr id="21548" name="Text Box 47"/>
            <p:cNvSpPr txBox="1">
              <a:spLocks noChangeArrowheads="1"/>
            </p:cNvSpPr>
            <p:nvPr/>
          </p:nvSpPr>
          <p:spPr bwMode="auto">
            <a:xfrm>
              <a:off x="2832" y="2889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1549" name="Text Box 48"/>
            <p:cNvSpPr txBox="1">
              <a:spLocks noChangeArrowheads="1"/>
            </p:cNvSpPr>
            <p:nvPr/>
          </p:nvSpPr>
          <p:spPr bwMode="auto">
            <a:xfrm>
              <a:off x="2688" y="32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7</a:t>
              </a:r>
            </a:p>
          </p:txBody>
        </p:sp>
        <p:sp>
          <p:nvSpPr>
            <p:cNvPr id="21550" name="Text Box 55"/>
            <p:cNvSpPr txBox="1">
              <a:spLocks noChangeArrowheads="1"/>
            </p:cNvSpPr>
            <p:nvPr/>
          </p:nvSpPr>
          <p:spPr bwMode="auto">
            <a:xfrm>
              <a:off x="1680" y="302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21551" name="Text Box 56"/>
            <p:cNvSpPr txBox="1">
              <a:spLocks noChangeArrowheads="1"/>
            </p:cNvSpPr>
            <p:nvPr/>
          </p:nvSpPr>
          <p:spPr bwMode="auto">
            <a:xfrm>
              <a:off x="1956" y="351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21552" name="Text Box 58"/>
            <p:cNvSpPr txBox="1">
              <a:spLocks noChangeArrowheads="1"/>
            </p:cNvSpPr>
            <p:nvPr/>
          </p:nvSpPr>
          <p:spPr bwMode="auto">
            <a:xfrm>
              <a:off x="2304" y="312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1553" name="Text Box 59"/>
            <p:cNvSpPr txBox="1">
              <a:spLocks noChangeArrowheads="1"/>
            </p:cNvSpPr>
            <p:nvPr/>
          </p:nvSpPr>
          <p:spPr bwMode="auto">
            <a:xfrm>
              <a:off x="2052" y="259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</p:grp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17471" name="Text Box 63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57" grpId="0" animBg="1" autoUpdateAnimBg="0"/>
      <p:bldP spid="17470" grpId="0"/>
      <p:bldP spid="174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F58FB1-1F47-450B-ABB6-1B665EFBB98C}" type="slidenum">
              <a:rPr lang="zh-TW" altLang="en-US" sz="1100">
                <a:latin typeface="Verdana" panose="020B0604030504040204" pitchFamily="34" charset="0"/>
              </a:rPr>
              <a:pPr/>
              <a:t>11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2531" name="Freeform 2"/>
          <p:cNvSpPr>
            <a:spLocks/>
          </p:cNvSpPr>
          <p:nvPr/>
        </p:nvSpPr>
        <p:spPr bwMode="auto">
          <a:xfrm>
            <a:off x="3632200" y="3721100"/>
            <a:ext cx="192088" cy="1612900"/>
          </a:xfrm>
          <a:custGeom>
            <a:avLst/>
            <a:gdLst>
              <a:gd name="T0" fmla="*/ 2147483647 w 112"/>
              <a:gd name="T1" fmla="*/ 2147483647 h 1016"/>
              <a:gd name="T2" fmla="*/ 2147483647 w 112"/>
              <a:gd name="T3" fmla="*/ 2147483647 h 1016"/>
              <a:gd name="T4" fmla="*/ 0 w 112"/>
              <a:gd name="T5" fmla="*/ 2147483647 h 1016"/>
              <a:gd name="T6" fmla="*/ 0 60000 65536"/>
              <a:gd name="T7" fmla="*/ 0 60000 65536"/>
              <a:gd name="T8" fmla="*/ 0 60000 65536"/>
              <a:gd name="T9" fmla="*/ 0 w 112"/>
              <a:gd name="T10" fmla="*/ 0 h 1016"/>
              <a:gd name="T11" fmla="*/ 112 w 112"/>
              <a:gd name="T12" fmla="*/ 1016 h 1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016">
                <a:moveTo>
                  <a:pt x="96" y="104"/>
                </a:moveTo>
                <a:cubicBezTo>
                  <a:pt x="104" y="52"/>
                  <a:pt x="112" y="0"/>
                  <a:pt x="96" y="152"/>
                </a:cubicBezTo>
                <a:cubicBezTo>
                  <a:pt x="80" y="304"/>
                  <a:pt x="40" y="660"/>
                  <a:pt x="0" y="1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2" name="Freeform 3"/>
          <p:cNvSpPr>
            <a:spLocks/>
          </p:cNvSpPr>
          <p:nvPr/>
        </p:nvSpPr>
        <p:spPr bwMode="auto">
          <a:xfrm>
            <a:off x="3549650" y="5410200"/>
            <a:ext cx="82550" cy="685800"/>
          </a:xfrm>
          <a:custGeom>
            <a:avLst/>
            <a:gdLst>
              <a:gd name="T0" fmla="*/ 2147483647 w 48"/>
              <a:gd name="T1" fmla="*/ 0 h 432"/>
              <a:gd name="T2" fmla="*/ 0 w 48"/>
              <a:gd name="T3" fmla="*/ 2147483647 h 432"/>
              <a:gd name="T4" fmla="*/ 0 60000 65536"/>
              <a:gd name="T5" fmla="*/ 0 60000 65536"/>
              <a:gd name="T6" fmla="*/ 0 w 48"/>
              <a:gd name="T7" fmla="*/ 0 h 432"/>
              <a:gd name="T8" fmla="*/ 48 w 48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432">
                <a:moveTo>
                  <a:pt x="48" y="0"/>
                </a:moveTo>
                <a:cubicBezTo>
                  <a:pt x="48" y="0"/>
                  <a:pt x="24" y="216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3" name="Freeform 4"/>
          <p:cNvSpPr>
            <a:spLocks/>
          </p:cNvSpPr>
          <p:nvPr/>
        </p:nvSpPr>
        <p:spPr bwMode="auto">
          <a:xfrm>
            <a:off x="3590925" y="4724400"/>
            <a:ext cx="866775" cy="635000"/>
          </a:xfrm>
          <a:custGeom>
            <a:avLst/>
            <a:gdLst>
              <a:gd name="T0" fmla="*/ 2147483647 w 504"/>
              <a:gd name="T1" fmla="*/ 2147483647 h 400"/>
              <a:gd name="T2" fmla="*/ 2147483647 w 504"/>
              <a:gd name="T3" fmla="*/ 2147483647 h 400"/>
              <a:gd name="T4" fmla="*/ 2147483647 w 504"/>
              <a:gd name="T5" fmla="*/ 0 h 400"/>
              <a:gd name="T6" fmla="*/ 0 60000 65536"/>
              <a:gd name="T7" fmla="*/ 0 60000 65536"/>
              <a:gd name="T8" fmla="*/ 0 60000 65536"/>
              <a:gd name="T9" fmla="*/ 0 w 504"/>
              <a:gd name="T10" fmla="*/ 0 h 400"/>
              <a:gd name="T11" fmla="*/ 504 w 50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400">
                <a:moveTo>
                  <a:pt x="72" y="384"/>
                </a:moveTo>
                <a:cubicBezTo>
                  <a:pt x="36" y="392"/>
                  <a:pt x="0" y="400"/>
                  <a:pt x="72" y="336"/>
                </a:cubicBezTo>
                <a:cubicBezTo>
                  <a:pt x="144" y="272"/>
                  <a:pt x="324" y="136"/>
                  <a:pt x="5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4" name="Freeform 5"/>
          <p:cNvSpPr>
            <a:spLocks/>
          </p:cNvSpPr>
          <p:nvPr/>
        </p:nvSpPr>
        <p:spPr bwMode="auto">
          <a:xfrm>
            <a:off x="2476500" y="4800600"/>
            <a:ext cx="1073150" cy="457200"/>
          </a:xfrm>
          <a:custGeom>
            <a:avLst/>
            <a:gdLst>
              <a:gd name="T0" fmla="*/ 0 w 624"/>
              <a:gd name="T1" fmla="*/ 0 h 288"/>
              <a:gd name="T2" fmla="*/ 2147483647 w 624"/>
              <a:gd name="T3" fmla="*/ 2147483647 h 288"/>
              <a:gd name="T4" fmla="*/ 0 60000 65536"/>
              <a:gd name="T5" fmla="*/ 0 60000 65536"/>
              <a:gd name="T6" fmla="*/ 0 w 624"/>
              <a:gd name="T7" fmla="*/ 0 h 288"/>
              <a:gd name="T8" fmla="*/ 624 w 624"/>
              <a:gd name="T9" fmla="*/ 288 h 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288">
                <a:moveTo>
                  <a:pt x="0" y="0"/>
                </a:moveTo>
                <a:cubicBezTo>
                  <a:pt x="0" y="0"/>
                  <a:pt x="312" y="144"/>
                  <a:pt x="62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5" name="Freeform 6"/>
          <p:cNvSpPr>
            <a:spLocks/>
          </p:cNvSpPr>
          <p:nvPr/>
        </p:nvSpPr>
        <p:spPr bwMode="auto">
          <a:xfrm>
            <a:off x="2393950" y="4495800"/>
            <a:ext cx="3013075" cy="1778000"/>
          </a:xfrm>
          <a:custGeom>
            <a:avLst/>
            <a:gdLst>
              <a:gd name="T0" fmla="*/ 0 w 1752"/>
              <a:gd name="T1" fmla="*/ 2147483647 h 1120"/>
              <a:gd name="T2" fmla="*/ 2147483647 w 1752"/>
              <a:gd name="T3" fmla="*/ 2147483647 h 1120"/>
              <a:gd name="T4" fmla="*/ 2147483647 w 1752"/>
              <a:gd name="T5" fmla="*/ 2147483647 h 1120"/>
              <a:gd name="T6" fmla="*/ 2147483647 w 1752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1120"/>
              <a:gd name="T14" fmla="*/ 1752 w 1752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1120">
                <a:moveTo>
                  <a:pt x="0" y="192"/>
                </a:moveTo>
                <a:cubicBezTo>
                  <a:pt x="460" y="96"/>
                  <a:pt x="920" y="0"/>
                  <a:pt x="1200" y="144"/>
                </a:cubicBezTo>
                <a:cubicBezTo>
                  <a:pt x="1480" y="288"/>
                  <a:pt x="1752" y="992"/>
                  <a:pt x="1680" y="1056"/>
                </a:cubicBezTo>
                <a:cubicBezTo>
                  <a:pt x="1608" y="1120"/>
                  <a:pt x="1188" y="824"/>
                  <a:pt x="76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6" name="Freeform 7"/>
          <p:cNvSpPr>
            <a:spLocks/>
          </p:cNvSpPr>
          <p:nvPr/>
        </p:nvSpPr>
        <p:spPr bwMode="auto">
          <a:xfrm>
            <a:off x="3797300" y="3810000"/>
            <a:ext cx="1981200" cy="1295400"/>
          </a:xfrm>
          <a:custGeom>
            <a:avLst/>
            <a:gdLst>
              <a:gd name="T0" fmla="*/ 0 w 1152"/>
              <a:gd name="T1" fmla="*/ 0 h 816"/>
              <a:gd name="T2" fmla="*/ 2147483647 w 1152"/>
              <a:gd name="T3" fmla="*/ 2147483647 h 816"/>
              <a:gd name="T4" fmla="*/ 2147483647 w 1152"/>
              <a:gd name="T5" fmla="*/ 2147483647 h 816"/>
              <a:gd name="T6" fmla="*/ 0 60000 65536"/>
              <a:gd name="T7" fmla="*/ 0 60000 65536"/>
              <a:gd name="T8" fmla="*/ 0 60000 65536"/>
              <a:gd name="T9" fmla="*/ 0 w 1152"/>
              <a:gd name="T10" fmla="*/ 0 h 816"/>
              <a:gd name="T11" fmla="*/ 1152 w 115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816">
                <a:moveTo>
                  <a:pt x="0" y="0"/>
                </a:moveTo>
                <a:cubicBezTo>
                  <a:pt x="96" y="220"/>
                  <a:pt x="192" y="440"/>
                  <a:pt x="384" y="576"/>
                </a:cubicBezTo>
                <a:cubicBezTo>
                  <a:pt x="576" y="712"/>
                  <a:pt x="864" y="764"/>
                  <a:pt x="1152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7" name="Freeform 8"/>
          <p:cNvSpPr>
            <a:spLocks/>
          </p:cNvSpPr>
          <p:nvPr/>
        </p:nvSpPr>
        <p:spPr bwMode="auto">
          <a:xfrm>
            <a:off x="908050" y="3810000"/>
            <a:ext cx="2971800" cy="1231900"/>
          </a:xfrm>
          <a:custGeom>
            <a:avLst/>
            <a:gdLst>
              <a:gd name="T0" fmla="*/ 0 w 1728"/>
              <a:gd name="T1" fmla="*/ 2147483647 h 776"/>
              <a:gd name="T2" fmla="*/ 2147483647 w 1728"/>
              <a:gd name="T3" fmla="*/ 2147483647 h 776"/>
              <a:gd name="T4" fmla="*/ 2147483647 w 1728"/>
              <a:gd name="T5" fmla="*/ 0 h 776"/>
              <a:gd name="T6" fmla="*/ 0 60000 65536"/>
              <a:gd name="T7" fmla="*/ 0 60000 65536"/>
              <a:gd name="T8" fmla="*/ 0 60000 65536"/>
              <a:gd name="T9" fmla="*/ 0 w 1728"/>
              <a:gd name="T10" fmla="*/ 0 h 776"/>
              <a:gd name="T11" fmla="*/ 1728 w 1728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776">
                <a:moveTo>
                  <a:pt x="0" y="624"/>
                </a:moveTo>
                <a:cubicBezTo>
                  <a:pt x="312" y="700"/>
                  <a:pt x="624" y="776"/>
                  <a:pt x="912" y="672"/>
                </a:cubicBezTo>
                <a:cubicBezTo>
                  <a:pt x="1200" y="568"/>
                  <a:pt x="1464" y="284"/>
                  <a:pt x="17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8" name="Freeform 9"/>
          <p:cNvSpPr>
            <a:spLocks/>
          </p:cNvSpPr>
          <p:nvPr/>
        </p:nvSpPr>
        <p:spPr bwMode="auto">
          <a:xfrm>
            <a:off x="2022475" y="4038600"/>
            <a:ext cx="1609725" cy="2108200"/>
          </a:xfrm>
          <a:custGeom>
            <a:avLst/>
            <a:gdLst>
              <a:gd name="T0" fmla="*/ 2147483647 w 936"/>
              <a:gd name="T1" fmla="*/ 0 h 1328"/>
              <a:gd name="T2" fmla="*/ 2147483647 w 936"/>
              <a:gd name="T3" fmla="*/ 2147483647 h 1328"/>
              <a:gd name="T4" fmla="*/ 2147483647 w 936"/>
              <a:gd name="T5" fmla="*/ 2147483647 h 1328"/>
              <a:gd name="T6" fmla="*/ 2147483647 w 936"/>
              <a:gd name="T7" fmla="*/ 2147483647 h 1328"/>
              <a:gd name="T8" fmla="*/ 0 60000 65536"/>
              <a:gd name="T9" fmla="*/ 0 60000 65536"/>
              <a:gd name="T10" fmla="*/ 0 60000 65536"/>
              <a:gd name="T11" fmla="*/ 0 60000 65536"/>
              <a:gd name="T12" fmla="*/ 0 w 936"/>
              <a:gd name="T13" fmla="*/ 0 h 1328"/>
              <a:gd name="T14" fmla="*/ 936 w 936"/>
              <a:gd name="T15" fmla="*/ 1328 h 1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" h="1328">
                <a:moveTo>
                  <a:pt x="216" y="0"/>
                </a:moveTo>
                <a:cubicBezTo>
                  <a:pt x="224" y="180"/>
                  <a:pt x="232" y="360"/>
                  <a:pt x="216" y="576"/>
                </a:cubicBezTo>
                <a:cubicBezTo>
                  <a:pt x="200" y="792"/>
                  <a:pt x="0" y="1264"/>
                  <a:pt x="120" y="1296"/>
                </a:cubicBezTo>
                <a:cubicBezTo>
                  <a:pt x="240" y="1328"/>
                  <a:pt x="588" y="1048"/>
                  <a:pt x="93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9" name="Freeform 10"/>
          <p:cNvSpPr>
            <a:spLocks/>
          </p:cNvSpPr>
          <p:nvPr/>
        </p:nvSpPr>
        <p:spPr bwMode="auto">
          <a:xfrm>
            <a:off x="536575" y="3822700"/>
            <a:ext cx="5091113" cy="2501900"/>
          </a:xfrm>
          <a:custGeom>
            <a:avLst/>
            <a:gdLst>
              <a:gd name="T0" fmla="*/ 2147483647 w 2960"/>
              <a:gd name="T1" fmla="*/ 2147483647 h 1184"/>
              <a:gd name="T2" fmla="*/ 2147483647 w 2960"/>
              <a:gd name="T3" fmla="*/ 2147483647 h 1184"/>
              <a:gd name="T4" fmla="*/ 2147483647 w 2960"/>
              <a:gd name="T5" fmla="*/ 2147483647 h 1184"/>
              <a:gd name="T6" fmla="*/ 2147483647 w 2960"/>
              <a:gd name="T7" fmla="*/ 2147483647 h 1184"/>
              <a:gd name="T8" fmla="*/ 2147483647 w 2960"/>
              <a:gd name="T9" fmla="*/ 2147483647 h 1184"/>
              <a:gd name="T10" fmla="*/ 2147483647 w 2960"/>
              <a:gd name="T11" fmla="*/ 2147483647 h 1184"/>
              <a:gd name="T12" fmla="*/ 2147483647 w 2960"/>
              <a:gd name="T13" fmla="*/ 2147483647 h 1184"/>
              <a:gd name="T14" fmla="*/ 2147483647 w 2960"/>
              <a:gd name="T15" fmla="*/ 2147483647 h 1184"/>
              <a:gd name="T16" fmla="*/ 2147483647 w 2960"/>
              <a:gd name="T17" fmla="*/ 2147483647 h 11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60"/>
              <a:gd name="T28" fmla="*/ 0 h 1184"/>
              <a:gd name="T29" fmla="*/ 2960 w 2960"/>
              <a:gd name="T30" fmla="*/ 1184 h 11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60" h="1184">
                <a:moveTo>
                  <a:pt x="216" y="232"/>
                </a:moveTo>
                <a:cubicBezTo>
                  <a:pt x="340" y="152"/>
                  <a:pt x="464" y="72"/>
                  <a:pt x="744" y="40"/>
                </a:cubicBezTo>
                <a:cubicBezTo>
                  <a:pt x="1024" y="8"/>
                  <a:pt x="1552" y="0"/>
                  <a:pt x="1896" y="40"/>
                </a:cubicBezTo>
                <a:cubicBezTo>
                  <a:pt x="2240" y="80"/>
                  <a:pt x="2656" y="112"/>
                  <a:pt x="2808" y="280"/>
                </a:cubicBezTo>
                <a:cubicBezTo>
                  <a:pt x="2960" y="448"/>
                  <a:pt x="2960" y="912"/>
                  <a:pt x="2808" y="1048"/>
                </a:cubicBezTo>
                <a:cubicBezTo>
                  <a:pt x="2656" y="1184"/>
                  <a:pt x="2224" y="1112"/>
                  <a:pt x="1896" y="1096"/>
                </a:cubicBezTo>
                <a:cubicBezTo>
                  <a:pt x="1568" y="1080"/>
                  <a:pt x="1136" y="1064"/>
                  <a:pt x="840" y="952"/>
                </a:cubicBezTo>
                <a:cubicBezTo>
                  <a:pt x="544" y="840"/>
                  <a:pt x="240" y="528"/>
                  <a:pt x="120" y="424"/>
                </a:cubicBezTo>
                <a:cubicBezTo>
                  <a:pt x="0" y="320"/>
                  <a:pt x="120" y="336"/>
                  <a:pt x="120" y="3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40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Shortest path to go from A to B</a:t>
            </a:r>
          </a:p>
        </p:txBody>
      </p:sp>
      <p:sp>
        <p:nvSpPr>
          <p:cNvPr id="2254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30200" y="1811338"/>
            <a:ext cx="9328150" cy="144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smtClean="0">
                <a:solidFill>
                  <a:srgbClr val="FF0000"/>
                </a:solidFill>
                <a:ea typeface="新細明體" panose="02020500000000000000" pitchFamily="18" charset="-120"/>
              </a:rPr>
              <a:t>How many paths between A &amp; B? involving </a:t>
            </a:r>
            <a:r>
              <a:rPr lang="en-US" altLang="zh-TW" sz="24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</a:t>
            </a:r>
            <a:r>
              <a:rPr lang="en-US" altLang="zh-TW" sz="2400" smtClean="0">
                <a:solidFill>
                  <a:srgbClr val="FF0000"/>
                </a:solidFill>
                <a:ea typeface="新細明體" panose="02020500000000000000" pitchFamily="18" charset="-120"/>
              </a:rPr>
              <a:t> intermediate city?</a:t>
            </a:r>
          </a:p>
        </p:txBody>
      </p:sp>
      <p:pic>
        <p:nvPicPr>
          <p:cNvPr id="22542" name="Picture 14" descr="j01834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343400"/>
            <a:ext cx="1073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15" descr="j01577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5867400"/>
            <a:ext cx="825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Picture 16" descr="j01577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648200"/>
            <a:ext cx="892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5" name="Picture 17" descr="j01577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29000"/>
            <a:ext cx="742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6" name="Picture 18" descr="j01577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791200"/>
            <a:ext cx="885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7" name="Picture 19" descr="j01577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2600"/>
            <a:ext cx="10731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8" name="Picture 20" descr="j015778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9080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9" name="Picture 22" descr="j015775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5029200"/>
            <a:ext cx="6572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0" name="Picture 23" descr="j015777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495800"/>
            <a:ext cx="82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108700" y="2971800"/>
            <a:ext cx="3714750" cy="1487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84150" indent="-184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Simple solution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Compute the cost of each path from A to B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cheapest one</a:t>
            </a:r>
          </a:p>
        </p:txBody>
      </p:sp>
      <p:sp>
        <p:nvSpPr>
          <p:cNvPr id="22552" name="Oval 25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22554" name="Oval 27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1568450" y="3200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pic>
        <p:nvPicPr>
          <p:cNvPr id="22557" name="Picture 44" descr="j015778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343400"/>
            <a:ext cx="8255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8" name="Freeform 46"/>
          <p:cNvSpPr>
            <a:spLocks/>
          </p:cNvSpPr>
          <p:nvPr/>
        </p:nvSpPr>
        <p:spPr bwMode="auto">
          <a:xfrm>
            <a:off x="908050" y="3632200"/>
            <a:ext cx="2889250" cy="1168400"/>
          </a:xfrm>
          <a:custGeom>
            <a:avLst/>
            <a:gdLst>
              <a:gd name="T0" fmla="*/ 0 w 1680"/>
              <a:gd name="T1" fmla="*/ 2147483647 h 736"/>
              <a:gd name="T2" fmla="*/ 2147483647 w 1680"/>
              <a:gd name="T3" fmla="*/ 2147483647 h 736"/>
              <a:gd name="T4" fmla="*/ 2147483647 w 1680"/>
              <a:gd name="T5" fmla="*/ 2147483647 h 736"/>
              <a:gd name="T6" fmla="*/ 0 60000 65536"/>
              <a:gd name="T7" fmla="*/ 0 60000 65536"/>
              <a:gd name="T8" fmla="*/ 0 60000 65536"/>
              <a:gd name="T9" fmla="*/ 0 w 1680"/>
              <a:gd name="T10" fmla="*/ 0 h 736"/>
              <a:gd name="T11" fmla="*/ 1680 w 1680"/>
              <a:gd name="T12" fmla="*/ 736 h 7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736">
                <a:moveTo>
                  <a:pt x="0" y="736"/>
                </a:moveTo>
                <a:cubicBezTo>
                  <a:pt x="292" y="480"/>
                  <a:pt x="584" y="224"/>
                  <a:pt x="864" y="112"/>
                </a:cubicBezTo>
                <a:cubicBezTo>
                  <a:pt x="1144" y="0"/>
                  <a:pt x="1412" y="32"/>
                  <a:pt x="1680" y="6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3841" name="Freeform 49"/>
          <p:cNvSpPr>
            <a:spLocks/>
          </p:cNvSpPr>
          <p:nvPr/>
        </p:nvSpPr>
        <p:spPr bwMode="auto">
          <a:xfrm>
            <a:off x="990600" y="3886200"/>
            <a:ext cx="2724150" cy="990600"/>
          </a:xfrm>
          <a:custGeom>
            <a:avLst/>
            <a:gdLst>
              <a:gd name="T0" fmla="*/ 0 w 1584"/>
              <a:gd name="T1" fmla="*/ 2147483647 h 624"/>
              <a:gd name="T2" fmla="*/ 2147483647 w 1584"/>
              <a:gd name="T3" fmla="*/ 2147483647 h 624"/>
              <a:gd name="T4" fmla="*/ 2147483647 w 1584"/>
              <a:gd name="T5" fmla="*/ 0 h 624"/>
              <a:gd name="T6" fmla="*/ 0 60000 65536"/>
              <a:gd name="T7" fmla="*/ 0 60000 65536"/>
              <a:gd name="T8" fmla="*/ 0 60000 65536"/>
              <a:gd name="T9" fmla="*/ 0 w 1584"/>
              <a:gd name="T10" fmla="*/ 0 h 624"/>
              <a:gd name="T11" fmla="*/ 1584 w 15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624">
                <a:moveTo>
                  <a:pt x="0" y="576"/>
                </a:moveTo>
                <a:cubicBezTo>
                  <a:pt x="300" y="600"/>
                  <a:pt x="600" y="624"/>
                  <a:pt x="864" y="528"/>
                </a:cubicBezTo>
                <a:cubicBezTo>
                  <a:pt x="1128" y="432"/>
                  <a:pt x="1356" y="216"/>
                  <a:pt x="1584" y="0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889000" y="1081088"/>
            <a:ext cx="8474075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TW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新細明體" pitchFamily="18" charset="-120"/>
              </a:rPr>
              <a:t>The obvious solution to a problem may not be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0" grpId="0" autoUpdateAnimBg="0"/>
      <p:bldP spid="33838" grpId="0" animBg="1"/>
      <p:bldP spid="338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56091E-5577-490A-97E1-82D013360F79}" type="slidenum">
              <a:rPr lang="zh-TW" altLang="en-US" sz="1100">
                <a:latin typeface="Verdana" panose="020B0604030504040204" pitchFamily="34" charset="0"/>
              </a:rPr>
              <a:pPr/>
              <a:t>12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3555" name="Freeform 2"/>
          <p:cNvSpPr>
            <a:spLocks/>
          </p:cNvSpPr>
          <p:nvPr/>
        </p:nvSpPr>
        <p:spPr bwMode="auto">
          <a:xfrm>
            <a:off x="3632200" y="3721100"/>
            <a:ext cx="192088" cy="1612900"/>
          </a:xfrm>
          <a:custGeom>
            <a:avLst/>
            <a:gdLst>
              <a:gd name="T0" fmla="*/ 2147483647 w 112"/>
              <a:gd name="T1" fmla="*/ 2147483647 h 1016"/>
              <a:gd name="T2" fmla="*/ 2147483647 w 112"/>
              <a:gd name="T3" fmla="*/ 2147483647 h 1016"/>
              <a:gd name="T4" fmla="*/ 0 w 112"/>
              <a:gd name="T5" fmla="*/ 2147483647 h 1016"/>
              <a:gd name="T6" fmla="*/ 0 60000 65536"/>
              <a:gd name="T7" fmla="*/ 0 60000 65536"/>
              <a:gd name="T8" fmla="*/ 0 60000 65536"/>
              <a:gd name="T9" fmla="*/ 0 w 112"/>
              <a:gd name="T10" fmla="*/ 0 h 1016"/>
              <a:gd name="T11" fmla="*/ 112 w 112"/>
              <a:gd name="T12" fmla="*/ 1016 h 1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016">
                <a:moveTo>
                  <a:pt x="96" y="104"/>
                </a:moveTo>
                <a:cubicBezTo>
                  <a:pt x="104" y="52"/>
                  <a:pt x="112" y="0"/>
                  <a:pt x="96" y="152"/>
                </a:cubicBezTo>
                <a:cubicBezTo>
                  <a:pt x="80" y="304"/>
                  <a:pt x="40" y="660"/>
                  <a:pt x="0" y="1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56" name="Freeform 3"/>
          <p:cNvSpPr>
            <a:spLocks/>
          </p:cNvSpPr>
          <p:nvPr/>
        </p:nvSpPr>
        <p:spPr bwMode="auto">
          <a:xfrm>
            <a:off x="3549650" y="5410200"/>
            <a:ext cx="82550" cy="685800"/>
          </a:xfrm>
          <a:custGeom>
            <a:avLst/>
            <a:gdLst>
              <a:gd name="T0" fmla="*/ 2147483647 w 48"/>
              <a:gd name="T1" fmla="*/ 0 h 432"/>
              <a:gd name="T2" fmla="*/ 0 w 48"/>
              <a:gd name="T3" fmla="*/ 2147483647 h 432"/>
              <a:gd name="T4" fmla="*/ 0 60000 65536"/>
              <a:gd name="T5" fmla="*/ 0 60000 65536"/>
              <a:gd name="T6" fmla="*/ 0 w 48"/>
              <a:gd name="T7" fmla="*/ 0 h 432"/>
              <a:gd name="T8" fmla="*/ 48 w 48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432">
                <a:moveTo>
                  <a:pt x="48" y="0"/>
                </a:moveTo>
                <a:cubicBezTo>
                  <a:pt x="48" y="0"/>
                  <a:pt x="24" y="216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57" name="Freeform 4"/>
          <p:cNvSpPr>
            <a:spLocks/>
          </p:cNvSpPr>
          <p:nvPr/>
        </p:nvSpPr>
        <p:spPr bwMode="auto">
          <a:xfrm>
            <a:off x="3590925" y="4724400"/>
            <a:ext cx="866775" cy="635000"/>
          </a:xfrm>
          <a:custGeom>
            <a:avLst/>
            <a:gdLst>
              <a:gd name="T0" fmla="*/ 2147483647 w 504"/>
              <a:gd name="T1" fmla="*/ 2147483647 h 400"/>
              <a:gd name="T2" fmla="*/ 2147483647 w 504"/>
              <a:gd name="T3" fmla="*/ 2147483647 h 400"/>
              <a:gd name="T4" fmla="*/ 2147483647 w 504"/>
              <a:gd name="T5" fmla="*/ 0 h 400"/>
              <a:gd name="T6" fmla="*/ 0 60000 65536"/>
              <a:gd name="T7" fmla="*/ 0 60000 65536"/>
              <a:gd name="T8" fmla="*/ 0 60000 65536"/>
              <a:gd name="T9" fmla="*/ 0 w 504"/>
              <a:gd name="T10" fmla="*/ 0 h 400"/>
              <a:gd name="T11" fmla="*/ 504 w 50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400">
                <a:moveTo>
                  <a:pt x="72" y="384"/>
                </a:moveTo>
                <a:cubicBezTo>
                  <a:pt x="36" y="392"/>
                  <a:pt x="0" y="400"/>
                  <a:pt x="72" y="336"/>
                </a:cubicBezTo>
                <a:cubicBezTo>
                  <a:pt x="144" y="272"/>
                  <a:pt x="324" y="136"/>
                  <a:pt x="5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58" name="Freeform 5"/>
          <p:cNvSpPr>
            <a:spLocks/>
          </p:cNvSpPr>
          <p:nvPr/>
        </p:nvSpPr>
        <p:spPr bwMode="auto">
          <a:xfrm>
            <a:off x="2476500" y="4800600"/>
            <a:ext cx="1073150" cy="457200"/>
          </a:xfrm>
          <a:custGeom>
            <a:avLst/>
            <a:gdLst>
              <a:gd name="T0" fmla="*/ 0 w 624"/>
              <a:gd name="T1" fmla="*/ 0 h 288"/>
              <a:gd name="T2" fmla="*/ 2147483647 w 624"/>
              <a:gd name="T3" fmla="*/ 2147483647 h 288"/>
              <a:gd name="T4" fmla="*/ 0 60000 65536"/>
              <a:gd name="T5" fmla="*/ 0 60000 65536"/>
              <a:gd name="T6" fmla="*/ 0 w 624"/>
              <a:gd name="T7" fmla="*/ 0 h 288"/>
              <a:gd name="T8" fmla="*/ 624 w 624"/>
              <a:gd name="T9" fmla="*/ 288 h 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288">
                <a:moveTo>
                  <a:pt x="0" y="0"/>
                </a:moveTo>
                <a:cubicBezTo>
                  <a:pt x="0" y="0"/>
                  <a:pt x="312" y="144"/>
                  <a:pt x="62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59" name="Freeform 6"/>
          <p:cNvSpPr>
            <a:spLocks/>
          </p:cNvSpPr>
          <p:nvPr/>
        </p:nvSpPr>
        <p:spPr bwMode="auto">
          <a:xfrm>
            <a:off x="2393950" y="4495800"/>
            <a:ext cx="3013075" cy="1778000"/>
          </a:xfrm>
          <a:custGeom>
            <a:avLst/>
            <a:gdLst>
              <a:gd name="T0" fmla="*/ 0 w 1752"/>
              <a:gd name="T1" fmla="*/ 2147483647 h 1120"/>
              <a:gd name="T2" fmla="*/ 2147483647 w 1752"/>
              <a:gd name="T3" fmla="*/ 2147483647 h 1120"/>
              <a:gd name="T4" fmla="*/ 2147483647 w 1752"/>
              <a:gd name="T5" fmla="*/ 2147483647 h 1120"/>
              <a:gd name="T6" fmla="*/ 2147483647 w 1752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1120"/>
              <a:gd name="T14" fmla="*/ 1752 w 1752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1120">
                <a:moveTo>
                  <a:pt x="0" y="192"/>
                </a:moveTo>
                <a:cubicBezTo>
                  <a:pt x="460" y="96"/>
                  <a:pt x="920" y="0"/>
                  <a:pt x="1200" y="144"/>
                </a:cubicBezTo>
                <a:cubicBezTo>
                  <a:pt x="1480" y="288"/>
                  <a:pt x="1752" y="992"/>
                  <a:pt x="1680" y="1056"/>
                </a:cubicBezTo>
                <a:cubicBezTo>
                  <a:pt x="1608" y="1120"/>
                  <a:pt x="1188" y="824"/>
                  <a:pt x="76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60" name="Freeform 7"/>
          <p:cNvSpPr>
            <a:spLocks/>
          </p:cNvSpPr>
          <p:nvPr/>
        </p:nvSpPr>
        <p:spPr bwMode="auto">
          <a:xfrm>
            <a:off x="3797300" y="3810000"/>
            <a:ext cx="1981200" cy="1295400"/>
          </a:xfrm>
          <a:custGeom>
            <a:avLst/>
            <a:gdLst>
              <a:gd name="T0" fmla="*/ 0 w 1152"/>
              <a:gd name="T1" fmla="*/ 0 h 816"/>
              <a:gd name="T2" fmla="*/ 2147483647 w 1152"/>
              <a:gd name="T3" fmla="*/ 2147483647 h 816"/>
              <a:gd name="T4" fmla="*/ 2147483647 w 1152"/>
              <a:gd name="T5" fmla="*/ 2147483647 h 816"/>
              <a:gd name="T6" fmla="*/ 0 60000 65536"/>
              <a:gd name="T7" fmla="*/ 0 60000 65536"/>
              <a:gd name="T8" fmla="*/ 0 60000 65536"/>
              <a:gd name="T9" fmla="*/ 0 w 1152"/>
              <a:gd name="T10" fmla="*/ 0 h 816"/>
              <a:gd name="T11" fmla="*/ 1152 w 115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816">
                <a:moveTo>
                  <a:pt x="0" y="0"/>
                </a:moveTo>
                <a:cubicBezTo>
                  <a:pt x="96" y="220"/>
                  <a:pt x="192" y="440"/>
                  <a:pt x="384" y="576"/>
                </a:cubicBezTo>
                <a:cubicBezTo>
                  <a:pt x="576" y="712"/>
                  <a:pt x="864" y="764"/>
                  <a:pt x="1152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61" name="Freeform 8"/>
          <p:cNvSpPr>
            <a:spLocks/>
          </p:cNvSpPr>
          <p:nvPr/>
        </p:nvSpPr>
        <p:spPr bwMode="auto">
          <a:xfrm>
            <a:off x="908050" y="3810000"/>
            <a:ext cx="2971800" cy="1231900"/>
          </a:xfrm>
          <a:custGeom>
            <a:avLst/>
            <a:gdLst>
              <a:gd name="T0" fmla="*/ 0 w 1728"/>
              <a:gd name="T1" fmla="*/ 2147483647 h 776"/>
              <a:gd name="T2" fmla="*/ 2147483647 w 1728"/>
              <a:gd name="T3" fmla="*/ 2147483647 h 776"/>
              <a:gd name="T4" fmla="*/ 2147483647 w 1728"/>
              <a:gd name="T5" fmla="*/ 0 h 776"/>
              <a:gd name="T6" fmla="*/ 0 60000 65536"/>
              <a:gd name="T7" fmla="*/ 0 60000 65536"/>
              <a:gd name="T8" fmla="*/ 0 60000 65536"/>
              <a:gd name="T9" fmla="*/ 0 w 1728"/>
              <a:gd name="T10" fmla="*/ 0 h 776"/>
              <a:gd name="T11" fmla="*/ 1728 w 1728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776">
                <a:moveTo>
                  <a:pt x="0" y="624"/>
                </a:moveTo>
                <a:cubicBezTo>
                  <a:pt x="312" y="700"/>
                  <a:pt x="624" y="776"/>
                  <a:pt x="912" y="672"/>
                </a:cubicBezTo>
                <a:cubicBezTo>
                  <a:pt x="1200" y="568"/>
                  <a:pt x="1464" y="284"/>
                  <a:pt x="17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62" name="Freeform 9"/>
          <p:cNvSpPr>
            <a:spLocks/>
          </p:cNvSpPr>
          <p:nvPr/>
        </p:nvSpPr>
        <p:spPr bwMode="auto">
          <a:xfrm>
            <a:off x="2022475" y="4038600"/>
            <a:ext cx="1609725" cy="2108200"/>
          </a:xfrm>
          <a:custGeom>
            <a:avLst/>
            <a:gdLst>
              <a:gd name="T0" fmla="*/ 2147483647 w 936"/>
              <a:gd name="T1" fmla="*/ 0 h 1328"/>
              <a:gd name="T2" fmla="*/ 2147483647 w 936"/>
              <a:gd name="T3" fmla="*/ 2147483647 h 1328"/>
              <a:gd name="T4" fmla="*/ 2147483647 w 936"/>
              <a:gd name="T5" fmla="*/ 2147483647 h 1328"/>
              <a:gd name="T6" fmla="*/ 2147483647 w 936"/>
              <a:gd name="T7" fmla="*/ 2147483647 h 1328"/>
              <a:gd name="T8" fmla="*/ 0 60000 65536"/>
              <a:gd name="T9" fmla="*/ 0 60000 65536"/>
              <a:gd name="T10" fmla="*/ 0 60000 65536"/>
              <a:gd name="T11" fmla="*/ 0 60000 65536"/>
              <a:gd name="T12" fmla="*/ 0 w 936"/>
              <a:gd name="T13" fmla="*/ 0 h 1328"/>
              <a:gd name="T14" fmla="*/ 936 w 936"/>
              <a:gd name="T15" fmla="*/ 1328 h 1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" h="1328">
                <a:moveTo>
                  <a:pt x="216" y="0"/>
                </a:moveTo>
                <a:cubicBezTo>
                  <a:pt x="224" y="180"/>
                  <a:pt x="232" y="360"/>
                  <a:pt x="216" y="576"/>
                </a:cubicBezTo>
                <a:cubicBezTo>
                  <a:pt x="200" y="792"/>
                  <a:pt x="0" y="1264"/>
                  <a:pt x="120" y="1296"/>
                </a:cubicBezTo>
                <a:cubicBezTo>
                  <a:pt x="240" y="1328"/>
                  <a:pt x="588" y="1048"/>
                  <a:pt x="93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63" name="Freeform 10"/>
          <p:cNvSpPr>
            <a:spLocks/>
          </p:cNvSpPr>
          <p:nvPr/>
        </p:nvSpPr>
        <p:spPr bwMode="auto">
          <a:xfrm>
            <a:off x="536575" y="3822700"/>
            <a:ext cx="5091113" cy="2501900"/>
          </a:xfrm>
          <a:custGeom>
            <a:avLst/>
            <a:gdLst>
              <a:gd name="T0" fmla="*/ 2147483647 w 2960"/>
              <a:gd name="T1" fmla="*/ 2147483647 h 1184"/>
              <a:gd name="T2" fmla="*/ 2147483647 w 2960"/>
              <a:gd name="T3" fmla="*/ 2147483647 h 1184"/>
              <a:gd name="T4" fmla="*/ 2147483647 w 2960"/>
              <a:gd name="T5" fmla="*/ 2147483647 h 1184"/>
              <a:gd name="T6" fmla="*/ 2147483647 w 2960"/>
              <a:gd name="T7" fmla="*/ 2147483647 h 1184"/>
              <a:gd name="T8" fmla="*/ 2147483647 w 2960"/>
              <a:gd name="T9" fmla="*/ 2147483647 h 1184"/>
              <a:gd name="T10" fmla="*/ 2147483647 w 2960"/>
              <a:gd name="T11" fmla="*/ 2147483647 h 1184"/>
              <a:gd name="T12" fmla="*/ 2147483647 w 2960"/>
              <a:gd name="T13" fmla="*/ 2147483647 h 1184"/>
              <a:gd name="T14" fmla="*/ 2147483647 w 2960"/>
              <a:gd name="T15" fmla="*/ 2147483647 h 1184"/>
              <a:gd name="T16" fmla="*/ 2147483647 w 2960"/>
              <a:gd name="T17" fmla="*/ 2147483647 h 11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60"/>
              <a:gd name="T28" fmla="*/ 0 h 1184"/>
              <a:gd name="T29" fmla="*/ 2960 w 2960"/>
              <a:gd name="T30" fmla="*/ 1184 h 11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60" h="1184">
                <a:moveTo>
                  <a:pt x="216" y="232"/>
                </a:moveTo>
                <a:cubicBezTo>
                  <a:pt x="340" y="152"/>
                  <a:pt x="464" y="72"/>
                  <a:pt x="744" y="40"/>
                </a:cubicBezTo>
                <a:cubicBezTo>
                  <a:pt x="1024" y="8"/>
                  <a:pt x="1552" y="0"/>
                  <a:pt x="1896" y="40"/>
                </a:cubicBezTo>
                <a:cubicBezTo>
                  <a:pt x="2240" y="80"/>
                  <a:pt x="2656" y="112"/>
                  <a:pt x="2808" y="280"/>
                </a:cubicBezTo>
                <a:cubicBezTo>
                  <a:pt x="2960" y="448"/>
                  <a:pt x="2960" y="912"/>
                  <a:pt x="2808" y="1048"/>
                </a:cubicBezTo>
                <a:cubicBezTo>
                  <a:pt x="2656" y="1184"/>
                  <a:pt x="2224" y="1112"/>
                  <a:pt x="1896" y="1096"/>
                </a:cubicBezTo>
                <a:cubicBezTo>
                  <a:pt x="1568" y="1080"/>
                  <a:pt x="1136" y="1064"/>
                  <a:pt x="840" y="952"/>
                </a:cubicBezTo>
                <a:cubicBezTo>
                  <a:pt x="544" y="840"/>
                  <a:pt x="240" y="528"/>
                  <a:pt x="120" y="424"/>
                </a:cubicBezTo>
                <a:cubicBezTo>
                  <a:pt x="0" y="320"/>
                  <a:pt x="120" y="336"/>
                  <a:pt x="120" y="3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6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Shortest path to go from A to B</a:t>
            </a:r>
          </a:p>
        </p:txBody>
      </p:sp>
      <p:sp>
        <p:nvSpPr>
          <p:cNvPr id="23565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30200" y="1811338"/>
            <a:ext cx="9328150" cy="144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smtClean="0">
                <a:ea typeface="新細明體" panose="02020500000000000000" pitchFamily="18" charset="-120"/>
              </a:rPr>
              <a:t>How many paths between A &amp; B? involving </a:t>
            </a:r>
            <a:r>
              <a:rPr lang="en-US" altLang="zh-TW" sz="24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ea typeface="新細明體" panose="02020500000000000000" pitchFamily="18" charset="-120"/>
              </a:rPr>
              <a:t> intermediate cities?</a:t>
            </a:r>
            <a:endParaRPr lang="en-US" altLang="zh-TW" sz="2400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pic>
        <p:nvPicPr>
          <p:cNvPr id="23566" name="Picture 14" descr="j01834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343400"/>
            <a:ext cx="1073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7" name="Picture 15" descr="j01577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5867400"/>
            <a:ext cx="825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8" name="Picture 16" descr="j01577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648200"/>
            <a:ext cx="892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9" name="Picture 17" descr="j01577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29000"/>
            <a:ext cx="742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0" name="Picture 18" descr="j01577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791200"/>
            <a:ext cx="885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1" name="Picture 19" descr="j01577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2600"/>
            <a:ext cx="10731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2" name="Picture 20" descr="j015778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9080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3" name="Picture 21" descr="j015775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5029200"/>
            <a:ext cx="6572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4" name="Picture 22" descr="j015777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495800"/>
            <a:ext cx="82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5" name="Oval 24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23577" name="Oval 26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3578" name="Text Box 27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1568450" y="3200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pic>
        <p:nvPicPr>
          <p:cNvPr id="23580" name="Picture 30" descr="j015778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343400"/>
            <a:ext cx="8255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6191250" y="4918075"/>
            <a:ext cx="3384550" cy="117792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 Number of paths</a:t>
            </a:r>
          </a:p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= 2</a:t>
            </a:r>
          </a:p>
        </p:txBody>
      </p:sp>
      <p:sp>
        <p:nvSpPr>
          <p:cNvPr id="35874" name="Freeform 34"/>
          <p:cNvSpPr>
            <a:spLocks/>
          </p:cNvSpPr>
          <p:nvPr/>
        </p:nvSpPr>
        <p:spPr bwMode="auto">
          <a:xfrm>
            <a:off x="908050" y="3733800"/>
            <a:ext cx="3508375" cy="1041400"/>
          </a:xfrm>
          <a:custGeom>
            <a:avLst/>
            <a:gdLst>
              <a:gd name="T0" fmla="*/ 0 w 2040"/>
              <a:gd name="T1" fmla="*/ 2147483647 h 656"/>
              <a:gd name="T2" fmla="*/ 2147483647 w 2040"/>
              <a:gd name="T3" fmla="*/ 0 h 656"/>
              <a:gd name="T4" fmla="*/ 2147483647 w 2040"/>
              <a:gd name="T5" fmla="*/ 2147483647 h 656"/>
              <a:gd name="T6" fmla="*/ 2147483647 w 2040"/>
              <a:gd name="T7" fmla="*/ 2147483647 h 656"/>
              <a:gd name="T8" fmla="*/ 2147483647 w 2040"/>
              <a:gd name="T9" fmla="*/ 0 h 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0"/>
              <a:gd name="T16" fmla="*/ 0 h 656"/>
              <a:gd name="T17" fmla="*/ 2040 w 2040"/>
              <a:gd name="T18" fmla="*/ 656 h 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0" h="656">
                <a:moveTo>
                  <a:pt x="0" y="576"/>
                </a:moveTo>
                <a:cubicBezTo>
                  <a:pt x="420" y="288"/>
                  <a:pt x="840" y="0"/>
                  <a:pt x="1008" y="0"/>
                </a:cubicBezTo>
                <a:cubicBezTo>
                  <a:pt x="1176" y="0"/>
                  <a:pt x="856" y="496"/>
                  <a:pt x="1008" y="576"/>
                </a:cubicBezTo>
                <a:cubicBezTo>
                  <a:pt x="1160" y="656"/>
                  <a:pt x="1800" y="576"/>
                  <a:pt x="1920" y="480"/>
                </a:cubicBezTo>
                <a:cubicBezTo>
                  <a:pt x="2040" y="384"/>
                  <a:pt x="1884" y="192"/>
                  <a:pt x="1728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5875" name="Freeform 35"/>
          <p:cNvSpPr>
            <a:spLocks/>
          </p:cNvSpPr>
          <p:nvPr/>
        </p:nvSpPr>
        <p:spPr bwMode="auto">
          <a:xfrm>
            <a:off x="990600" y="3886200"/>
            <a:ext cx="2779713" cy="1612900"/>
          </a:xfrm>
          <a:custGeom>
            <a:avLst/>
            <a:gdLst>
              <a:gd name="T0" fmla="*/ 0 w 1616"/>
              <a:gd name="T1" fmla="*/ 2147483647 h 1016"/>
              <a:gd name="T2" fmla="*/ 2147483647 w 1616"/>
              <a:gd name="T3" fmla="*/ 2147483647 h 1016"/>
              <a:gd name="T4" fmla="*/ 2147483647 w 1616"/>
              <a:gd name="T5" fmla="*/ 2147483647 h 1016"/>
              <a:gd name="T6" fmla="*/ 2147483647 w 1616"/>
              <a:gd name="T7" fmla="*/ 2147483647 h 1016"/>
              <a:gd name="T8" fmla="*/ 2147483647 w 1616"/>
              <a:gd name="T9" fmla="*/ 0 h 1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6"/>
              <a:gd name="T16" fmla="*/ 0 h 1016"/>
              <a:gd name="T17" fmla="*/ 1616 w 1616"/>
              <a:gd name="T18" fmla="*/ 1016 h 1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6" h="1016">
                <a:moveTo>
                  <a:pt x="0" y="720"/>
                </a:moveTo>
                <a:cubicBezTo>
                  <a:pt x="320" y="416"/>
                  <a:pt x="640" y="112"/>
                  <a:pt x="768" y="96"/>
                </a:cubicBezTo>
                <a:cubicBezTo>
                  <a:pt x="896" y="80"/>
                  <a:pt x="648" y="488"/>
                  <a:pt x="768" y="624"/>
                </a:cubicBezTo>
                <a:cubicBezTo>
                  <a:pt x="888" y="760"/>
                  <a:pt x="1360" y="1016"/>
                  <a:pt x="1488" y="912"/>
                </a:cubicBezTo>
                <a:cubicBezTo>
                  <a:pt x="1616" y="808"/>
                  <a:pt x="1576" y="404"/>
                  <a:pt x="1536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584" name="Text Box 24"/>
          <p:cNvSpPr txBox="1">
            <a:spLocks noChangeArrowheads="1"/>
          </p:cNvSpPr>
          <p:nvPr/>
        </p:nvSpPr>
        <p:spPr bwMode="auto">
          <a:xfrm>
            <a:off x="6108700" y="2971800"/>
            <a:ext cx="3714750" cy="1487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84150" indent="-184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Simple solution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Compute the cost of each path from A to B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cheapest one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889000" y="1081088"/>
            <a:ext cx="8474075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TW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新細明體" pitchFamily="18" charset="-120"/>
              </a:rPr>
              <a:t>The obvious solution to a problem may not be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9" grpId="0" autoUpdateAnimBg="0"/>
      <p:bldP spid="35872" grpId="0" animBg="1" autoUpdateAnimBg="0"/>
      <p:bldP spid="35874" grpId="0" animBg="1"/>
      <p:bldP spid="358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5"/>
          <p:cNvSpPr txBox="1">
            <a:spLocks noChangeArrowheads="1"/>
          </p:cNvSpPr>
          <p:nvPr/>
        </p:nvSpPr>
        <p:spPr bwMode="auto">
          <a:xfrm>
            <a:off x="6191250" y="4918075"/>
            <a:ext cx="3384550" cy="117792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 Number of paths</a:t>
            </a:r>
          </a:p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= 2</a:t>
            </a: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6191250" y="4918075"/>
            <a:ext cx="3384550" cy="117792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 Number of paths</a:t>
            </a:r>
          </a:p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= 2 + 3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1644E8-83F3-4A9B-AE84-C3B4C2CE8036}" type="slidenum">
              <a:rPr lang="zh-TW" altLang="en-US" sz="1100">
                <a:latin typeface="Verdana" panose="020B0604030504040204" pitchFamily="34" charset="0"/>
              </a:rPr>
              <a:pPr/>
              <a:t>13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4581" name="Freeform 2"/>
          <p:cNvSpPr>
            <a:spLocks/>
          </p:cNvSpPr>
          <p:nvPr/>
        </p:nvSpPr>
        <p:spPr bwMode="auto">
          <a:xfrm>
            <a:off x="3632200" y="3721100"/>
            <a:ext cx="192088" cy="1612900"/>
          </a:xfrm>
          <a:custGeom>
            <a:avLst/>
            <a:gdLst>
              <a:gd name="T0" fmla="*/ 2147483647 w 112"/>
              <a:gd name="T1" fmla="*/ 2147483647 h 1016"/>
              <a:gd name="T2" fmla="*/ 2147483647 w 112"/>
              <a:gd name="T3" fmla="*/ 2147483647 h 1016"/>
              <a:gd name="T4" fmla="*/ 0 w 112"/>
              <a:gd name="T5" fmla="*/ 2147483647 h 1016"/>
              <a:gd name="T6" fmla="*/ 0 60000 65536"/>
              <a:gd name="T7" fmla="*/ 0 60000 65536"/>
              <a:gd name="T8" fmla="*/ 0 60000 65536"/>
              <a:gd name="T9" fmla="*/ 0 w 112"/>
              <a:gd name="T10" fmla="*/ 0 h 1016"/>
              <a:gd name="T11" fmla="*/ 112 w 112"/>
              <a:gd name="T12" fmla="*/ 1016 h 1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016">
                <a:moveTo>
                  <a:pt x="96" y="104"/>
                </a:moveTo>
                <a:cubicBezTo>
                  <a:pt x="104" y="52"/>
                  <a:pt x="112" y="0"/>
                  <a:pt x="96" y="152"/>
                </a:cubicBezTo>
                <a:cubicBezTo>
                  <a:pt x="80" y="304"/>
                  <a:pt x="40" y="660"/>
                  <a:pt x="0" y="1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582" name="Freeform 3"/>
          <p:cNvSpPr>
            <a:spLocks/>
          </p:cNvSpPr>
          <p:nvPr/>
        </p:nvSpPr>
        <p:spPr bwMode="auto">
          <a:xfrm>
            <a:off x="3549650" y="5410200"/>
            <a:ext cx="82550" cy="685800"/>
          </a:xfrm>
          <a:custGeom>
            <a:avLst/>
            <a:gdLst>
              <a:gd name="T0" fmla="*/ 2147483647 w 48"/>
              <a:gd name="T1" fmla="*/ 0 h 432"/>
              <a:gd name="T2" fmla="*/ 0 w 48"/>
              <a:gd name="T3" fmla="*/ 2147483647 h 432"/>
              <a:gd name="T4" fmla="*/ 0 60000 65536"/>
              <a:gd name="T5" fmla="*/ 0 60000 65536"/>
              <a:gd name="T6" fmla="*/ 0 w 48"/>
              <a:gd name="T7" fmla="*/ 0 h 432"/>
              <a:gd name="T8" fmla="*/ 48 w 48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432">
                <a:moveTo>
                  <a:pt x="48" y="0"/>
                </a:moveTo>
                <a:cubicBezTo>
                  <a:pt x="48" y="0"/>
                  <a:pt x="24" y="216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583" name="Freeform 4"/>
          <p:cNvSpPr>
            <a:spLocks/>
          </p:cNvSpPr>
          <p:nvPr/>
        </p:nvSpPr>
        <p:spPr bwMode="auto">
          <a:xfrm>
            <a:off x="3590925" y="4724400"/>
            <a:ext cx="866775" cy="635000"/>
          </a:xfrm>
          <a:custGeom>
            <a:avLst/>
            <a:gdLst>
              <a:gd name="T0" fmla="*/ 2147483647 w 504"/>
              <a:gd name="T1" fmla="*/ 2147483647 h 400"/>
              <a:gd name="T2" fmla="*/ 2147483647 w 504"/>
              <a:gd name="T3" fmla="*/ 2147483647 h 400"/>
              <a:gd name="T4" fmla="*/ 2147483647 w 504"/>
              <a:gd name="T5" fmla="*/ 0 h 400"/>
              <a:gd name="T6" fmla="*/ 0 60000 65536"/>
              <a:gd name="T7" fmla="*/ 0 60000 65536"/>
              <a:gd name="T8" fmla="*/ 0 60000 65536"/>
              <a:gd name="T9" fmla="*/ 0 w 504"/>
              <a:gd name="T10" fmla="*/ 0 h 400"/>
              <a:gd name="T11" fmla="*/ 504 w 50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400">
                <a:moveTo>
                  <a:pt x="72" y="384"/>
                </a:moveTo>
                <a:cubicBezTo>
                  <a:pt x="36" y="392"/>
                  <a:pt x="0" y="400"/>
                  <a:pt x="72" y="336"/>
                </a:cubicBezTo>
                <a:cubicBezTo>
                  <a:pt x="144" y="272"/>
                  <a:pt x="324" y="136"/>
                  <a:pt x="5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584" name="Freeform 5"/>
          <p:cNvSpPr>
            <a:spLocks/>
          </p:cNvSpPr>
          <p:nvPr/>
        </p:nvSpPr>
        <p:spPr bwMode="auto">
          <a:xfrm>
            <a:off x="2476500" y="4800600"/>
            <a:ext cx="1073150" cy="457200"/>
          </a:xfrm>
          <a:custGeom>
            <a:avLst/>
            <a:gdLst>
              <a:gd name="T0" fmla="*/ 0 w 624"/>
              <a:gd name="T1" fmla="*/ 0 h 288"/>
              <a:gd name="T2" fmla="*/ 2147483647 w 624"/>
              <a:gd name="T3" fmla="*/ 2147483647 h 288"/>
              <a:gd name="T4" fmla="*/ 0 60000 65536"/>
              <a:gd name="T5" fmla="*/ 0 60000 65536"/>
              <a:gd name="T6" fmla="*/ 0 w 624"/>
              <a:gd name="T7" fmla="*/ 0 h 288"/>
              <a:gd name="T8" fmla="*/ 624 w 624"/>
              <a:gd name="T9" fmla="*/ 288 h 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288">
                <a:moveTo>
                  <a:pt x="0" y="0"/>
                </a:moveTo>
                <a:cubicBezTo>
                  <a:pt x="0" y="0"/>
                  <a:pt x="312" y="144"/>
                  <a:pt x="62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585" name="Freeform 6"/>
          <p:cNvSpPr>
            <a:spLocks/>
          </p:cNvSpPr>
          <p:nvPr/>
        </p:nvSpPr>
        <p:spPr bwMode="auto">
          <a:xfrm>
            <a:off x="2393950" y="4495800"/>
            <a:ext cx="3013075" cy="1778000"/>
          </a:xfrm>
          <a:custGeom>
            <a:avLst/>
            <a:gdLst>
              <a:gd name="T0" fmla="*/ 0 w 1752"/>
              <a:gd name="T1" fmla="*/ 2147483647 h 1120"/>
              <a:gd name="T2" fmla="*/ 2147483647 w 1752"/>
              <a:gd name="T3" fmla="*/ 2147483647 h 1120"/>
              <a:gd name="T4" fmla="*/ 2147483647 w 1752"/>
              <a:gd name="T5" fmla="*/ 2147483647 h 1120"/>
              <a:gd name="T6" fmla="*/ 2147483647 w 1752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1120"/>
              <a:gd name="T14" fmla="*/ 1752 w 1752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1120">
                <a:moveTo>
                  <a:pt x="0" y="192"/>
                </a:moveTo>
                <a:cubicBezTo>
                  <a:pt x="460" y="96"/>
                  <a:pt x="920" y="0"/>
                  <a:pt x="1200" y="144"/>
                </a:cubicBezTo>
                <a:cubicBezTo>
                  <a:pt x="1480" y="288"/>
                  <a:pt x="1752" y="992"/>
                  <a:pt x="1680" y="1056"/>
                </a:cubicBezTo>
                <a:cubicBezTo>
                  <a:pt x="1608" y="1120"/>
                  <a:pt x="1188" y="824"/>
                  <a:pt x="76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586" name="Freeform 7"/>
          <p:cNvSpPr>
            <a:spLocks/>
          </p:cNvSpPr>
          <p:nvPr/>
        </p:nvSpPr>
        <p:spPr bwMode="auto">
          <a:xfrm>
            <a:off x="3797300" y="3810000"/>
            <a:ext cx="1981200" cy="1295400"/>
          </a:xfrm>
          <a:custGeom>
            <a:avLst/>
            <a:gdLst>
              <a:gd name="T0" fmla="*/ 0 w 1152"/>
              <a:gd name="T1" fmla="*/ 0 h 816"/>
              <a:gd name="T2" fmla="*/ 2147483647 w 1152"/>
              <a:gd name="T3" fmla="*/ 2147483647 h 816"/>
              <a:gd name="T4" fmla="*/ 2147483647 w 1152"/>
              <a:gd name="T5" fmla="*/ 2147483647 h 816"/>
              <a:gd name="T6" fmla="*/ 0 60000 65536"/>
              <a:gd name="T7" fmla="*/ 0 60000 65536"/>
              <a:gd name="T8" fmla="*/ 0 60000 65536"/>
              <a:gd name="T9" fmla="*/ 0 w 1152"/>
              <a:gd name="T10" fmla="*/ 0 h 816"/>
              <a:gd name="T11" fmla="*/ 1152 w 115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816">
                <a:moveTo>
                  <a:pt x="0" y="0"/>
                </a:moveTo>
                <a:cubicBezTo>
                  <a:pt x="96" y="220"/>
                  <a:pt x="192" y="440"/>
                  <a:pt x="384" y="576"/>
                </a:cubicBezTo>
                <a:cubicBezTo>
                  <a:pt x="576" y="712"/>
                  <a:pt x="864" y="764"/>
                  <a:pt x="1152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587" name="Freeform 8"/>
          <p:cNvSpPr>
            <a:spLocks/>
          </p:cNvSpPr>
          <p:nvPr/>
        </p:nvSpPr>
        <p:spPr bwMode="auto">
          <a:xfrm>
            <a:off x="908050" y="3810000"/>
            <a:ext cx="2971800" cy="1231900"/>
          </a:xfrm>
          <a:custGeom>
            <a:avLst/>
            <a:gdLst>
              <a:gd name="T0" fmla="*/ 0 w 1728"/>
              <a:gd name="T1" fmla="*/ 2147483647 h 776"/>
              <a:gd name="T2" fmla="*/ 2147483647 w 1728"/>
              <a:gd name="T3" fmla="*/ 2147483647 h 776"/>
              <a:gd name="T4" fmla="*/ 2147483647 w 1728"/>
              <a:gd name="T5" fmla="*/ 0 h 776"/>
              <a:gd name="T6" fmla="*/ 0 60000 65536"/>
              <a:gd name="T7" fmla="*/ 0 60000 65536"/>
              <a:gd name="T8" fmla="*/ 0 60000 65536"/>
              <a:gd name="T9" fmla="*/ 0 w 1728"/>
              <a:gd name="T10" fmla="*/ 0 h 776"/>
              <a:gd name="T11" fmla="*/ 1728 w 1728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776">
                <a:moveTo>
                  <a:pt x="0" y="624"/>
                </a:moveTo>
                <a:cubicBezTo>
                  <a:pt x="312" y="700"/>
                  <a:pt x="624" y="776"/>
                  <a:pt x="912" y="672"/>
                </a:cubicBezTo>
                <a:cubicBezTo>
                  <a:pt x="1200" y="568"/>
                  <a:pt x="1464" y="284"/>
                  <a:pt x="17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588" name="Freeform 9"/>
          <p:cNvSpPr>
            <a:spLocks/>
          </p:cNvSpPr>
          <p:nvPr/>
        </p:nvSpPr>
        <p:spPr bwMode="auto">
          <a:xfrm>
            <a:off x="2022475" y="4038600"/>
            <a:ext cx="1609725" cy="2108200"/>
          </a:xfrm>
          <a:custGeom>
            <a:avLst/>
            <a:gdLst>
              <a:gd name="T0" fmla="*/ 2147483647 w 936"/>
              <a:gd name="T1" fmla="*/ 0 h 1328"/>
              <a:gd name="T2" fmla="*/ 2147483647 w 936"/>
              <a:gd name="T3" fmla="*/ 2147483647 h 1328"/>
              <a:gd name="T4" fmla="*/ 2147483647 w 936"/>
              <a:gd name="T5" fmla="*/ 2147483647 h 1328"/>
              <a:gd name="T6" fmla="*/ 2147483647 w 936"/>
              <a:gd name="T7" fmla="*/ 2147483647 h 1328"/>
              <a:gd name="T8" fmla="*/ 0 60000 65536"/>
              <a:gd name="T9" fmla="*/ 0 60000 65536"/>
              <a:gd name="T10" fmla="*/ 0 60000 65536"/>
              <a:gd name="T11" fmla="*/ 0 60000 65536"/>
              <a:gd name="T12" fmla="*/ 0 w 936"/>
              <a:gd name="T13" fmla="*/ 0 h 1328"/>
              <a:gd name="T14" fmla="*/ 936 w 936"/>
              <a:gd name="T15" fmla="*/ 1328 h 1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" h="1328">
                <a:moveTo>
                  <a:pt x="216" y="0"/>
                </a:moveTo>
                <a:cubicBezTo>
                  <a:pt x="224" y="180"/>
                  <a:pt x="232" y="360"/>
                  <a:pt x="216" y="576"/>
                </a:cubicBezTo>
                <a:cubicBezTo>
                  <a:pt x="200" y="792"/>
                  <a:pt x="0" y="1264"/>
                  <a:pt x="120" y="1296"/>
                </a:cubicBezTo>
                <a:cubicBezTo>
                  <a:pt x="240" y="1328"/>
                  <a:pt x="588" y="1048"/>
                  <a:pt x="93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589" name="Freeform 10"/>
          <p:cNvSpPr>
            <a:spLocks/>
          </p:cNvSpPr>
          <p:nvPr/>
        </p:nvSpPr>
        <p:spPr bwMode="auto">
          <a:xfrm>
            <a:off x="536575" y="3822700"/>
            <a:ext cx="5091113" cy="2501900"/>
          </a:xfrm>
          <a:custGeom>
            <a:avLst/>
            <a:gdLst>
              <a:gd name="T0" fmla="*/ 2147483647 w 2960"/>
              <a:gd name="T1" fmla="*/ 2147483647 h 1184"/>
              <a:gd name="T2" fmla="*/ 2147483647 w 2960"/>
              <a:gd name="T3" fmla="*/ 2147483647 h 1184"/>
              <a:gd name="T4" fmla="*/ 2147483647 w 2960"/>
              <a:gd name="T5" fmla="*/ 2147483647 h 1184"/>
              <a:gd name="T6" fmla="*/ 2147483647 w 2960"/>
              <a:gd name="T7" fmla="*/ 2147483647 h 1184"/>
              <a:gd name="T8" fmla="*/ 2147483647 w 2960"/>
              <a:gd name="T9" fmla="*/ 2147483647 h 1184"/>
              <a:gd name="T10" fmla="*/ 2147483647 w 2960"/>
              <a:gd name="T11" fmla="*/ 2147483647 h 1184"/>
              <a:gd name="T12" fmla="*/ 2147483647 w 2960"/>
              <a:gd name="T13" fmla="*/ 2147483647 h 1184"/>
              <a:gd name="T14" fmla="*/ 2147483647 w 2960"/>
              <a:gd name="T15" fmla="*/ 2147483647 h 1184"/>
              <a:gd name="T16" fmla="*/ 2147483647 w 2960"/>
              <a:gd name="T17" fmla="*/ 2147483647 h 11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60"/>
              <a:gd name="T28" fmla="*/ 0 h 1184"/>
              <a:gd name="T29" fmla="*/ 2960 w 2960"/>
              <a:gd name="T30" fmla="*/ 1184 h 11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60" h="1184">
                <a:moveTo>
                  <a:pt x="216" y="232"/>
                </a:moveTo>
                <a:cubicBezTo>
                  <a:pt x="340" y="152"/>
                  <a:pt x="464" y="72"/>
                  <a:pt x="744" y="40"/>
                </a:cubicBezTo>
                <a:cubicBezTo>
                  <a:pt x="1024" y="8"/>
                  <a:pt x="1552" y="0"/>
                  <a:pt x="1896" y="40"/>
                </a:cubicBezTo>
                <a:cubicBezTo>
                  <a:pt x="2240" y="80"/>
                  <a:pt x="2656" y="112"/>
                  <a:pt x="2808" y="280"/>
                </a:cubicBezTo>
                <a:cubicBezTo>
                  <a:pt x="2960" y="448"/>
                  <a:pt x="2960" y="912"/>
                  <a:pt x="2808" y="1048"/>
                </a:cubicBezTo>
                <a:cubicBezTo>
                  <a:pt x="2656" y="1184"/>
                  <a:pt x="2224" y="1112"/>
                  <a:pt x="1896" y="1096"/>
                </a:cubicBezTo>
                <a:cubicBezTo>
                  <a:pt x="1568" y="1080"/>
                  <a:pt x="1136" y="1064"/>
                  <a:pt x="840" y="952"/>
                </a:cubicBezTo>
                <a:cubicBezTo>
                  <a:pt x="544" y="840"/>
                  <a:pt x="240" y="528"/>
                  <a:pt x="120" y="424"/>
                </a:cubicBezTo>
                <a:cubicBezTo>
                  <a:pt x="0" y="320"/>
                  <a:pt x="120" y="336"/>
                  <a:pt x="120" y="3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590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Shortest path to go from A to B</a:t>
            </a:r>
          </a:p>
        </p:txBody>
      </p:sp>
      <p:sp>
        <p:nvSpPr>
          <p:cNvPr id="2459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30200" y="1811338"/>
            <a:ext cx="9328150" cy="144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smtClean="0">
                <a:ea typeface="新細明體" panose="02020500000000000000" pitchFamily="18" charset="-120"/>
              </a:rPr>
              <a:t>How many paths between A &amp; B? involving </a:t>
            </a:r>
            <a:r>
              <a:rPr lang="en-US" altLang="zh-TW" sz="24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ea typeface="新細明體" panose="02020500000000000000" pitchFamily="18" charset="-120"/>
              </a:rPr>
              <a:t> intermediate cities?</a:t>
            </a:r>
            <a:endParaRPr lang="en-US" altLang="zh-TW" sz="2400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pic>
        <p:nvPicPr>
          <p:cNvPr id="24592" name="Picture 14" descr="j01834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343400"/>
            <a:ext cx="1073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3" name="Picture 15" descr="j01577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5867400"/>
            <a:ext cx="825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4" name="Picture 16" descr="j01577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648200"/>
            <a:ext cx="892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5" name="Picture 17" descr="j01577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29000"/>
            <a:ext cx="742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6" name="Picture 18" descr="j01577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791200"/>
            <a:ext cx="885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7" name="Picture 19" descr="j01577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2600"/>
            <a:ext cx="10731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8" name="Picture 20" descr="j015778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9080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9" name="Picture 21" descr="j015778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343400"/>
            <a:ext cx="8255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0" name="Picture 22" descr="j015775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5029200"/>
            <a:ext cx="6572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1" name="Picture 23" descr="j015777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495800"/>
            <a:ext cx="82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2" name="Oval 25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24604" name="Oval 27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4605" name="Text Box 28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2799" name="Freeform 31"/>
          <p:cNvSpPr>
            <a:spLocks/>
          </p:cNvSpPr>
          <p:nvPr/>
        </p:nvSpPr>
        <p:spPr bwMode="auto">
          <a:xfrm>
            <a:off x="908050" y="3581400"/>
            <a:ext cx="3741738" cy="1714500"/>
          </a:xfrm>
          <a:custGeom>
            <a:avLst/>
            <a:gdLst>
              <a:gd name="T0" fmla="*/ 0 w 2176"/>
              <a:gd name="T1" fmla="*/ 2147483647 h 1080"/>
              <a:gd name="T2" fmla="*/ 2147483647 w 2176"/>
              <a:gd name="T3" fmla="*/ 2147483647 h 1080"/>
              <a:gd name="T4" fmla="*/ 2147483647 w 2176"/>
              <a:gd name="T5" fmla="*/ 2147483647 h 1080"/>
              <a:gd name="T6" fmla="*/ 2147483647 w 2176"/>
              <a:gd name="T7" fmla="*/ 2147483647 h 1080"/>
              <a:gd name="T8" fmla="*/ 2147483647 w 2176"/>
              <a:gd name="T9" fmla="*/ 0 h 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6"/>
              <a:gd name="T16" fmla="*/ 0 h 1080"/>
              <a:gd name="T17" fmla="*/ 2176 w 2176"/>
              <a:gd name="T18" fmla="*/ 1080 h 10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6" h="1080">
                <a:moveTo>
                  <a:pt x="0" y="816"/>
                </a:moveTo>
                <a:cubicBezTo>
                  <a:pt x="320" y="796"/>
                  <a:pt x="640" y="776"/>
                  <a:pt x="912" y="816"/>
                </a:cubicBezTo>
                <a:cubicBezTo>
                  <a:pt x="1184" y="856"/>
                  <a:pt x="1424" y="1080"/>
                  <a:pt x="1632" y="1056"/>
                </a:cubicBezTo>
                <a:cubicBezTo>
                  <a:pt x="1840" y="1032"/>
                  <a:pt x="2144" y="848"/>
                  <a:pt x="2160" y="672"/>
                </a:cubicBezTo>
                <a:cubicBezTo>
                  <a:pt x="2176" y="496"/>
                  <a:pt x="1952" y="248"/>
                  <a:pt x="1728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1898650" y="4191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32810" name="Freeform 42"/>
          <p:cNvSpPr>
            <a:spLocks/>
          </p:cNvSpPr>
          <p:nvPr/>
        </p:nvSpPr>
        <p:spPr bwMode="auto">
          <a:xfrm>
            <a:off x="1073150" y="3810000"/>
            <a:ext cx="2806700" cy="2514600"/>
          </a:xfrm>
          <a:custGeom>
            <a:avLst/>
            <a:gdLst>
              <a:gd name="T0" fmla="*/ 0 w 1632"/>
              <a:gd name="T1" fmla="*/ 2147483647 h 1432"/>
              <a:gd name="T2" fmla="*/ 2147483647 w 1632"/>
              <a:gd name="T3" fmla="*/ 2147483647 h 1432"/>
              <a:gd name="T4" fmla="*/ 2147483647 w 1632"/>
              <a:gd name="T5" fmla="*/ 2147483647 h 1432"/>
              <a:gd name="T6" fmla="*/ 2147483647 w 1632"/>
              <a:gd name="T7" fmla="*/ 2147483647 h 1432"/>
              <a:gd name="T8" fmla="*/ 2147483647 w 1632"/>
              <a:gd name="T9" fmla="*/ 0 h 1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2"/>
              <a:gd name="T16" fmla="*/ 0 h 1432"/>
              <a:gd name="T17" fmla="*/ 1632 w 1632"/>
              <a:gd name="T18" fmla="*/ 1432 h 1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2" h="1432">
                <a:moveTo>
                  <a:pt x="0" y="720"/>
                </a:moveTo>
                <a:cubicBezTo>
                  <a:pt x="284" y="664"/>
                  <a:pt x="568" y="608"/>
                  <a:pt x="672" y="720"/>
                </a:cubicBezTo>
                <a:cubicBezTo>
                  <a:pt x="776" y="832"/>
                  <a:pt x="488" y="1352"/>
                  <a:pt x="624" y="1392"/>
                </a:cubicBezTo>
                <a:cubicBezTo>
                  <a:pt x="760" y="1432"/>
                  <a:pt x="1344" y="1192"/>
                  <a:pt x="1488" y="960"/>
                </a:cubicBezTo>
                <a:cubicBezTo>
                  <a:pt x="1632" y="728"/>
                  <a:pt x="1560" y="364"/>
                  <a:pt x="1488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811" name="Freeform 43"/>
          <p:cNvSpPr>
            <a:spLocks/>
          </p:cNvSpPr>
          <p:nvPr/>
        </p:nvSpPr>
        <p:spPr bwMode="auto">
          <a:xfrm>
            <a:off x="1073150" y="3505200"/>
            <a:ext cx="4719638" cy="1663700"/>
          </a:xfrm>
          <a:custGeom>
            <a:avLst/>
            <a:gdLst>
              <a:gd name="T0" fmla="*/ 0 w 2744"/>
              <a:gd name="T1" fmla="*/ 2147483647 h 1048"/>
              <a:gd name="T2" fmla="*/ 2147483647 w 2744"/>
              <a:gd name="T3" fmla="*/ 2147483647 h 1048"/>
              <a:gd name="T4" fmla="*/ 2147483647 w 2744"/>
              <a:gd name="T5" fmla="*/ 2147483647 h 1048"/>
              <a:gd name="T6" fmla="*/ 2147483647 w 2744"/>
              <a:gd name="T7" fmla="*/ 2147483647 h 1048"/>
              <a:gd name="T8" fmla="*/ 2147483647 w 2744"/>
              <a:gd name="T9" fmla="*/ 0 h 10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4"/>
              <a:gd name="T16" fmla="*/ 0 h 1048"/>
              <a:gd name="T17" fmla="*/ 2744 w 2744"/>
              <a:gd name="T18" fmla="*/ 1048 h 10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4" h="1048">
                <a:moveTo>
                  <a:pt x="0" y="768"/>
                </a:moveTo>
                <a:cubicBezTo>
                  <a:pt x="200" y="740"/>
                  <a:pt x="400" y="712"/>
                  <a:pt x="720" y="720"/>
                </a:cubicBezTo>
                <a:cubicBezTo>
                  <a:pt x="1040" y="728"/>
                  <a:pt x="1592" y="784"/>
                  <a:pt x="1920" y="816"/>
                </a:cubicBezTo>
                <a:cubicBezTo>
                  <a:pt x="2248" y="848"/>
                  <a:pt x="2744" y="1048"/>
                  <a:pt x="2688" y="912"/>
                </a:cubicBezTo>
                <a:cubicBezTo>
                  <a:pt x="2632" y="776"/>
                  <a:pt x="2108" y="388"/>
                  <a:pt x="1584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610" name="Text Box 24"/>
          <p:cNvSpPr txBox="1">
            <a:spLocks noChangeArrowheads="1"/>
          </p:cNvSpPr>
          <p:nvPr/>
        </p:nvSpPr>
        <p:spPr bwMode="auto">
          <a:xfrm>
            <a:off x="6108700" y="2971800"/>
            <a:ext cx="3714750" cy="1487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84150" indent="-184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Simple solution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Compute the cost of each path from A to B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cheapest one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889000" y="1081088"/>
            <a:ext cx="8474075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TW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新細明體" pitchFamily="18" charset="-120"/>
              </a:rPr>
              <a:t>The obvious solution to a problem may not be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4" grpId="0" animBg="1" autoUpdateAnimBg="0"/>
      <p:bldP spid="32799" grpId="0" animBg="1"/>
      <p:bldP spid="32807" grpId="0" autoUpdateAnimBg="0"/>
      <p:bldP spid="32810" grpId="0" animBg="1"/>
      <p:bldP spid="328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FD1F38-39F3-4CAF-8527-D100F9ABFBC8}" type="slidenum">
              <a:rPr lang="zh-TW" altLang="en-US" sz="1100">
                <a:latin typeface="Verdana" panose="020B0604030504040204" pitchFamily="34" charset="0"/>
              </a:rPr>
              <a:pPr/>
              <a:t>14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5603" name="Freeform 2"/>
          <p:cNvSpPr>
            <a:spLocks/>
          </p:cNvSpPr>
          <p:nvPr/>
        </p:nvSpPr>
        <p:spPr bwMode="auto">
          <a:xfrm>
            <a:off x="3632200" y="3721100"/>
            <a:ext cx="192088" cy="1612900"/>
          </a:xfrm>
          <a:custGeom>
            <a:avLst/>
            <a:gdLst>
              <a:gd name="T0" fmla="*/ 2147483647 w 112"/>
              <a:gd name="T1" fmla="*/ 2147483647 h 1016"/>
              <a:gd name="T2" fmla="*/ 2147483647 w 112"/>
              <a:gd name="T3" fmla="*/ 2147483647 h 1016"/>
              <a:gd name="T4" fmla="*/ 0 w 112"/>
              <a:gd name="T5" fmla="*/ 2147483647 h 1016"/>
              <a:gd name="T6" fmla="*/ 0 60000 65536"/>
              <a:gd name="T7" fmla="*/ 0 60000 65536"/>
              <a:gd name="T8" fmla="*/ 0 60000 65536"/>
              <a:gd name="T9" fmla="*/ 0 w 112"/>
              <a:gd name="T10" fmla="*/ 0 h 1016"/>
              <a:gd name="T11" fmla="*/ 112 w 112"/>
              <a:gd name="T12" fmla="*/ 1016 h 1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016">
                <a:moveTo>
                  <a:pt x="96" y="104"/>
                </a:moveTo>
                <a:cubicBezTo>
                  <a:pt x="104" y="52"/>
                  <a:pt x="112" y="0"/>
                  <a:pt x="96" y="152"/>
                </a:cubicBezTo>
                <a:cubicBezTo>
                  <a:pt x="80" y="304"/>
                  <a:pt x="40" y="660"/>
                  <a:pt x="0" y="1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04" name="Freeform 3"/>
          <p:cNvSpPr>
            <a:spLocks/>
          </p:cNvSpPr>
          <p:nvPr/>
        </p:nvSpPr>
        <p:spPr bwMode="auto">
          <a:xfrm>
            <a:off x="3549650" y="5410200"/>
            <a:ext cx="82550" cy="685800"/>
          </a:xfrm>
          <a:custGeom>
            <a:avLst/>
            <a:gdLst>
              <a:gd name="T0" fmla="*/ 2147483647 w 48"/>
              <a:gd name="T1" fmla="*/ 0 h 432"/>
              <a:gd name="T2" fmla="*/ 0 w 48"/>
              <a:gd name="T3" fmla="*/ 2147483647 h 432"/>
              <a:gd name="T4" fmla="*/ 0 60000 65536"/>
              <a:gd name="T5" fmla="*/ 0 60000 65536"/>
              <a:gd name="T6" fmla="*/ 0 w 48"/>
              <a:gd name="T7" fmla="*/ 0 h 432"/>
              <a:gd name="T8" fmla="*/ 48 w 48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432">
                <a:moveTo>
                  <a:pt x="48" y="0"/>
                </a:moveTo>
                <a:cubicBezTo>
                  <a:pt x="48" y="0"/>
                  <a:pt x="24" y="216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05" name="Freeform 4"/>
          <p:cNvSpPr>
            <a:spLocks/>
          </p:cNvSpPr>
          <p:nvPr/>
        </p:nvSpPr>
        <p:spPr bwMode="auto">
          <a:xfrm>
            <a:off x="3590925" y="4724400"/>
            <a:ext cx="866775" cy="635000"/>
          </a:xfrm>
          <a:custGeom>
            <a:avLst/>
            <a:gdLst>
              <a:gd name="T0" fmla="*/ 2147483647 w 504"/>
              <a:gd name="T1" fmla="*/ 2147483647 h 400"/>
              <a:gd name="T2" fmla="*/ 2147483647 w 504"/>
              <a:gd name="T3" fmla="*/ 2147483647 h 400"/>
              <a:gd name="T4" fmla="*/ 2147483647 w 504"/>
              <a:gd name="T5" fmla="*/ 0 h 400"/>
              <a:gd name="T6" fmla="*/ 0 60000 65536"/>
              <a:gd name="T7" fmla="*/ 0 60000 65536"/>
              <a:gd name="T8" fmla="*/ 0 60000 65536"/>
              <a:gd name="T9" fmla="*/ 0 w 504"/>
              <a:gd name="T10" fmla="*/ 0 h 400"/>
              <a:gd name="T11" fmla="*/ 504 w 50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400">
                <a:moveTo>
                  <a:pt x="72" y="384"/>
                </a:moveTo>
                <a:cubicBezTo>
                  <a:pt x="36" y="392"/>
                  <a:pt x="0" y="400"/>
                  <a:pt x="72" y="336"/>
                </a:cubicBezTo>
                <a:cubicBezTo>
                  <a:pt x="144" y="272"/>
                  <a:pt x="324" y="136"/>
                  <a:pt x="5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06" name="Freeform 5"/>
          <p:cNvSpPr>
            <a:spLocks/>
          </p:cNvSpPr>
          <p:nvPr/>
        </p:nvSpPr>
        <p:spPr bwMode="auto">
          <a:xfrm>
            <a:off x="2476500" y="4800600"/>
            <a:ext cx="1073150" cy="457200"/>
          </a:xfrm>
          <a:custGeom>
            <a:avLst/>
            <a:gdLst>
              <a:gd name="T0" fmla="*/ 0 w 624"/>
              <a:gd name="T1" fmla="*/ 0 h 288"/>
              <a:gd name="T2" fmla="*/ 2147483647 w 624"/>
              <a:gd name="T3" fmla="*/ 2147483647 h 288"/>
              <a:gd name="T4" fmla="*/ 0 60000 65536"/>
              <a:gd name="T5" fmla="*/ 0 60000 65536"/>
              <a:gd name="T6" fmla="*/ 0 w 624"/>
              <a:gd name="T7" fmla="*/ 0 h 288"/>
              <a:gd name="T8" fmla="*/ 624 w 624"/>
              <a:gd name="T9" fmla="*/ 288 h 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288">
                <a:moveTo>
                  <a:pt x="0" y="0"/>
                </a:moveTo>
                <a:cubicBezTo>
                  <a:pt x="0" y="0"/>
                  <a:pt x="312" y="144"/>
                  <a:pt x="62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07" name="Freeform 6"/>
          <p:cNvSpPr>
            <a:spLocks/>
          </p:cNvSpPr>
          <p:nvPr/>
        </p:nvSpPr>
        <p:spPr bwMode="auto">
          <a:xfrm>
            <a:off x="2393950" y="4495800"/>
            <a:ext cx="3013075" cy="1778000"/>
          </a:xfrm>
          <a:custGeom>
            <a:avLst/>
            <a:gdLst>
              <a:gd name="T0" fmla="*/ 0 w 1752"/>
              <a:gd name="T1" fmla="*/ 2147483647 h 1120"/>
              <a:gd name="T2" fmla="*/ 2147483647 w 1752"/>
              <a:gd name="T3" fmla="*/ 2147483647 h 1120"/>
              <a:gd name="T4" fmla="*/ 2147483647 w 1752"/>
              <a:gd name="T5" fmla="*/ 2147483647 h 1120"/>
              <a:gd name="T6" fmla="*/ 2147483647 w 1752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1120"/>
              <a:gd name="T14" fmla="*/ 1752 w 1752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1120">
                <a:moveTo>
                  <a:pt x="0" y="192"/>
                </a:moveTo>
                <a:cubicBezTo>
                  <a:pt x="460" y="96"/>
                  <a:pt x="920" y="0"/>
                  <a:pt x="1200" y="144"/>
                </a:cubicBezTo>
                <a:cubicBezTo>
                  <a:pt x="1480" y="288"/>
                  <a:pt x="1752" y="992"/>
                  <a:pt x="1680" y="1056"/>
                </a:cubicBezTo>
                <a:cubicBezTo>
                  <a:pt x="1608" y="1120"/>
                  <a:pt x="1188" y="824"/>
                  <a:pt x="76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08" name="Freeform 7"/>
          <p:cNvSpPr>
            <a:spLocks/>
          </p:cNvSpPr>
          <p:nvPr/>
        </p:nvSpPr>
        <p:spPr bwMode="auto">
          <a:xfrm>
            <a:off x="3797300" y="3810000"/>
            <a:ext cx="1981200" cy="1295400"/>
          </a:xfrm>
          <a:custGeom>
            <a:avLst/>
            <a:gdLst>
              <a:gd name="T0" fmla="*/ 0 w 1152"/>
              <a:gd name="T1" fmla="*/ 0 h 816"/>
              <a:gd name="T2" fmla="*/ 2147483647 w 1152"/>
              <a:gd name="T3" fmla="*/ 2147483647 h 816"/>
              <a:gd name="T4" fmla="*/ 2147483647 w 1152"/>
              <a:gd name="T5" fmla="*/ 2147483647 h 816"/>
              <a:gd name="T6" fmla="*/ 0 60000 65536"/>
              <a:gd name="T7" fmla="*/ 0 60000 65536"/>
              <a:gd name="T8" fmla="*/ 0 60000 65536"/>
              <a:gd name="T9" fmla="*/ 0 w 1152"/>
              <a:gd name="T10" fmla="*/ 0 h 816"/>
              <a:gd name="T11" fmla="*/ 1152 w 115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816">
                <a:moveTo>
                  <a:pt x="0" y="0"/>
                </a:moveTo>
                <a:cubicBezTo>
                  <a:pt x="96" y="220"/>
                  <a:pt x="192" y="440"/>
                  <a:pt x="384" y="576"/>
                </a:cubicBezTo>
                <a:cubicBezTo>
                  <a:pt x="576" y="712"/>
                  <a:pt x="864" y="764"/>
                  <a:pt x="1152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09" name="Freeform 8"/>
          <p:cNvSpPr>
            <a:spLocks/>
          </p:cNvSpPr>
          <p:nvPr/>
        </p:nvSpPr>
        <p:spPr bwMode="auto">
          <a:xfrm>
            <a:off x="908050" y="3810000"/>
            <a:ext cx="2971800" cy="1231900"/>
          </a:xfrm>
          <a:custGeom>
            <a:avLst/>
            <a:gdLst>
              <a:gd name="T0" fmla="*/ 0 w 1728"/>
              <a:gd name="T1" fmla="*/ 2147483647 h 776"/>
              <a:gd name="T2" fmla="*/ 2147483647 w 1728"/>
              <a:gd name="T3" fmla="*/ 2147483647 h 776"/>
              <a:gd name="T4" fmla="*/ 2147483647 w 1728"/>
              <a:gd name="T5" fmla="*/ 0 h 776"/>
              <a:gd name="T6" fmla="*/ 0 60000 65536"/>
              <a:gd name="T7" fmla="*/ 0 60000 65536"/>
              <a:gd name="T8" fmla="*/ 0 60000 65536"/>
              <a:gd name="T9" fmla="*/ 0 w 1728"/>
              <a:gd name="T10" fmla="*/ 0 h 776"/>
              <a:gd name="T11" fmla="*/ 1728 w 1728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776">
                <a:moveTo>
                  <a:pt x="0" y="624"/>
                </a:moveTo>
                <a:cubicBezTo>
                  <a:pt x="312" y="700"/>
                  <a:pt x="624" y="776"/>
                  <a:pt x="912" y="672"/>
                </a:cubicBezTo>
                <a:cubicBezTo>
                  <a:pt x="1200" y="568"/>
                  <a:pt x="1464" y="284"/>
                  <a:pt x="17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0" name="Freeform 9"/>
          <p:cNvSpPr>
            <a:spLocks/>
          </p:cNvSpPr>
          <p:nvPr/>
        </p:nvSpPr>
        <p:spPr bwMode="auto">
          <a:xfrm>
            <a:off x="2022475" y="4038600"/>
            <a:ext cx="1609725" cy="2108200"/>
          </a:xfrm>
          <a:custGeom>
            <a:avLst/>
            <a:gdLst>
              <a:gd name="T0" fmla="*/ 2147483647 w 936"/>
              <a:gd name="T1" fmla="*/ 0 h 1328"/>
              <a:gd name="T2" fmla="*/ 2147483647 w 936"/>
              <a:gd name="T3" fmla="*/ 2147483647 h 1328"/>
              <a:gd name="T4" fmla="*/ 2147483647 w 936"/>
              <a:gd name="T5" fmla="*/ 2147483647 h 1328"/>
              <a:gd name="T6" fmla="*/ 2147483647 w 936"/>
              <a:gd name="T7" fmla="*/ 2147483647 h 1328"/>
              <a:gd name="T8" fmla="*/ 0 60000 65536"/>
              <a:gd name="T9" fmla="*/ 0 60000 65536"/>
              <a:gd name="T10" fmla="*/ 0 60000 65536"/>
              <a:gd name="T11" fmla="*/ 0 60000 65536"/>
              <a:gd name="T12" fmla="*/ 0 w 936"/>
              <a:gd name="T13" fmla="*/ 0 h 1328"/>
              <a:gd name="T14" fmla="*/ 936 w 936"/>
              <a:gd name="T15" fmla="*/ 1328 h 1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" h="1328">
                <a:moveTo>
                  <a:pt x="216" y="0"/>
                </a:moveTo>
                <a:cubicBezTo>
                  <a:pt x="224" y="180"/>
                  <a:pt x="232" y="360"/>
                  <a:pt x="216" y="576"/>
                </a:cubicBezTo>
                <a:cubicBezTo>
                  <a:pt x="200" y="792"/>
                  <a:pt x="0" y="1264"/>
                  <a:pt x="120" y="1296"/>
                </a:cubicBezTo>
                <a:cubicBezTo>
                  <a:pt x="240" y="1328"/>
                  <a:pt x="588" y="1048"/>
                  <a:pt x="93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1" name="Freeform 10"/>
          <p:cNvSpPr>
            <a:spLocks/>
          </p:cNvSpPr>
          <p:nvPr/>
        </p:nvSpPr>
        <p:spPr bwMode="auto">
          <a:xfrm>
            <a:off x="536575" y="3822700"/>
            <a:ext cx="5091113" cy="2501900"/>
          </a:xfrm>
          <a:custGeom>
            <a:avLst/>
            <a:gdLst>
              <a:gd name="T0" fmla="*/ 2147483647 w 2960"/>
              <a:gd name="T1" fmla="*/ 2147483647 h 1184"/>
              <a:gd name="T2" fmla="*/ 2147483647 w 2960"/>
              <a:gd name="T3" fmla="*/ 2147483647 h 1184"/>
              <a:gd name="T4" fmla="*/ 2147483647 w 2960"/>
              <a:gd name="T5" fmla="*/ 2147483647 h 1184"/>
              <a:gd name="T6" fmla="*/ 2147483647 w 2960"/>
              <a:gd name="T7" fmla="*/ 2147483647 h 1184"/>
              <a:gd name="T8" fmla="*/ 2147483647 w 2960"/>
              <a:gd name="T9" fmla="*/ 2147483647 h 1184"/>
              <a:gd name="T10" fmla="*/ 2147483647 w 2960"/>
              <a:gd name="T11" fmla="*/ 2147483647 h 1184"/>
              <a:gd name="T12" fmla="*/ 2147483647 w 2960"/>
              <a:gd name="T13" fmla="*/ 2147483647 h 1184"/>
              <a:gd name="T14" fmla="*/ 2147483647 w 2960"/>
              <a:gd name="T15" fmla="*/ 2147483647 h 1184"/>
              <a:gd name="T16" fmla="*/ 2147483647 w 2960"/>
              <a:gd name="T17" fmla="*/ 2147483647 h 11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60"/>
              <a:gd name="T28" fmla="*/ 0 h 1184"/>
              <a:gd name="T29" fmla="*/ 2960 w 2960"/>
              <a:gd name="T30" fmla="*/ 1184 h 11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60" h="1184">
                <a:moveTo>
                  <a:pt x="216" y="232"/>
                </a:moveTo>
                <a:cubicBezTo>
                  <a:pt x="340" y="152"/>
                  <a:pt x="464" y="72"/>
                  <a:pt x="744" y="40"/>
                </a:cubicBezTo>
                <a:cubicBezTo>
                  <a:pt x="1024" y="8"/>
                  <a:pt x="1552" y="0"/>
                  <a:pt x="1896" y="40"/>
                </a:cubicBezTo>
                <a:cubicBezTo>
                  <a:pt x="2240" y="80"/>
                  <a:pt x="2656" y="112"/>
                  <a:pt x="2808" y="280"/>
                </a:cubicBezTo>
                <a:cubicBezTo>
                  <a:pt x="2960" y="448"/>
                  <a:pt x="2960" y="912"/>
                  <a:pt x="2808" y="1048"/>
                </a:cubicBezTo>
                <a:cubicBezTo>
                  <a:pt x="2656" y="1184"/>
                  <a:pt x="2224" y="1112"/>
                  <a:pt x="1896" y="1096"/>
                </a:cubicBezTo>
                <a:cubicBezTo>
                  <a:pt x="1568" y="1080"/>
                  <a:pt x="1136" y="1064"/>
                  <a:pt x="840" y="952"/>
                </a:cubicBezTo>
                <a:cubicBezTo>
                  <a:pt x="544" y="840"/>
                  <a:pt x="240" y="528"/>
                  <a:pt x="120" y="424"/>
                </a:cubicBezTo>
                <a:cubicBezTo>
                  <a:pt x="0" y="320"/>
                  <a:pt x="120" y="336"/>
                  <a:pt x="120" y="3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Shortest path to go from A to B</a:t>
            </a:r>
          </a:p>
        </p:txBody>
      </p:sp>
      <p:sp>
        <p:nvSpPr>
          <p:cNvPr id="25613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30200" y="1811338"/>
            <a:ext cx="9328150" cy="144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smtClean="0">
                <a:ea typeface="新細明體" panose="02020500000000000000" pitchFamily="18" charset="-120"/>
              </a:rPr>
              <a:t>How many paths between A &amp; B? involving </a:t>
            </a:r>
            <a:r>
              <a:rPr lang="en-US" altLang="zh-TW" sz="24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ea typeface="新細明體" panose="02020500000000000000" pitchFamily="18" charset="-120"/>
              </a:rPr>
              <a:t> intermediate cities?</a:t>
            </a:r>
            <a:endParaRPr lang="en-US" altLang="zh-TW" sz="2400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pic>
        <p:nvPicPr>
          <p:cNvPr id="25614" name="Picture 14" descr="j01834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343400"/>
            <a:ext cx="1073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5" descr="j01577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5867400"/>
            <a:ext cx="825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Picture 16" descr="j01577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648200"/>
            <a:ext cx="892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17" descr="j01577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29000"/>
            <a:ext cx="742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8" name="Picture 18" descr="j01577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791200"/>
            <a:ext cx="885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9" name="Picture 19" descr="j01577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2600"/>
            <a:ext cx="10731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0" name="Picture 20" descr="j015778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9080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1" name="Picture 21" descr="j015778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343400"/>
            <a:ext cx="8255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2" name="Picture 22" descr="j015775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5029200"/>
            <a:ext cx="6572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23" descr="j015777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495800"/>
            <a:ext cx="82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4" name="Oval 25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5625" name="Text Box 26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25626" name="Oval 27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5627" name="Text Box 28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25628" name="Text Box 44"/>
          <p:cNvSpPr txBox="1">
            <a:spLocks noChangeArrowheads="1"/>
          </p:cNvSpPr>
          <p:nvPr/>
        </p:nvSpPr>
        <p:spPr bwMode="auto">
          <a:xfrm>
            <a:off x="6191250" y="4918075"/>
            <a:ext cx="3384550" cy="117792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 Number of paths</a:t>
            </a:r>
          </a:p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= 2 + 3</a:t>
            </a:r>
          </a:p>
        </p:txBody>
      </p:sp>
      <p:sp>
        <p:nvSpPr>
          <p:cNvPr id="31791" name="Freeform 47"/>
          <p:cNvSpPr>
            <a:spLocks/>
          </p:cNvSpPr>
          <p:nvPr/>
        </p:nvSpPr>
        <p:spPr bwMode="auto">
          <a:xfrm>
            <a:off x="1238250" y="3505200"/>
            <a:ext cx="2806700" cy="2438400"/>
          </a:xfrm>
          <a:custGeom>
            <a:avLst/>
            <a:gdLst>
              <a:gd name="T0" fmla="*/ 0 w 1392"/>
              <a:gd name="T1" fmla="*/ 2147483647 h 1624"/>
              <a:gd name="T2" fmla="*/ 2147483647 w 1392"/>
              <a:gd name="T3" fmla="*/ 2147483647 h 1624"/>
              <a:gd name="T4" fmla="*/ 2147483647 w 1392"/>
              <a:gd name="T5" fmla="*/ 2147483647 h 1624"/>
              <a:gd name="T6" fmla="*/ 2147483647 w 1392"/>
              <a:gd name="T7" fmla="*/ 2147483647 h 1624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1624"/>
              <a:gd name="T14" fmla="*/ 1392 w 1392"/>
              <a:gd name="T15" fmla="*/ 1624 h 1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1624">
                <a:moveTo>
                  <a:pt x="0" y="808"/>
                </a:moveTo>
                <a:cubicBezTo>
                  <a:pt x="168" y="1216"/>
                  <a:pt x="336" y="1624"/>
                  <a:pt x="432" y="1528"/>
                </a:cubicBezTo>
                <a:cubicBezTo>
                  <a:pt x="528" y="1432"/>
                  <a:pt x="416" y="464"/>
                  <a:pt x="576" y="232"/>
                </a:cubicBezTo>
                <a:cubicBezTo>
                  <a:pt x="736" y="0"/>
                  <a:pt x="1064" y="68"/>
                  <a:pt x="1392" y="136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93" name="Freeform 49"/>
          <p:cNvSpPr>
            <a:spLocks/>
          </p:cNvSpPr>
          <p:nvPr/>
        </p:nvSpPr>
        <p:spPr bwMode="auto">
          <a:xfrm>
            <a:off x="908050" y="3886200"/>
            <a:ext cx="3879850" cy="2184400"/>
          </a:xfrm>
          <a:custGeom>
            <a:avLst/>
            <a:gdLst>
              <a:gd name="T0" fmla="*/ 0 w 2160"/>
              <a:gd name="T1" fmla="*/ 2147483647 h 1376"/>
              <a:gd name="T2" fmla="*/ 2147483647 w 2160"/>
              <a:gd name="T3" fmla="*/ 2147483647 h 1376"/>
              <a:gd name="T4" fmla="*/ 2147483647 w 2160"/>
              <a:gd name="T5" fmla="*/ 2147483647 h 1376"/>
              <a:gd name="T6" fmla="*/ 2147483647 w 2160"/>
              <a:gd name="T7" fmla="*/ 2147483647 h 1376"/>
              <a:gd name="T8" fmla="*/ 2147483647 w 2160"/>
              <a:gd name="T9" fmla="*/ 2147483647 h 1376"/>
              <a:gd name="T10" fmla="*/ 2147483647 w 2160"/>
              <a:gd name="T11" fmla="*/ 0 h 1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"/>
              <a:gd name="T19" fmla="*/ 0 h 1376"/>
              <a:gd name="T20" fmla="*/ 2160 w 2160"/>
              <a:gd name="T21" fmla="*/ 1376 h 1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" h="1376">
                <a:moveTo>
                  <a:pt x="0" y="576"/>
                </a:moveTo>
                <a:cubicBezTo>
                  <a:pt x="196" y="856"/>
                  <a:pt x="392" y="1136"/>
                  <a:pt x="528" y="1248"/>
                </a:cubicBezTo>
                <a:cubicBezTo>
                  <a:pt x="664" y="1360"/>
                  <a:pt x="760" y="1376"/>
                  <a:pt x="816" y="1248"/>
                </a:cubicBezTo>
                <a:cubicBezTo>
                  <a:pt x="872" y="1120"/>
                  <a:pt x="664" y="624"/>
                  <a:pt x="864" y="480"/>
                </a:cubicBezTo>
                <a:cubicBezTo>
                  <a:pt x="1064" y="336"/>
                  <a:pt x="1872" y="464"/>
                  <a:pt x="2016" y="384"/>
                </a:cubicBezTo>
                <a:cubicBezTo>
                  <a:pt x="2160" y="304"/>
                  <a:pt x="1944" y="152"/>
                  <a:pt x="1728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94" name="Freeform 50"/>
          <p:cNvSpPr>
            <a:spLocks/>
          </p:cNvSpPr>
          <p:nvPr/>
        </p:nvSpPr>
        <p:spPr bwMode="auto">
          <a:xfrm>
            <a:off x="742950" y="3886200"/>
            <a:ext cx="3163888" cy="2654300"/>
          </a:xfrm>
          <a:custGeom>
            <a:avLst/>
            <a:gdLst>
              <a:gd name="T0" fmla="*/ 0 w 1840"/>
              <a:gd name="T1" fmla="*/ 2147483647 h 1672"/>
              <a:gd name="T2" fmla="*/ 2147483647 w 1840"/>
              <a:gd name="T3" fmla="*/ 2147483647 h 1672"/>
              <a:gd name="T4" fmla="*/ 2147483647 w 1840"/>
              <a:gd name="T5" fmla="*/ 2147483647 h 1672"/>
              <a:gd name="T6" fmla="*/ 2147483647 w 1840"/>
              <a:gd name="T7" fmla="*/ 2147483647 h 1672"/>
              <a:gd name="T8" fmla="*/ 2147483647 w 1840"/>
              <a:gd name="T9" fmla="*/ 2147483647 h 1672"/>
              <a:gd name="T10" fmla="*/ 2147483647 w 1840"/>
              <a:gd name="T11" fmla="*/ 0 h 16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40"/>
              <a:gd name="T19" fmla="*/ 0 h 1672"/>
              <a:gd name="T20" fmla="*/ 1840 w 1840"/>
              <a:gd name="T21" fmla="*/ 1672 h 16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40" h="1672">
                <a:moveTo>
                  <a:pt x="0" y="720"/>
                </a:moveTo>
                <a:cubicBezTo>
                  <a:pt x="184" y="1036"/>
                  <a:pt x="368" y="1352"/>
                  <a:pt x="528" y="1488"/>
                </a:cubicBezTo>
                <a:cubicBezTo>
                  <a:pt x="688" y="1624"/>
                  <a:pt x="864" y="1672"/>
                  <a:pt x="960" y="1536"/>
                </a:cubicBezTo>
                <a:cubicBezTo>
                  <a:pt x="1056" y="1400"/>
                  <a:pt x="976" y="776"/>
                  <a:pt x="1104" y="672"/>
                </a:cubicBezTo>
                <a:cubicBezTo>
                  <a:pt x="1232" y="568"/>
                  <a:pt x="1616" y="1024"/>
                  <a:pt x="1728" y="912"/>
                </a:cubicBezTo>
                <a:cubicBezTo>
                  <a:pt x="1840" y="800"/>
                  <a:pt x="1808" y="400"/>
                  <a:pt x="1776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32" name="Text Box 24"/>
          <p:cNvSpPr txBox="1">
            <a:spLocks noChangeArrowheads="1"/>
          </p:cNvSpPr>
          <p:nvPr/>
        </p:nvSpPr>
        <p:spPr bwMode="auto">
          <a:xfrm>
            <a:off x="6108700" y="2971800"/>
            <a:ext cx="3714750" cy="1487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84150" indent="-184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Simple solution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Compute the cost of each path from A to B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cheapest one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889000" y="1081088"/>
            <a:ext cx="8474075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TW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新細明體" pitchFamily="18" charset="-120"/>
              </a:rPr>
              <a:t>The obvious solution to a problem may not be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1" grpId="0" animBg="1"/>
      <p:bldP spid="31793" grpId="0" animBg="1"/>
      <p:bldP spid="317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8"/>
          <p:cNvSpPr txBox="1">
            <a:spLocks noChangeArrowheads="1"/>
          </p:cNvSpPr>
          <p:nvPr/>
        </p:nvSpPr>
        <p:spPr bwMode="auto">
          <a:xfrm>
            <a:off x="6191250" y="4918075"/>
            <a:ext cx="3384550" cy="117792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 Number of paths</a:t>
            </a:r>
          </a:p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= 2 + 3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C533B1-683B-4A8F-A74D-93BB32095108}" type="slidenum">
              <a:rPr lang="zh-TW" altLang="en-US" sz="1100">
                <a:latin typeface="Verdana" panose="020B0604030504040204" pitchFamily="34" charset="0"/>
              </a:rPr>
              <a:pPr/>
              <a:t>15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6628" name="Freeform 2"/>
          <p:cNvSpPr>
            <a:spLocks/>
          </p:cNvSpPr>
          <p:nvPr/>
        </p:nvSpPr>
        <p:spPr bwMode="auto">
          <a:xfrm>
            <a:off x="3632200" y="3721100"/>
            <a:ext cx="192088" cy="1612900"/>
          </a:xfrm>
          <a:custGeom>
            <a:avLst/>
            <a:gdLst>
              <a:gd name="T0" fmla="*/ 2147483647 w 112"/>
              <a:gd name="T1" fmla="*/ 2147483647 h 1016"/>
              <a:gd name="T2" fmla="*/ 2147483647 w 112"/>
              <a:gd name="T3" fmla="*/ 2147483647 h 1016"/>
              <a:gd name="T4" fmla="*/ 0 w 112"/>
              <a:gd name="T5" fmla="*/ 2147483647 h 1016"/>
              <a:gd name="T6" fmla="*/ 0 60000 65536"/>
              <a:gd name="T7" fmla="*/ 0 60000 65536"/>
              <a:gd name="T8" fmla="*/ 0 60000 65536"/>
              <a:gd name="T9" fmla="*/ 0 w 112"/>
              <a:gd name="T10" fmla="*/ 0 h 1016"/>
              <a:gd name="T11" fmla="*/ 112 w 112"/>
              <a:gd name="T12" fmla="*/ 1016 h 1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016">
                <a:moveTo>
                  <a:pt x="96" y="104"/>
                </a:moveTo>
                <a:cubicBezTo>
                  <a:pt x="104" y="52"/>
                  <a:pt x="112" y="0"/>
                  <a:pt x="96" y="152"/>
                </a:cubicBezTo>
                <a:cubicBezTo>
                  <a:pt x="80" y="304"/>
                  <a:pt x="40" y="660"/>
                  <a:pt x="0" y="1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29" name="Freeform 3"/>
          <p:cNvSpPr>
            <a:spLocks/>
          </p:cNvSpPr>
          <p:nvPr/>
        </p:nvSpPr>
        <p:spPr bwMode="auto">
          <a:xfrm>
            <a:off x="3549650" y="5410200"/>
            <a:ext cx="82550" cy="685800"/>
          </a:xfrm>
          <a:custGeom>
            <a:avLst/>
            <a:gdLst>
              <a:gd name="T0" fmla="*/ 2147483647 w 48"/>
              <a:gd name="T1" fmla="*/ 0 h 432"/>
              <a:gd name="T2" fmla="*/ 0 w 48"/>
              <a:gd name="T3" fmla="*/ 2147483647 h 432"/>
              <a:gd name="T4" fmla="*/ 0 60000 65536"/>
              <a:gd name="T5" fmla="*/ 0 60000 65536"/>
              <a:gd name="T6" fmla="*/ 0 w 48"/>
              <a:gd name="T7" fmla="*/ 0 h 432"/>
              <a:gd name="T8" fmla="*/ 48 w 48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432">
                <a:moveTo>
                  <a:pt x="48" y="0"/>
                </a:moveTo>
                <a:cubicBezTo>
                  <a:pt x="48" y="0"/>
                  <a:pt x="24" y="216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0" name="Freeform 4"/>
          <p:cNvSpPr>
            <a:spLocks/>
          </p:cNvSpPr>
          <p:nvPr/>
        </p:nvSpPr>
        <p:spPr bwMode="auto">
          <a:xfrm>
            <a:off x="3590925" y="4724400"/>
            <a:ext cx="866775" cy="635000"/>
          </a:xfrm>
          <a:custGeom>
            <a:avLst/>
            <a:gdLst>
              <a:gd name="T0" fmla="*/ 2147483647 w 504"/>
              <a:gd name="T1" fmla="*/ 2147483647 h 400"/>
              <a:gd name="T2" fmla="*/ 2147483647 w 504"/>
              <a:gd name="T3" fmla="*/ 2147483647 h 400"/>
              <a:gd name="T4" fmla="*/ 2147483647 w 504"/>
              <a:gd name="T5" fmla="*/ 0 h 400"/>
              <a:gd name="T6" fmla="*/ 0 60000 65536"/>
              <a:gd name="T7" fmla="*/ 0 60000 65536"/>
              <a:gd name="T8" fmla="*/ 0 60000 65536"/>
              <a:gd name="T9" fmla="*/ 0 w 504"/>
              <a:gd name="T10" fmla="*/ 0 h 400"/>
              <a:gd name="T11" fmla="*/ 504 w 50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400">
                <a:moveTo>
                  <a:pt x="72" y="384"/>
                </a:moveTo>
                <a:cubicBezTo>
                  <a:pt x="36" y="392"/>
                  <a:pt x="0" y="400"/>
                  <a:pt x="72" y="336"/>
                </a:cubicBezTo>
                <a:cubicBezTo>
                  <a:pt x="144" y="272"/>
                  <a:pt x="324" y="136"/>
                  <a:pt x="5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1" name="Freeform 5"/>
          <p:cNvSpPr>
            <a:spLocks/>
          </p:cNvSpPr>
          <p:nvPr/>
        </p:nvSpPr>
        <p:spPr bwMode="auto">
          <a:xfrm>
            <a:off x="2476500" y="4800600"/>
            <a:ext cx="1073150" cy="457200"/>
          </a:xfrm>
          <a:custGeom>
            <a:avLst/>
            <a:gdLst>
              <a:gd name="T0" fmla="*/ 0 w 624"/>
              <a:gd name="T1" fmla="*/ 0 h 288"/>
              <a:gd name="T2" fmla="*/ 2147483647 w 624"/>
              <a:gd name="T3" fmla="*/ 2147483647 h 288"/>
              <a:gd name="T4" fmla="*/ 0 60000 65536"/>
              <a:gd name="T5" fmla="*/ 0 60000 65536"/>
              <a:gd name="T6" fmla="*/ 0 w 624"/>
              <a:gd name="T7" fmla="*/ 0 h 288"/>
              <a:gd name="T8" fmla="*/ 624 w 624"/>
              <a:gd name="T9" fmla="*/ 288 h 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288">
                <a:moveTo>
                  <a:pt x="0" y="0"/>
                </a:moveTo>
                <a:cubicBezTo>
                  <a:pt x="0" y="0"/>
                  <a:pt x="312" y="144"/>
                  <a:pt x="62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2" name="Freeform 6"/>
          <p:cNvSpPr>
            <a:spLocks/>
          </p:cNvSpPr>
          <p:nvPr/>
        </p:nvSpPr>
        <p:spPr bwMode="auto">
          <a:xfrm>
            <a:off x="2393950" y="4495800"/>
            <a:ext cx="3013075" cy="1778000"/>
          </a:xfrm>
          <a:custGeom>
            <a:avLst/>
            <a:gdLst>
              <a:gd name="T0" fmla="*/ 0 w 1752"/>
              <a:gd name="T1" fmla="*/ 2147483647 h 1120"/>
              <a:gd name="T2" fmla="*/ 2147483647 w 1752"/>
              <a:gd name="T3" fmla="*/ 2147483647 h 1120"/>
              <a:gd name="T4" fmla="*/ 2147483647 w 1752"/>
              <a:gd name="T5" fmla="*/ 2147483647 h 1120"/>
              <a:gd name="T6" fmla="*/ 2147483647 w 1752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1120"/>
              <a:gd name="T14" fmla="*/ 1752 w 1752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1120">
                <a:moveTo>
                  <a:pt x="0" y="192"/>
                </a:moveTo>
                <a:cubicBezTo>
                  <a:pt x="460" y="96"/>
                  <a:pt x="920" y="0"/>
                  <a:pt x="1200" y="144"/>
                </a:cubicBezTo>
                <a:cubicBezTo>
                  <a:pt x="1480" y="288"/>
                  <a:pt x="1752" y="992"/>
                  <a:pt x="1680" y="1056"/>
                </a:cubicBezTo>
                <a:cubicBezTo>
                  <a:pt x="1608" y="1120"/>
                  <a:pt x="1188" y="824"/>
                  <a:pt x="76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3" name="Freeform 7"/>
          <p:cNvSpPr>
            <a:spLocks/>
          </p:cNvSpPr>
          <p:nvPr/>
        </p:nvSpPr>
        <p:spPr bwMode="auto">
          <a:xfrm>
            <a:off x="3797300" y="3810000"/>
            <a:ext cx="1981200" cy="1295400"/>
          </a:xfrm>
          <a:custGeom>
            <a:avLst/>
            <a:gdLst>
              <a:gd name="T0" fmla="*/ 0 w 1152"/>
              <a:gd name="T1" fmla="*/ 0 h 816"/>
              <a:gd name="T2" fmla="*/ 2147483647 w 1152"/>
              <a:gd name="T3" fmla="*/ 2147483647 h 816"/>
              <a:gd name="T4" fmla="*/ 2147483647 w 1152"/>
              <a:gd name="T5" fmla="*/ 2147483647 h 816"/>
              <a:gd name="T6" fmla="*/ 0 60000 65536"/>
              <a:gd name="T7" fmla="*/ 0 60000 65536"/>
              <a:gd name="T8" fmla="*/ 0 60000 65536"/>
              <a:gd name="T9" fmla="*/ 0 w 1152"/>
              <a:gd name="T10" fmla="*/ 0 h 816"/>
              <a:gd name="T11" fmla="*/ 1152 w 115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816">
                <a:moveTo>
                  <a:pt x="0" y="0"/>
                </a:moveTo>
                <a:cubicBezTo>
                  <a:pt x="96" y="220"/>
                  <a:pt x="192" y="440"/>
                  <a:pt x="384" y="576"/>
                </a:cubicBezTo>
                <a:cubicBezTo>
                  <a:pt x="576" y="712"/>
                  <a:pt x="864" y="764"/>
                  <a:pt x="1152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4" name="Freeform 8"/>
          <p:cNvSpPr>
            <a:spLocks/>
          </p:cNvSpPr>
          <p:nvPr/>
        </p:nvSpPr>
        <p:spPr bwMode="auto">
          <a:xfrm>
            <a:off x="908050" y="3810000"/>
            <a:ext cx="2971800" cy="1231900"/>
          </a:xfrm>
          <a:custGeom>
            <a:avLst/>
            <a:gdLst>
              <a:gd name="T0" fmla="*/ 0 w 1728"/>
              <a:gd name="T1" fmla="*/ 2147483647 h 776"/>
              <a:gd name="T2" fmla="*/ 2147483647 w 1728"/>
              <a:gd name="T3" fmla="*/ 2147483647 h 776"/>
              <a:gd name="T4" fmla="*/ 2147483647 w 1728"/>
              <a:gd name="T5" fmla="*/ 0 h 776"/>
              <a:gd name="T6" fmla="*/ 0 60000 65536"/>
              <a:gd name="T7" fmla="*/ 0 60000 65536"/>
              <a:gd name="T8" fmla="*/ 0 60000 65536"/>
              <a:gd name="T9" fmla="*/ 0 w 1728"/>
              <a:gd name="T10" fmla="*/ 0 h 776"/>
              <a:gd name="T11" fmla="*/ 1728 w 1728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776">
                <a:moveTo>
                  <a:pt x="0" y="624"/>
                </a:moveTo>
                <a:cubicBezTo>
                  <a:pt x="312" y="700"/>
                  <a:pt x="624" y="776"/>
                  <a:pt x="912" y="672"/>
                </a:cubicBezTo>
                <a:cubicBezTo>
                  <a:pt x="1200" y="568"/>
                  <a:pt x="1464" y="284"/>
                  <a:pt x="17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5" name="Freeform 9"/>
          <p:cNvSpPr>
            <a:spLocks/>
          </p:cNvSpPr>
          <p:nvPr/>
        </p:nvSpPr>
        <p:spPr bwMode="auto">
          <a:xfrm>
            <a:off x="2022475" y="4038600"/>
            <a:ext cx="1609725" cy="2108200"/>
          </a:xfrm>
          <a:custGeom>
            <a:avLst/>
            <a:gdLst>
              <a:gd name="T0" fmla="*/ 2147483647 w 936"/>
              <a:gd name="T1" fmla="*/ 0 h 1328"/>
              <a:gd name="T2" fmla="*/ 2147483647 w 936"/>
              <a:gd name="T3" fmla="*/ 2147483647 h 1328"/>
              <a:gd name="T4" fmla="*/ 2147483647 w 936"/>
              <a:gd name="T5" fmla="*/ 2147483647 h 1328"/>
              <a:gd name="T6" fmla="*/ 2147483647 w 936"/>
              <a:gd name="T7" fmla="*/ 2147483647 h 1328"/>
              <a:gd name="T8" fmla="*/ 0 60000 65536"/>
              <a:gd name="T9" fmla="*/ 0 60000 65536"/>
              <a:gd name="T10" fmla="*/ 0 60000 65536"/>
              <a:gd name="T11" fmla="*/ 0 60000 65536"/>
              <a:gd name="T12" fmla="*/ 0 w 936"/>
              <a:gd name="T13" fmla="*/ 0 h 1328"/>
              <a:gd name="T14" fmla="*/ 936 w 936"/>
              <a:gd name="T15" fmla="*/ 1328 h 1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" h="1328">
                <a:moveTo>
                  <a:pt x="216" y="0"/>
                </a:moveTo>
                <a:cubicBezTo>
                  <a:pt x="224" y="180"/>
                  <a:pt x="232" y="360"/>
                  <a:pt x="216" y="576"/>
                </a:cubicBezTo>
                <a:cubicBezTo>
                  <a:pt x="200" y="792"/>
                  <a:pt x="0" y="1264"/>
                  <a:pt x="120" y="1296"/>
                </a:cubicBezTo>
                <a:cubicBezTo>
                  <a:pt x="240" y="1328"/>
                  <a:pt x="588" y="1048"/>
                  <a:pt x="93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6" name="Freeform 10"/>
          <p:cNvSpPr>
            <a:spLocks/>
          </p:cNvSpPr>
          <p:nvPr/>
        </p:nvSpPr>
        <p:spPr bwMode="auto">
          <a:xfrm>
            <a:off x="536575" y="3822700"/>
            <a:ext cx="5091113" cy="2501900"/>
          </a:xfrm>
          <a:custGeom>
            <a:avLst/>
            <a:gdLst>
              <a:gd name="T0" fmla="*/ 2147483647 w 2960"/>
              <a:gd name="T1" fmla="*/ 2147483647 h 1184"/>
              <a:gd name="T2" fmla="*/ 2147483647 w 2960"/>
              <a:gd name="T3" fmla="*/ 2147483647 h 1184"/>
              <a:gd name="T4" fmla="*/ 2147483647 w 2960"/>
              <a:gd name="T5" fmla="*/ 2147483647 h 1184"/>
              <a:gd name="T6" fmla="*/ 2147483647 w 2960"/>
              <a:gd name="T7" fmla="*/ 2147483647 h 1184"/>
              <a:gd name="T8" fmla="*/ 2147483647 w 2960"/>
              <a:gd name="T9" fmla="*/ 2147483647 h 1184"/>
              <a:gd name="T10" fmla="*/ 2147483647 w 2960"/>
              <a:gd name="T11" fmla="*/ 2147483647 h 1184"/>
              <a:gd name="T12" fmla="*/ 2147483647 w 2960"/>
              <a:gd name="T13" fmla="*/ 2147483647 h 1184"/>
              <a:gd name="T14" fmla="*/ 2147483647 w 2960"/>
              <a:gd name="T15" fmla="*/ 2147483647 h 1184"/>
              <a:gd name="T16" fmla="*/ 2147483647 w 2960"/>
              <a:gd name="T17" fmla="*/ 2147483647 h 11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60"/>
              <a:gd name="T28" fmla="*/ 0 h 1184"/>
              <a:gd name="T29" fmla="*/ 2960 w 2960"/>
              <a:gd name="T30" fmla="*/ 1184 h 11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60" h="1184">
                <a:moveTo>
                  <a:pt x="216" y="232"/>
                </a:moveTo>
                <a:cubicBezTo>
                  <a:pt x="340" y="152"/>
                  <a:pt x="464" y="72"/>
                  <a:pt x="744" y="40"/>
                </a:cubicBezTo>
                <a:cubicBezTo>
                  <a:pt x="1024" y="8"/>
                  <a:pt x="1552" y="0"/>
                  <a:pt x="1896" y="40"/>
                </a:cubicBezTo>
                <a:cubicBezTo>
                  <a:pt x="2240" y="80"/>
                  <a:pt x="2656" y="112"/>
                  <a:pt x="2808" y="280"/>
                </a:cubicBezTo>
                <a:cubicBezTo>
                  <a:pt x="2960" y="448"/>
                  <a:pt x="2960" y="912"/>
                  <a:pt x="2808" y="1048"/>
                </a:cubicBezTo>
                <a:cubicBezTo>
                  <a:pt x="2656" y="1184"/>
                  <a:pt x="2224" y="1112"/>
                  <a:pt x="1896" y="1096"/>
                </a:cubicBezTo>
                <a:cubicBezTo>
                  <a:pt x="1568" y="1080"/>
                  <a:pt x="1136" y="1064"/>
                  <a:pt x="840" y="952"/>
                </a:cubicBezTo>
                <a:cubicBezTo>
                  <a:pt x="544" y="840"/>
                  <a:pt x="240" y="528"/>
                  <a:pt x="120" y="424"/>
                </a:cubicBezTo>
                <a:cubicBezTo>
                  <a:pt x="0" y="320"/>
                  <a:pt x="120" y="336"/>
                  <a:pt x="120" y="3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Shortest path to go from A to B</a:t>
            </a:r>
          </a:p>
        </p:txBody>
      </p:sp>
      <p:sp>
        <p:nvSpPr>
          <p:cNvPr id="2663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30200" y="1811338"/>
            <a:ext cx="9328150" cy="144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smtClean="0">
                <a:ea typeface="新細明體" panose="02020500000000000000" pitchFamily="18" charset="-120"/>
              </a:rPr>
              <a:t>How many paths between A &amp; B? involving </a:t>
            </a:r>
            <a:r>
              <a:rPr lang="en-US" altLang="zh-TW" sz="24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z="2400" smtClean="0">
                <a:ea typeface="新細明體" panose="02020500000000000000" pitchFamily="18" charset="-120"/>
              </a:rPr>
              <a:t> intermediate cities?</a:t>
            </a:r>
            <a:endParaRPr lang="en-US" altLang="zh-TW" sz="2400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pic>
        <p:nvPicPr>
          <p:cNvPr id="26639" name="Picture 14" descr="j01834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343400"/>
            <a:ext cx="1073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Picture 15" descr="j01577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5867400"/>
            <a:ext cx="825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1" name="Picture 16" descr="j01577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648200"/>
            <a:ext cx="892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2" name="Picture 17" descr="j01577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29000"/>
            <a:ext cx="742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3" name="Picture 18" descr="j01577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791200"/>
            <a:ext cx="885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4" name="Picture 19" descr="j01577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2600"/>
            <a:ext cx="10731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5" name="Picture 20" descr="j015778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9080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6" name="Picture 21" descr="j015778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343400"/>
            <a:ext cx="8255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7" name="Picture 22" descr="j015775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5029200"/>
            <a:ext cx="6572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8" name="Picture 23" descr="j015777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495800"/>
            <a:ext cx="82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9" name="Oval 25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26651" name="Oval 27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4848" name="Freeform 32"/>
          <p:cNvSpPr>
            <a:spLocks/>
          </p:cNvSpPr>
          <p:nvPr/>
        </p:nvSpPr>
        <p:spPr bwMode="auto">
          <a:xfrm>
            <a:off x="742950" y="3657600"/>
            <a:ext cx="3246438" cy="2882900"/>
          </a:xfrm>
          <a:custGeom>
            <a:avLst/>
            <a:gdLst>
              <a:gd name="T0" fmla="*/ 0 w 1888"/>
              <a:gd name="T1" fmla="*/ 2147483647 h 1816"/>
              <a:gd name="T2" fmla="*/ 2147483647 w 1888"/>
              <a:gd name="T3" fmla="*/ 2147483647 h 1816"/>
              <a:gd name="T4" fmla="*/ 2147483647 w 1888"/>
              <a:gd name="T5" fmla="*/ 2147483647 h 1816"/>
              <a:gd name="T6" fmla="*/ 2147483647 w 1888"/>
              <a:gd name="T7" fmla="*/ 2147483647 h 1816"/>
              <a:gd name="T8" fmla="*/ 2147483647 w 1888"/>
              <a:gd name="T9" fmla="*/ 0 h 1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88"/>
              <a:gd name="T16" fmla="*/ 0 h 1816"/>
              <a:gd name="T17" fmla="*/ 1888 w 1888"/>
              <a:gd name="T18" fmla="*/ 1816 h 18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88" h="1816">
                <a:moveTo>
                  <a:pt x="0" y="864"/>
                </a:moveTo>
                <a:cubicBezTo>
                  <a:pt x="240" y="1204"/>
                  <a:pt x="480" y="1544"/>
                  <a:pt x="768" y="1680"/>
                </a:cubicBezTo>
                <a:cubicBezTo>
                  <a:pt x="1056" y="1816"/>
                  <a:pt x="1568" y="1784"/>
                  <a:pt x="1728" y="1680"/>
                </a:cubicBezTo>
                <a:cubicBezTo>
                  <a:pt x="1888" y="1576"/>
                  <a:pt x="1720" y="1336"/>
                  <a:pt x="1728" y="1056"/>
                </a:cubicBezTo>
                <a:cubicBezTo>
                  <a:pt x="1736" y="776"/>
                  <a:pt x="1756" y="388"/>
                  <a:pt x="1776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50" name="Freeform 34"/>
          <p:cNvSpPr>
            <a:spLocks/>
          </p:cNvSpPr>
          <p:nvPr/>
        </p:nvSpPr>
        <p:spPr bwMode="auto">
          <a:xfrm>
            <a:off x="1073150" y="3657600"/>
            <a:ext cx="3605213" cy="2501900"/>
          </a:xfrm>
          <a:custGeom>
            <a:avLst/>
            <a:gdLst>
              <a:gd name="T0" fmla="*/ 0 w 2096"/>
              <a:gd name="T1" fmla="*/ 2147483647 h 1576"/>
              <a:gd name="T2" fmla="*/ 2147483647 w 2096"/>
              <a:gd name="T3" fmla="*/ 2147483647 h 1576"/>
              <a:gd name="T4" fmla="*/ 2147483647 w 2096"/>
              <a:gd name="T5" fmla="*/ 2147483647 h 1576"/>
              <a:gd name="T6" fmla="*/ 2147483647 w 2096"/>
              <a:gd name="T7" fmla="*/ 2147483647 h 1576"/>
              <a:gd name="T8" fmla="*/ 2147483647 w 2096"/>
              <a:gd name="T9" fmla="*/ 0 h 1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96"/>
              <a:gd name="T16" fmla="*/ 0 h 1576"/>
              <a:gd name="T17" fmla="*/ 2096 w 2096"/>
              <a:gd name="T18" fmla="*/ 1576 h 1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96" h="1576">
                <a:moveTo>
                  <a:pt x="0" y="816"/>
                </a:moveTo>
                <a:cubicBezTo>
                  <a:pt x="212" y="1156"/>
                  <a:pt x="424" y="1496"/>
                  <a:pt x="672" y="1536"/>
                </a:cubicBezTo>
                <a:cubicBezTo>
                  <a:pt x="920" y="1576"/>
                  <a:pt x="1256" y="1192"/>
                  <a:pt x="1488" y="1056"/>
                </a:cubicBezTo>
                <a:cubicBezTo>
                  <a:pt x="1720" y="920"/>
                  <a:pt x="2032" y="896"/>
                  <a:pt x="2064" y="720"/>
                </a:cubicBezTo>
                <a:cubicBezTo>
                  <a:pt x="2096" y="544"/>
                  <a:pt x="1888" y="272"/>
                  <a:pt x="1680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908050" y="5562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191250" y="4918075"/>
            <a:ext cx="3384550" cy="117792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 Number of paths</a:t>
            </a:r>
          </a:p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= 2 + 3 + 6</a:t>
            </a:r>
          </a:p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= 11</a:t>
            </a:r>
          </a:p>
        </p:txBody>
      </p:sp>
      <p:sp>
        <p:nvSpPr>
          <p:cNvPr id="34855" name="Freeform 39"/>
          <p:cNvSpPr>
            <a:spLocks/>
          </p:cNvSpPr>
          <p:nvPr/>
        </p:nvSpPr>
        <p:spPr bwMode="auto">
          <a:xfrm>
            <a:off x="1155700" y="3581400"/>
            <a:ext cx="2393950" cy="2374900"/>
          </a:xfrm>
          <a:custGeom>
            <a:avLst/>
            <a:gdLst>
              <a:gd name="T0" fmla="*/ 0 w 1392"/>
              <a:gd name="T1" fmla="*/ 2147483647 h 1496"/>
              <a:gd name="T2" fmla="*/ 2147483647 w 1392"/>
              <a:gd name="T3" fmla="*/ 2147483647 h 1496"/>
              <a:gd name="T4" fmla="*/ 2147483647 w 1392"/>
              <a:gd name="T5" fmla="*/ 2147483647 h 1496"/>
              <a:gd name="T6" fmla="*/ 2147483647 w 1392"/>
              <a:gd name="T7" fmla="*/ 2147483647 h 1496"/>
              <a:gd name="T8" fmla="*/ 2147483647 w 1392"/>
              <a:gd name="T9" fmla="*/ 0 h 14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1496"/>
              <a:gd name="T17" fmla="*/ 1392 w 1392"/>
              <a:gd name="T18" fmla="*/ 1496 h 14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1496">
                <a:moveTo>
                  <a:pt x="0" y="720"/>
                </a:moveTo>
                <a:cubicBezTo>
                  <a:pt x="156" y="1052"/>
                  <a:pt x="312" y="1384"/>
                  <a:pt x="528" y="1440"/>
                </a:cubicBezTo>
                <a:cubicBezTo>
                  <a:pt x="744" y="1496"/>
                  <a:pt x="1240" y="1176"/>
                  <a:pt x="1296" y="1056"/>
                </a:cubicBezTo>
                <a:cubicBezTo>
                  <a:pt x="1352" y="936"/>
                  <a:pt x="848" y="896"/>
                  <a:pt x="864" y="720"/>
                </a:cubicBezTo>
                <a:cubicBezTo>
                  <a:pt x="880" y="544"/>
                  <a:pt x="1136" y="272"/>
                  <a:pt x="1392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58" name="Text Box 24"/>
          <p:cNvSpPr txBox="1">
            <a:spLocks noChangeArrowheads="1"/>
          </p:cNvSpPr>
          <p:nvPr/>
        </p:nvSpPr>
        <p:spPr bwMode="auto">
          <a:xfrm>
            <a:off x="6108700" y="2971800"/>
            <a:ext cx="3714750" cy="1487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84150" indent="-184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Simple solution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Compute the cost of each path from A to B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cheapest one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889000" y="1081088"/>
            <a:ext cx="8474075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TW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新細明體" pitchFamily="18" charset="-120"/>
              </a:rPr>
              <a:t>The obvious solution to a problem may not be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8" grpId="0" animBg="1"/>
      <p:bldP spid="34850" grpId="0" animBg="1"/>
      <p:bldP spid="34851" grpId="0" autoUpdateAnimBg="0"/>
      <p:bldP spid="34853" grpId="0" animBg="1" autoUpdateAnimBg="0"/>
      <p:bldP spid="348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4620EB-0164-4785-83F8-ED44CF9EDAD5}" type="slidenum">
              <a:rPr lang="zh-TW" altLang="en-US" sz="1100">
                <a:latin typeface="Verdana" panose="020B0604030504040204" pitchFamily="34" charset="0"/>
              </a:rPr>
              <a:pPr/>
              <a:t>16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7651" name="Freeform 2"/>
          <p:cNvSpPr>
            <a:spLocks/>
          </p:cNvSpPr>
          <p:nvPr/>
        </p:nvSpPr>
        <p:spPr bwMode="auto">
          <a:xfrm>
            <a:off x="3632200" y="3721100"/>
            <a:ext cx="192088" cy="1612900"/>
          </a:xfrm>
          <a:custGeom>
            <a:avLst/>
            <a:gdLst>
              <a:gd name="T0" fmla="*/ 2147483647 w 112"/>
              <a:gd name="T1" fmla="*/ 2147483647 h 1016"/>
              <a:gd name="T2" fmla="*/ 2147483647 w 112"/>
              <a:gd name="T3" fmla="*/ 2147483647 h 1016"/>
              <a:gd name="T4" fmla="*/ 0 w 112"/>
              <a:gd name="T5" fmla="*/ 2147483647 h 1016"/>
              <a:gd name="T6" fmla="*/ 0 60000 65536"/>
              <a:gd name="T7" fmla="*/ 0 60000 65536"/>
              <a:gd name="T8" fmla="*/ 0 60000 65536"/>
              <a:gd name="T9" fmla="*/ 0 w 112"/>
              <a:gd name="T10" fmla="*/ 0 h 1016"/>
              <a:gd name="T11" fmla="*/ 112 w 112"/>
              <a:gd name="T12" fmla="*/ 1016 h 1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016">
                <a:moveTo>
                  <a:pt x="96" y="104"/>
                </a:moveTo>
                <a:cubicBezTo>
                  <a:pt x="104" y="52"/>
                  <a:pt x="112" y="0"/>
                  <a:pt x="96" y="152"/>
                </a:cubicBezTo>
                <a:cubicBezTo>
                  <a:pt x="80" y="304"/>
                  <a:pt x="40" y="660"/>
                  <a:pt x="0" y="1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52" name="Freeform 3"/>
          <p:cNvSpPr>
            <a:spLocks/>
          </p:cNvSpPr>
          <p:nvPr/>
        </p:nvSpPr>
        <p:spPr bwMode="auto">
          <a:xfrm>
            <a:off x="3549650" y="5410200"/>
            <a:ext cx="82550" cy="685800"/>
          </a:xfrm>
          <a:custGeom>
            <a:avLst/>
            <a:gdLst>
              <a:gd name="T0" fmla="*/ 2147483647 w 48"/>
              <a:gd name="T1" fmla="*/ 0 h 432"/>
              <a:gd name="T2" fmla="*/ 0 w 48"/>
              <a:gd name="T3" fmla="*/ 2147483647 h 432"/>
              <a:gd name="T4" fmla="*/ 0 60000 65536"/>
              <a:gd name="T5" fmla="*/ 0 60000 65536"/>
              <a:gd name="T6" fmla="*/ 0 w 48"/>
              <a:gd name="T7" fmla="*/ 0 h 432"/>
              <a:gd name="T8" fmla="*/ 48 w 48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432">
                <a:moveTo>
                  <a:pt x="48" y="0"/>
                </a:moveTo>
                <a:cubicBezTo>
                  <a:pt x="48" y="0"/>
                  <a:pt x="24" y="216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53" name="Freeform 4"/>
          <p:cNvSpPr>
            <a:spLocks/>
          </p:cNvSpPr>
          <p:nvPr/>
        </p:nvSpPr>
        <p:spPr bwMode="auto">
          <a:xfrm>
            <a:off x="3590925" y="4724400"/>
            <a:ext cx="866775" cy="635000"/>
          </a:xfrm>
          <a:custGeom>
            <a:avLst/>
            <a:gdLst>
              <a:gd name="T0" fmla="*/ 2147483647 w 504"/>
              <a:gd name="T1" fmla="*/ 2147483647 h 400"/>
              <a:gd name="T2" fmla="*/ 2147483647 w 504"/>
              <a:gd name="T3" fmla="*/ 2147483647 h 400"/>
              <a:gd name="T4" fmla="*/ 2147483647 w 504"/>
              <a:gd name="T5" fmla="*/ 0 h 400"/>
              <a:gd name="T6" fmla="*/ 0 60000 65536"/>
              <a:gd name="T7" fmla="*/ 0 60000 65536"/>
              <a:gd name="T8" fmla="*/ 0 60000 65536"/>
              <a:gd name="T9" fmla="*/ 0 w 504"/>
              <a:gd name="T10" fmla="*/ 0 h 400"/>
              <a:gd name="T11" fmla="*/ 504 w 50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400">
                <a:moveTo>
                  <a:pt x="72" y="384"/>
                </a:moveTo>
                <a:cubicBezTo>
                  <a:pt x="36" y="392"/>
                  <a:pt x="0" y="400"/>
                  <a:pt x="72" y="336"/>
                </a:cubicBezTo>
                <a:cubicBezTo>
                  <a:pt x="144" y="272"/>
                  <a:pt x="324" y="136"/>
                  <a:pt x="5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54" name="Freeform 5"/>
          <p:cNvSpPr>
            <a:spLocks/>
          </p:cNvSpPr>
          <p:nvPr/>
        </p:nvSpPr>
        <p:spPr bwMode="auto">
          <a:xfrm>
            <a:off x="2476500" y="4800600"/>
            <a:ext cx="1073150" cy="457200"/>
          </a:xfrm>
          <a:custGeom>
            <a:avLst/>
            <a:gdLst>
              <a:gd name="T0" fmla="*/ 0 w 624"/>
              <a:gd name="T1" fmla="*/ 0 h 288"/>
              <a:gd name="T2" fmla="*/ 2147483647 w 624"/>
              <a:gd name="T3" fmla="*/ 2147483647 h 288"/>
              <a:gd name="T4" fmla="*/ 0 60000 65536"/>
              <a:gd name="T5" fmla="*/ 0 60000 65536"/>
              <a:gd name="T6" fmla="*/ 0 w 624"/>
              <a:gd name="T7" fmla="*/ 0 h 288"/>
              <a:gd name="T8" fmla="*/ 624 w 624"/>
              <a:gd name="T9" fmla="*/ 288 h 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288">
                <a:moveTo>
                  <a:pt x="0" y="0"/>
                </a:moveTo>
                <a:cubicBezTo>
                  <a:pt x="0" y="0"/>
                  <a:pt x="312" y="144"/>
                  <a:pt x="62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55" name="Freeform 6"/>
          <p:cNvSpPr>
            <a:spLocks/>
          </p:cNvSpPr>
          <p:nvPr/>
        </p:nvSpPr>
        <p:spPr bwMode="auto">
          <a:xfrm>
            <a:off x="2393950" y="4495800"/>
            <a:ext cx="3013075" cy="1778000"/>
          </a:xfrm>
          <a:custGeom>
            <a:avLst/>
            <a:gdLst>
              <a:gd name="T0" fmla="*/ 0 w 1752"/>
              <a:gd name="T1" fmla="*/ 2147483647 h 1120"/>
              <a:gd name="T2" fmla="*/ 2147483647 w 1752"/>
              <a:gd name="T3" fmla="*/ 2147483647 h 1120"/>
              <a:gd name="T4" fmla="*/ 2147483647 w 1752"/>
              <a:gd name="T5" fmla="*/ 2147483647 h 1120"/>
              <a:gd name="T6" fmla="*/ 2147483647 w 1752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1120"/>
              <a:gd name="T14" fmla="*/ 1752 w 1752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1120">
                <a:moveTo>
                  <a:pt x="0" y="192"/>
                </a:moveTo>
                <a:cubicBezTo>
                  <a:pt x="460" y="96"/>
                  <a:pt x="920" y="0"/>
                  <a:pt x="1200" y="144"/>
                </a:cubicBezTo>
                <a:cubicBezTo>
                  <a:pt x="1480" y="288"/>
                  <a:pt x="1752" y="992"/>
                  <a:pt x="1680" y="1056"/>
                </a:cubicBezTo>
                <a:cubicBezTo>
                  <a:pt x="1608" y="1120"/>
                  <a:pt x="1188" y="824"/>
                  <a:pt x="76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56" name="Freeform 7"/>
          <p:cNvSpPr>
            <a:spLocks/>
          </p:cNvSpPr>
          <p:nvPr/>
        </p:nvSpPr>
        <p:spPr bwMode="auto">
          <a:xfrm>
            <a:off x="3797300" y="3810000"/>
            <a:ext cx="1981200" cy="1295400"/>
          </a:xfrm>
          <a:custGeom>
            <a:avLst/>
            <a:gdLst>
              <a:gd name="T0" fmla="*/ 0 w 1152"/>
              <a:gd name="T1" fmla="*/ 0 h 816"/>
              <a:gd name="T2" fmla="*/ 2147483647 w 1152"/>
              <a:gd name="T3" fmla="*/ 2147483647 h 816"/>
              <a:gd name="T4" fmla="*/ 2147483647 w 1152"/>
              <a:gd name="T5" fmla="*/ 2147483647 h 816"/>
              <a:gd name="T6" fmla="*/ 0 60000 65536"/>
              <a:gd name="T7" fmla="*/ 0 60000 65536"/>
              <a:gd name="T8" fmla="*/ 0 60000 65536"/>
              <a:gd name="T9" fmla="*/ 0 w 1152"/>
              <a:gd name="T10" fmla="*/ 0 h 816"/>
              <a:gd name="T11" fmla="*/ 1152 w 115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816">
                <a:moveTo>
                  <a:pt x="0" y="0"/>
                </a:moveTo>
                <a:cubicBezTo>
                  <a:pt x="96" y="220"/>
                  <a:pt x="192" y="440"/>
                  <a:pt x="384" y="576"/>
                </a:cubicBezTo>
                <a:cubicBezTo>
                  <a:pt x="576" y="712"/>
                  <a:pt x="864" y="764"/>
                  <a:pt x="1152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57" name="Freeform 8"/>
          <p:cNvSpPr>
            <a:spLocks/>
          </p:cNvSpPr>
          <p:nvPr/>
        </p:nvSpPr>
        <p:spPr bwMode="auto">
          <a:xfrm>
            <a:off x="908050" y="3810000"/>
            <a:ext cx="2971800" cy="1231900"/>
          </a:xfrm>
          <a:custGeom>
            <a:avLst/>
            <a:gdLst>
              <a:gd name="T0" fmla="*/ 0 w 1728"/>
              <a:gd name="T1" fmla="*/ 2147483647 h 776"/>
              <a:gd name="T2" fmla="*/ 2147483647 w 1728"/>
              <a:gd name="T3" fmla="*/ 2147483647 h 776"/>
              <a:gd name="T4" fmla="*/ 2147483647 w 1728"/>
              <a:gd name="T5" fmla="*/ 0 h 776"/>
              <a:gd name="T6" fmla="*/ 0 60000 65536"/>
              <a:gd name="T7" fmla="*/ 0 60000 65536"/>
              <a:gd name="T8" fmla="*/ 0 60000 65536"/>
              <a:gd name="T9" fmla="*/ 0 w 1728"/>
              <a:gd name="T10" fmla="*/ 0 h 776"/>
              <a:gd name="T11" fmla="*/ 1728 w 1728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776">
                <a:moveTo>
                  <a:pt x="0" y="624"/>
                </a:moveTo>
                <a:cubicBezTo>
                  <a:pt x="312" y="700"/>
                  <a:pt x="624" y="776"/>
                  <a:pt x="912" y="672"/>
                </a:cubicBezTo>
                <a:cubicBezTo>
                  <a:pt x="1200" y="568"/>
                  <a:pt x="1464" y="284"/>
                  <a:pt x="17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58" name="Freeform 9"/>
          <p:cNvSpPr>
            <a:spLocks/>
          </p:cNvSpPr>
          <p:nvPr/>
        </p:nvSpPr>
        <p:spPr bwMode="auto">
          <a:xfrm>
            <a:off x="2022475" y="4038600"/>
            <a:ext cx="1609725" cy="2108200"/>
          </a:xfrm>
          <a:custGeom>
            <a:avLst/>
            <a:gdLst>
              <a:gd name="T0" fmla="*/ 2147483647 w 936"/>
              <a:gd name="T1" fmla="*/ 0 h 1328"/>
              <a:gd name="T2" fmla="*/ 2147483647 w 936"/>
              <a:gd name="T3" fmla="*/ 2147483647 h 1328"/>
              <a:gd name="T4" fmla="*/ 2147483647 w 936"/>
              <a:gd name="T5" fmla="*/ 2147483647 h 1328"/>
              <a:gd name="T6" fmla="*/ 2147483647 w 936"/>
              <a:gd name="T7" fmla="*/ 2147483647 h 1328"/>
              <a:gd name="T8" fmla="*/ 0 60000 65536"/>
              <a:gd name="T9" fmla="*/ 0 60000 65536"/>
              <a:gd name="T10" fmla="*/ 0 60000 65536"/>
              <a:gd name="T11" fmla="*/ 0 60000 65536"/>
              <a:gd name="T12" fmla="*/ 0 w 936"/>
              <a:gd name="T13" fmla="*/ 0 h 1328"/>
              <a:gd name="T14" fmla="*/ 936 w 936"/>
              <a:gd name="T15" fmla="*/ 1328 h 1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" h="1328">
                <a:moveTo>
                  <a:pt x="216" y="0"/>
                </a:moveTo>
                <a:cubicBezTo>
                  <a:pt x="224" y="180"/>
                  <a:pt x="232" y="360"/>
                  <a:pt x="216" y="576"/>
                </a:cubicBezTo>
                <a:cubicBezTo>
                  <a:pt x="200" y="792"/>
                  <a:pt x="0" y="1264"/>
                  <a:pt x="120" y="1296"/>
                </a:cubicBezTo>
                <a:cubicBezTo>
                  <a:pt x="240" y="1328"/>
                  <a:pt x="588" y="1048"/>
                  <a:pt x="93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59" name="Freeform 10"/>
          <p:cNvSpPr>
            <a:spLocks/>
          </p:cNvSpPr>
          <p:nvPr/>
        </p:nvSpPr>
        <p:spPr bwMode="auto">
          <a:xfrm>
            <a:off x="536575" y="3822700"/>
            <a:ext cx="5091113" cy="2501900"/>
          </a:xfrm>
          <a:custGeom>
            <a:avLst/>
            <a:gdLst>
              <a:gd name="T0" fmla="*/ 2147483647 w 2960"/>
              <a:gd name="T1" fmla="*/ 2147483647 h 1184"/>
              <a:gd name="T2" fmla="*/ 2147483647 w 2960"/>
              <a:gd name="T3" fmla="*/ 2147483647 h 1184"/>
              <a:gd name="T4" fmla="*/ 2147483647 w 2960"/>
              <a:gd name="T5" fmla="*/ 2147483647 h 1184"/>
              <a:gd name="T6" fmla="*/ 2147483647 w 2960"/>
              <a:gd name="T7" fmla="*/ 2147483647 h 1184"/>
              <a:gd name="T8" fmla="*/ 2147483647 w 2960"/>
              <a:gd name="T9" fmla="*/ 2147483647 h 1184"/>
              <a:gd name="T10" fmla="*/ 2147483647 w 2960"/>
              <a:gd name="T11" fmla="*/ 2147483647 h 1184"/>
              <a:gd name="T12" fmla="*/ 2147483647 w 2960"/>
              <a:gd name="T13" fmla="*/ 2147483647 h 1184"/>
              <a:gd name="T14" fmla="*/ 2147483647 w 2960"/>
              <a:gd name="T15" fmla="*/ 2147483647 h 1184"/>
              <a:gd name="T16" fmla="*/ 2147483647 w 2960"/>
              <a:gd name="T17" fmla="*/ 2147483647 h 11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60"/>
              <a:gd name="T28" fmla="*/ 0 h 1184"/>
              <a:gd name="T29" fmla="*/ 2960 w 2960"/>
              <a:gd name="T30" fmla="*/ 1184 h 11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60" h="1184">
                <a:moveTo>
                  <a:pt x="216" y="232"/>
                </a:moveTo>
                <a:cubicBezTo>
                  <a:pt x="340" y="152"/>
                  <a:pt x="464" y="72"/>
                  <a:pt x="744" y="40"/>
                </a:cubicBezTo>
                <a:cubicBezTo>
                  <a:pt x="1024" y="8"/>
                  <a:pt x="1552" y="0"/>
                  <a:pt x="1896" y="40"/>
                </a:cubicBezTo>
                <a:cubicBezTo>
                  <a:pt x="2240" y="80"/>
                  <a:pt x="2656" y="112"/>
                  <a:pt x="2808" y="280"/>
                </a:cubicBezTo>
                <a:cubicBezTo>
                  <a:pt x="2960" y="448"/>
                  <a:pt x="2960" y="912"/>
                  <a:pt x="2808" y="1048"/>
                </a:cubicBezTo>
                <a:cubicBezTo>
                  <a:pt x="2656" y="1184"/>
                  <a:pt x="2224" y="1112"/>
                  <a:pt x="1896" y="1096"/>
                </a:cubicBezTo>
                <a:cubicBezTo>
                  <a:pt x="1568" y="1080"/>
                  <a:pt x="1136" y="1064"/>
                  <a:pt x="840" y="952"/>
                </a:cubicBezTo>
                <a:cubicBezTo>
                  <a:pt x="544" y="840"/>
                  <a:pt x="240" y="528"/>
                  <a:pt x="120" y="424"/>
                </a:cubicBezTo>
                <a:cubicBezTo>
                  <a:pt x="0" y="320"/>
                  <a:pt x="120" y="336"/>
                  <a:pt x="120" y="3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0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Shortest path to go from A to B</a:t>
            </a:r>
          </a:p>
        </p:txBody>
      </p:sp>
      <p:sp>
        <p:nvSpPr>
          <p:cNvPr id="2766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30200" y="1811338"/>
            <a:ext cx="9328150" cy="144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smtClean="0">
                <a:ea typeface="新細明體" panose="02020500000000000000" pitchFamily="18" charset="-120"/>
              </a:rPr>
              <a:t>How many paths between A &amp; B? involving </a:t>
            </a:r>
            <a:r>
              <a:rPr lang="en-US" altLang="zh-TW" sz="24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  <a:r>
              <a:rPr lang="en-US" altLang="zh-TW" sz="2400" smtClean="0">
                <a:ea typeface="新細明體" panose="02020500000000000000" pitchFamily="18" charset="-120"/>
              </a:rPr>
              <a:t> intermediate cities?</a:t>
            </a:r>
            <a:endParaRPr lang="en-US" altLang="zh-TW" sz="2400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pic>
        <p:nvPicPr>
          <p:cNvPr id="27662" name="Picture 14" descr="j01834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343400"/>
            <a:ext cx="1073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Picture 15" descr="j01577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5867400"/>
            <a:ext cx="825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4" name="Picture 16" descr="j01577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648200"/>
            <a:ext cx="892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5" name="Picture 17" descr="j01577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29000"/>
            <a:ext cx="742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6" name="Picture 18" descr="j01577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791200"/>
            <a:ext cx="885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7" name="Picture 19" descr="j01577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2600"/>
            <a:ext cx="10731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8" name="Picture 20" descr="j015778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9080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9" name="Picture 21" descr="j015778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343400"/>
            <a:ext cx="8255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0" name="Picture 22" descr="j015775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5029200"/>
            <a:ext cx="6572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1" name="Picture 23" descr="j015777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495800"/>
            <a:ext cx="82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2" name="Oval 25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27674" name="Oval 27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6191250" y="4767263"/>
            <a:ext cx="3632200" cy="142081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For large n, it’s impossible to check all paths!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We need more sophisticated solutions</a:t>
            </a:r>
          </a:p>
        </p:txBody>
      </p:sp>
      <p:sp>
        <p:nvSpPr>
          <p:cNvPr id="36898" name="AutoShape 34"/>
          <p:cNvSpPr>
            <a:spLocks noChangeArrowheads="1"/>
          </p:cNvSpPr>
          <p:nvPr/>
        </p:nvSpPr>
        <p:spPr bwMode="auto">
          <a:xfrm>
            <a:off x="3348038" y="2203450"/>
            <a:ext cx="2690812" cy="831850"/>
          </a:xfrm>
          <a:prstGeom prst="cloudCallout">
            <a:avLst>
              <a:gd name="adj1" fmla="val 64398"/>
              <a:gd name="adj2" fmla="val -47190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sz="2000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TOO MANY!!</a:t>
            </a:r>
          </a:p>
        </p:txBody>
      </p:sp>
      <p:sp>
        <p:nvSpPr>
          <p:cNvPr id="27678" name="Text Box 24"/>
          <p:cNvSpPr txBox="1">
            <a:spLocks noChangeArrowheads="1"/>
          </p:cNvSpPr>
          <p:nvPr/>
        </p:nvSpPr>
        <p:spPr bwMode="auto">
          <a:xfrm>
            <a:off x="6108700" y="2971800"/>
            <a:ext cx="3714750" cy="1487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84150" indent="-184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Simple solution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Compute the cost of each path from A to B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folHlink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cheapest one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889000" y="1081088"/>
            <a:ext cx="8474075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TW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新細明體" pitchFamily="18" charset="-120"/>
              </a:rPr>
              <a:t>The obvious solution to a problem may not be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7" grpId="0" animBg="1" autoUpdateAnimBg="0"/>
      <p:bldP spid="3689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62058B-F1FB-4A14-AA3B-BDD1EA4B5185}" type="slidenum">
              <a:rPr lang="zh-TW" altLang="en-US" sz="1100">
                <a:latin typeface="Verdana" panose="020B0604030504040204" pitchFamily="34" charset="0"/>
              </a:rPr>
              <a:pPr/>
              <a:t>17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8675" name="Freeform 2"/>
          <p:cNvSpPr>
            <a:spLocks/>
          </p:cNvSpPr>
          <p:nvPr/>
        </p:nvSpPr>
        <p:spPr bwMode="auto">
          <a:xfrm>
            <a:off x="3632200" y="3721100"/>
            <a:ext cx="192088" cy="1612900"/>
          </a:xfrm>
          <a:custGeom>
            <a:avLst/>
            <a:gdLst>
              <a:gd name="T0" fmla="*/ 2147483647 w 112"/>
              <a:gd name="T1" fmla="*/ 2147483647 h 1016"/>
              <a:gd name="T2" fmla="*/ 2147483647 w 112"/>
              <a:gd name="T3" fmla="*/ 2147483647 h 1016"/>
              <a:gd name="T4" fmla="*/ 0 w 112"/>
              <a:gd name="T5" fmla="*/ 2147483647 h 1016"/>
              <a:gd name="T6" fmla="*/ 0 60000 65536"/>
              <a:gd name="T7" fmla="*/ 0 60000 65536"/>
              <a:gd name="T8" fmla="*/ 0 60000 65536"/>
              <a:gd name="T9" fmla="*/ 0 w 112"/>
              <a:gd name="T10" fmla="*/ 0 h 1016"/>
              <a:gd name="T11" fmla="*/ 112 w 112"/>
              <a:gd name="T12" fmla="*/ 1016 h 1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016">
                <a:moveTo>
                  <a:pt x="96" y="104"/>
                </a:moveTo>
                <a:cubicBezTo>
                  <a:pt x="104" y="52"/>
                  <a:pt x="112" y="0"/>
                  <a:pt x="96" y="152"/>
                </a:cubicBezTo>
                <a:cubicBezTo>
                  <a:pt x="80" y="304"/>
                  <a:pt x="40" y="660"/>
                  <a:pt x="0" y="1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76" name="Freeform 3"/>
          <p:cNvSpPr>
            <a:spLocks/>
          </p:cNvSpPr>
          <p:nvPr/>
        </p:nvSpPr>
        <p:spPr bwMode="auto">
          <a:xfrm>
            <a:off x="3549650" y="5410200"/>
            <a:ext cx="82550" cy="685800"/>
          </a:xfrm>
          <a:custGeom>
            <a:avLst/>
            <a:gdLst>
              <a:gd name="T0" fmla="*/ 2147483647 w 48"/>
              <a:gd name="T1" fmla="*/ 0 h 432"/>
              <a:gd name="T2" fmla="*/ 0 w 48"/>
              <a:gd name="T3" fmla="*/ 2147483647 h 432"/>
              <a:gd name="T4" fmla="*/ 0 60000 65536"/>
              <a:gd name="T5" fmla="*/ 0 60000 65536"/>
              <a:gd name="T6" fmla="*/ 0 w 48"/>
              <a:gd name="T7" fmla="*/ 0 h 432"/>
              <a:gd name="T8" fmla="*/ 48 w 48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432">
                <a:moveTo>
                  <a:pt x="48" y="0"/>
                </a:moveTo>
                <a:cubicBezTo>
                  <a:pt x="48" y="0"/>
                  <a:pt x="24" y="216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77" name="Freeform 4"/>
          <p:cNvSpPr>
            <a:spLocks/>
          </p:cNvSpPr>
          <p:nvPr/>
        </p:nvSpPr>
        <p:spPr bwMode="auto">
          <a:xfrm>
            <a:off x="3590925" y="4724400"/>
            <a:ext cx="866775" cy="635000"/>
          </a:xfrm>
          <a:custGeom>
            <a:avLst/>
            <a:gdLst>
              <a:gd name="T0" fmla="*/ 2147483647 w 504"/>
              <a:gd name="T1" fmla="*/ 2147483647 h 400"/>
              <a:gd name="T2" fmla="*/ 2147483647 w 504"/>
              <a:gd name="T3" fmla="*/ 2147483647 h 400"/>
              <a:gd name="T4" fmla="*/ 2147483647 w 504"/>
              <a:gd name="T5" fmla="*/ 0 h 400"/>
              <a:gd name="T6" fmla="*/ 0 60000 65536"/>
              <a:gd name="T7" fmla="*/ 0 60000 65536"/>
              <a:gd name="T8" fmla="*/ 0 60000 65536"/>
              <a:gd name="T9" fmla="*/ 0 w 504"/>
              <a:gd name="T10" fmla="*/ 0 h 400"/>
              <a:gd name="T11" fmla="*/ 504 w 50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400">
                <a:moveTo>
                  <a:pt x="72" y="384"/>
                </a:moveTo>
                <a:cubicBezTo>
                  <a:pt x="36" y="392"/>
                  <a:pt x="0" y="400"/>
                  <a:pt x="72" y="336"/>
                </a:cubicBezTo>
                <a:cubicBezTo>
                  <a:pt x="144" y="272"/>
                  <a:pt x="324" y="136"/>
                  <a:pt x="5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78" name="Freeform 5"/>
          <p:cNvSpPr>
            <a:spLocks/>
          </p:cNvSpPr>
          <p:nvPr/>
        </p:nvSpPr>
        <p:spPr bwMode="auto">
          <a:xfrm>
            <a:off x="2476500" y="4800600"/>
            <a:ext cx="1073150" cy="457200"/>
          </a:xfrm>
          <a:custGeom>
            <a:avLst/>
            <a:gdLst>
              <a:gd name="T0" fmla="*/ 0 w 624"/>
              <a:gd name="T1" fmla="*/ 0 h 288"/>
              <a:gd name="T2" fmla="*/ 2147483647 w 624"/>
              <a:gd name="T3" fmla="*/ 2147483647 h 288"/>
              <a:gd name="T4" fmla="*/ 0 60000 65536"/>
              <a:gd name="T5" fmla="*/ 0 60000 65536"/>
              <a:gd name="T6" fmla="*/ 0 w 624"/>
              <a:gd name="T7" fmla="*/ 0 h 288"/>
              <a:gd name="T8" fmla="*/ 624 w 624"/>
              <a:gd name="T9" fmla="*/ 288 h 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288">
                <a:moveTo>
                  <a:pt x="0" y="0"/>
                </a:moveTo>
                <a:cubicBezTo>
                  <a:pt x="0" y="0"/>
                  <a:pt x="312" y="144"/>
                  <a:pt x="62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79" name="Freeform 6"/>
          <p:cNvSpPr>
            <a:spLocks/>
          </p:cNvSpPr>
          <p:nvPr/>
        </p:nvSpPr>
        <p:spPr bwMode="auto">
          <a:xfrm>
            <a:off x="2393950" y="4495800"/>
            <a:ext cx="3013075" cy="1778000"/>
          </a:xfrm>
          <a:custGeom>
            <a:avLst/>
            <a:gdLst>
              <a:gd name="T0" fmla="*/ 0 w 1752"/>
              <a:gd name="T1" fmla="*/ 2147483647 h 1120"/>
              <a:gd name="T2" fmla="*/ 2147483647 w 1752"/>
              <a:gd name="T3" fmla="*/ 2147483647 h 1120"/>
              <a:gd name="T4" fmla="*/ 2147483647 w 1752"/>
              <a:gd name="T5" fmla="*/ 2147483647 h 1120"/>
              <a:gd name="T6" fmla="*/ 2147483647 w 1752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1120"/>
              <a:gd name="T14" fmla="*/ 1752 w 1752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1120">
                <a:moveTo>
                  <a:pt x="0" y="192"/>
                </a:moveTo>
                <a:cubicBezTo>
                  <a:pt x="460" y="96"/>
                  <a:pt x="920" y="0"/>
                  <a:pt x="1200" y="144"/>
                </a:cubicBezTo>
                <a:cubicBezTo>
                  <a:pt x="1480" y="288"/>
                  <a:pt x="1752" y="992"/>
                  <a:pt x="1680" y="1056"/>
                </a:cubicBezTo>
                <a:cubicBezTo>
                  <a:pt x="1608" y="1120"/>
                  <a:pt x="1188" y="824"/>
                  <a:pt x="76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80" name="Freeform 7"/>
          <p:cNvSpPr>
            <a:spLocks/>
          </p:cNvSpPr>
          <p:nvPr/>
        </p:nvSpPr>
        <p:spPr bwMode="auto">
          <a:xfrm>
            <a:off x="3797300" y="3810000"/>
            <a:ext cx="1981200" cy="1295400"/>
          </a:xfrm>
          <a:custGeom>
            <a:avLst/>
            <a:gdLst>
              <a:gd name="T0" fmla="*/ 0 w 1152"/>
              <a:gd name="T1" fmla="*/ 0 h 816"/>
              <a:gd name="T2" fmla="*/ 2147483647 w 1152"/>
              <a:gd name="T3" fmla="*/ 2147483647 h 816"/>
              <a:gd name="T4" fmla="*/ 2147483647 w 1152"/>
              <a:gd name="T5" fmla="*/ 2147483647 h 816"/>
              <a:gd name="T6" fmla="*/ 0 60000 65536"/>
              <a:gd name="T7" fmla="*/ 0 60000 65536"/>
              <a:gd name="T8" fmla="*/ 0 60000 65536"/>
              <a:gd name="T9" fmla="*/ 0 w 1152"/>
              <a:gd name="T10" fmla="*/ 0 h 816"/>
              <a:gd name="T11" fmla="*/ 1152 w 115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816">
                <a:moveTo>
                  <a:pt x="0" y="0"/>
                </a:moveTo>
                <a:cubicBezTo>
                  <a:pt x="96" y="220"/>
                  <a:pt x="192" y="440"/>
                  <a:pt x="384" y="576"/>
                </a:cubicBezTo>
                <a:cubicBezTo>
                  <a:pt x="576" y="712"/>
                  <a:pt x="864" y="764"/>
                  <a:pt x="1152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81" name="Freeform 8"/>
          <p:cNvSpPr>
            <a:spLocks/>
          </p:cNvSpPr>
          <p:nvPr/>
        </p:nvSpPr>
        <p:spPr bwMode="auto">
          <a:xfrm>
            <a:off x="908050" y="3810000"/>
            <a:ext cx="2971800" cy="1231900"/>
          </a:xfrm>
          <a:custGeom>
            <a:avLst/>
            <a:gdLst>
              <a:gd name="T0" fmla="*/ 0 w 1728"/>
              <a:gd name="T1" fmla="*/ 2147483647 h 776"/>
              <a:gd name="T2" fmla="*/ 2147483647 w 1728"/>
              <a:gd name="T3" fmla="*/ 2147483647 h 776"/>
              <a:gd name="T4" fmla="*/ 2147483647 w 1728"/>
              <a:gd name="T5" fmla="*/ 0 h 776"/>
              <a:gd name="T6" fmla="*/ 0 60000 65536"/>
              <a:gd name="T7" fmla="*/ 0 60000 65536"/>
              <a:gd name="T8" fmla="*/ 0 60000 65536"/>
              <a:gd name="T9" fmla="*/ 0 w 1728"/>
              <a:gd name="T10" fmla="*/ 0 h 776"/>
              <a:gd name="T11" fmla="*/ 1728 w 1728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776">
                <a:moveTo>
                  <a:pt x="0" y="624"/>
                </a:moveTo>
                <a:cubicBezTo>
                  <a:pt x="312" y="700"/>
                  <a:pt x="624" y="776"/>
                  <a:pt x="912" y="672"/>
                </a:cubicBezTo>
                <a:cubicBezTo>
                  <a:pt x="1200" y="568"/>
                  <a:pt x="1464" y="284"/>
                  <a:pt x="17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82" name="Freeform 9"/>
          <p:cNvSpPr>
            <a:spLocks/>
          </p:cNvSpPr>
          <p:nvPr/>
        </p:nvSpPr>
        <p:spPr bwMode="auto">
          <a:xfrm>
            <a:off x="2022475" y="4038600"/>
            <a:ext cx="1609725" cy="2108200"/>
          </a:xfrm>
          <a:custGeom>
            <a:avLst/>
            <a:gdLst>
              <a:gd name="T0" fmla="*/ 2147483647 w 936"/>
              <a:gd name="T1" fmla="*/ 0 h 1328"/>
              <a:gd name="T2" fmla="*/ 2147483647 w 936"/>
              <a:gd name="T3" fmla="*/ 2147483647 h 1328"/>
              <a:gd name="T4" fmla="*/ 2147483647 w 936"/>
              <a:gd name="T5" fmla="*/ 2147483647 h 1328"/>
              <a:gd name="T6" fmla="*/ 2147483647 w 936"/>
              <a:gd name="T7" fmla="*/ 2147483647 h 1328"/>
              <a:gd name="T8" fmla="*/ 0 60000 65536"/>
              <a:gd name="T9" fmla="*/ 0 60000 65536"/>
              <a:gd name="T10" fmla="*/ 0 60000 65536"/>
              <a:gd name="T11" fmla="*/ 0 60000 65536"/>
              <a:gd name="T12" fmla="*/ 0 w 936"/>
              <a:gd name="T13" fmla="*/ 0 h 1328"/>
              <a:gd name="T14" fmla="*/ 936 w 936"/>
              <a:gd name="T15" fmla="*/ 1328 h 1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" h="1328">
                <a:moveTo>
                  <a:pt x="216" y="0"/>
                </a:moveTo>
                <a:cubicBezTo>
                  <a:pt x="224" y="180"/>
                  <a:pt x="232" y="360"/>
                  <a:pt x="216" y="576"/>
                </a:cubicBezTo>
                <a:cubicBezTo>
                  <a:pt x="200" y="792"/>
                  <a:pt x="0" y="1264"/>
                  <a:pt x="120" y="1296"/>
                </a:cubicBezTo>
                <a:cubicBezTo>
                  <a:pt x="240" y="1328"/>
                  <a:pt x="588" y="1048"/>
                  <a:pt x="93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83" name="Freeform 10"/>
          <p:cNvSpPr>
            <a:spLocks/>
          </p:cNvSpPr>
          <p:nvPr/>
        </p:nvSpPr>
        <p:spPr bwMode="auto">
          <a:xfrm>
            <a:off x="536575" y="3822700"/>
            <a:ext cx="5091113" cy="2501900"/>
          </a:xfrm>
          <a:custGeom>
            <a:avLst/>
            <a:gdLst>
              <a:gd name="T0" fmla="*/ 2147483647 w 2960"/>
              <a:gd name="T1" fmla="*/ 2147483647 h 1184"/>
              <a:gd name="T2" fmla="*/ 2147483647 w 2960"/>
              <a:gd name="T3" fmla="*/ 2147483647 h 1184"/>
              <a:gd name="T4" fmla="*/ 2147483647 w 2960"/>
              <a:gd name="T5" fmla="*/ 2147483647 h 1184"/>
              <a:gd name="T6" fmla="*/ 2147483647 w 2960"/>
              <a:gd name="T7" fmla="*/ 2147483647 h 1184"/>
              <a:gd name="T8" fmla="*/ 2147483647 w 2960"/>
              <a:gd name="T9" fmla="*/ 2147483647 h 1184"/>
              <a:gd name="T10" fmla="*/ 2147483647 w 2960"/>
              <a:gd name="T11" fmla="*/ 2147483647 h 1184"/>
              <a:gd name="T12" fmla="*/ 2147483647 w 2960"/>
              <a:gd name="T13" fmla="*/ 2147483647 h 1184"/>
              <a:gd name="T14" fmla="*/ 2147483647 w 2960"/>
              <a:gd name="T15" fmla="*/ 2147483647 h 1184"/>
              <a:gd name="T16" fmla="*/ 2147483647 w 2960"/>
              <a:gd name="T17" fmla="*/ 2147483647 h 11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60"/>
              <a:gd name="T28" fmla="*/ 0 h 1184"/>
              <a:gd name="T29" fmla="*/ 2960 w 2960"/>
              <a:gd name="T30" fmla="*/ 1184 h 11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60" h="1184">
                <a:moveTo>
                  <a:pt x="216" y="232"/>
                </a:moveTo>
                <a:cubicBezTo>
                  <a:pt x="340" y="152"/>
                  <a:pt x="464" y="72"/>
                  <a:pt x="744" y="40"/>
                </a:cubicBezTo>
                <a:cubicBezTo>
                  <a:pt x="1024" y="8"/>
                  <a:pt x="1552" y="0"/>
                  <a:pt x="1896" y="40"/>
                </a:cubicBezTo>
                <a:cubicBezTo>
                  <a:pt x="2240" y="80"/>
                  <a:pt x="2656" y="112"/>
                  <a:pt x="2808" y="280"/>
                </a:cubicBezTo>
                <a:cubicBezTo>
                  <a:pt x="2960" y="448"/>
                  <a:pt x="2960" y="912"/>
                  <a:pt x="2808" y="1048"/>
                </a:cubicBezTo>
                <a:cubicBezTo>
                  <a:pt x="2656" y="1184"/>
                  <a:pt x="2224" y="1112"/>
                  <a:pt x="1896" y="1096"/>
                </a:cubicBezTo>
                <a:cubicBezTo>
                  <a:pt x="1568" y="1080"/>
                  <a:pt x="1136" y="1064"/>
                  <a:pt x="840" y="952"/>
                </a:cubicBezTo>
                <a:cubicBezTo>
                  <a:pt x="544" y="840"/>
                  <a:pt x="240" y="528"/>
                  <a:pt x="120" y="424"/>
                </a:cubicBezTo>
                <a:cubicBezTo>
                  <a:pt x="0" y="320"/>
                  <a:pt x="120" y="336"/>
                  <a:pt x="120" y="3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8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Shortest path to go from A to B</a:t>
            </a:r>
          </a:p>
        </p:txBody>
      </p:sp>
      <p:pic>
        <p:nvPicPr>
          <p:cNvPr id="28685" name="Picture 14" descr="j01834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343400"/>
            <a:ext cx="1073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Picture 15" descr="j01577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5867400"/>
            <a:ext cx="825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7" name="Picture 16" descr="j01577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648200"/>
            <a:ext cx="892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8" name="Picture 17" descr="j01577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29000"/>
            <a:ext cx="742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9" name="Picture 18" descr="j01577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791200"/>
            <a:ext cx="885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0" name="Picture 19" descr="j01577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2600"/>
            <a:ext cx="10731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1" name="Picture 20" descr="j015778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9080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2" name="Picture 21" descr="j015778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343400"/>
            <a:ext cx="8255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3" name="Picture 22" descr="j015775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5029200"/>
            <a:ext cx="6572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4" name="Picture 23" descr="j015777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495800"/>
            <a:ext cx="82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5" name="Oval 25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8696" name="Text Box 26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28697" name="Oval 27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8698" name="Text Box 28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28699" name="Text Box 29"/>
          <p:cNvSpPr txBox="1">
            <a:spLocks noChangeArrowheads="1"/>
          </p:cNvSpPr>
          <p:nvPr/>
        </p:nvSpPr>
        <p:spPr bwMode="auto">
          <a:xfrm>
            <a:off x="554038" y="1295400"/>
            <a:ext cx="8139112" cy="1062038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There is an algorithm, called </a:t>
            </a:r>
            <a:r>
              <a:rPr lang="en-US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Dijkstra's algorithm</a:t>
            </a:r>
            <a:r>
              <a:rPr lang="en-US" altLang="zh-TW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, </a:t>
            </a:r>
          </a:p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that can compute this shortest path </a:t>
            </a:r>
            <a:r>
              <a:rPr lang="en-US" altLang="zh-TW" b="1" i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efficiently</a:t>
            </a:r>
            <a:r>
              <a:rPr lang="en-US" altLang="zh-TW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705E56-CCE0-433A-93D3-2F393C0230F1}" type="slidenum">
              <a:rPr lang="zh-TW" altLang="en-US" sz="1100">
                <a:latin typeface="Verdana" panose="020B0604030504040204" pitchFamily="34" charset="0"/>
              </a:rPr>
              <a:pPr/>
              <a:t>18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Idea of Dijkstra's algorithm</a:t>
            </a:r>
            <a:endParaRPr lang="zh-TW" altLang="en-US" smtClean="0"/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412750" y="3429000"/>
            <a:ext cx="5680075" cy="3181350"/>
            <a:chOff x="240" y="2160"/>
            <a:chExt cx="3303" cy="2004"/>
          </a:xfrm>
        </p:grpSpPr>
        <p:sp>
          <p:nvSpPr>
            <p:cNvPr id="29713" name="Freeform 4"/>
            <p:cNvSpPr>
              <a:spLocks/>
            </p:cNvSpPr>
            <p:nvPr/>
          </p:nvSpPr>
          <p:spPr bwMode="auto">
            <a:xfrm>
              <a:off x="2112" y="2344"/>
              <a:ext cx="112" cy="1016"/>
            </a:xfrm>
            <a:custGeom>
              <a:avLst/>
              <a:gdLst>
                <a:gd name="T0" fmla="*/ 96 w 112"/>
                <a:gd name="T1" fmla="*/ 104 h 1016"/>
                <a:gd name="T2" fmla="*/ 96 w 112"/>
                <a:gd name="T3" fmla="*/ 152 h 1016"/>
                <a:gd name="T4" fmla="*/ 0 w 112"/>
                <a:gd name="T5" fmla="*/ 1016 h 1016"/>
                <a:gd name="T6" fmla="*/ 0 60000 65536"/>
                <a:gd name="T7" fmla="*/ 0 60000 65536"/>
                <a:gd name="T8" fmla="*/ 0 60000 65536"/>
                <a:gd name="T9" fmla="*/ 0 w 112"/>
                <a:gd name="T10" fmla="*/ 0 h 1016"/>
                <a:gd name="T11" fmla="*/ 112 w 112"/>
                <a:gd name="T12" fmla="*/ 1016 h 10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016">
                  <a:moveTo>
                    <a:pt x="96" y="104"/>
                  </a:moveTo>
                  <a:cubicBezTo>
                    <a:pt x="104" y="52"/>
                    <a:pt x="112" y="0"/>
                    <a:pt x="96" y="152"/>
                  </a:cubicBezTo>
                  <a:cubicBezTo>
                    <a:pt x="80" y="304"/>
                    <a:pt x="40" y="660"/>
                    <a:pt x="0" y="1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4" name="Freeform 5"/>
            <p:cNvSpPr>
              <a:spLocks/>
            </p:cNvSpPr>
            <p:nvPr/>
          </p:nvSpPr>
          <p:spPr bwMode="auto">
            <a:xfrm>
              <a:off x="2064" y="3408"/>
              <a:ext cx="48" cy="432"/>
            </a:xfrm>
            <a:custGeom>
              <a:avLst/>
              <a:gdLst>
                <a:gd name="T0" fmla="*/ 48 w 48"/>
                <a:gd name="T1" fmla="*/ 0 h 432"/>
                <a:gd name="T2" fmla="*/ 0 w 48"/>
                <a:gd name="T3" fmla="*/ 432 h 432"/>
                <a:gd name="T4" fmla="*/ 0 60000 65536"/>
                <a:gd name="T5" fmla="*/ 0 60000 65536"/>
                <a:gd name="T6" fmla="*/ 0 w 48"/>
                <a:gd name="T7" fmla="*/ 0 h 432"/>
                <a:gd name="T8" fmla="*/ 48 w 48"/>
                <a:gd name="T9" fmla="*/ 432 h 4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432">
                  <a:moveTo>
                    <a:pt x="48" y="0"/>
                  </a:moveTo>
                  <a:cubicBezTo>
                    <a:pt x="48" y="0"/>
                    <a:pt x="24" y="216"/>
                    <a:pt x="0" y="4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5" name="Freeform 6"/>
            <p:cNvSpPr>
              <a:spLocks/>
            </p:cNvSpPr>
            <p:nvPr/>
          </p:nvSpPr>
          <p:spPr bwMode="auto">
            <a:xfrm>
              <a:off x="2088" y="2976"/>
              <a:ext cx="504" cy="400"/>
            </a:xfrm>
            <a:custGeom>
              <a:avLst/>
              <a:gdLst>
                <a:gd name="T0" fmla="*/ 72 w 504"/>
                <a:gd name="T1" fmla="*/ 384 h 400"/>
                <a:gd name="T2" fmla="*/ 72 w 504"/>
                <a:gd name="T3" fmla="*/ 336 h 400"/>
                <a:gd name="T4" fmla="*/ 504 w 504"/>
                <a:gd name="T5" fmla="*/ 0 h 400"/>
                <a:gd name="T6" fmla="*/ 0 60000 65536"/>
                <a:gd name="T7" fmla="*/ 0 60000 65536"/>
                <a:gd name="T8" fmla="*/ 0 60000 65536"/>
                <a:gd name="T9" fmla="*/ 0 w 504"/>
                <a:gd name="T10" fmla="*/ 0 h 400"/>
                <a:gd name="T11" fmla="*/ 504 w 504"/>
                <a:gd name="T12" fmla="*/ 400 h 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400">
                  <a:moveTo>
                    <a:pt x="72" y="384"/>
                  </a:moveTo>
                  <a:cubicBezTo>
                    <a:pt x="36" y="392"/>
                    <a:pt x="0" y="400"/>
                    <a:pt x="72" y="336"/>
                  </a:cubicBezTo>
                  <a:cubicBezTo>
                    <a:pt x="144" y="272"/>
                    <a:pt x="324" y="136"/>
                    <a:pt x="50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6" name="Freeform 7"/>
            <p:cNvSpPr>
              <a:spLocks/>
            </p:cNvSpPr>
            <p:nvPr/>
          </p:nvSpPr>
          <p:spPr bwMode="auto">
            <a:xfrm>
              <a:off x="1440" y="3024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624 w 624"/>
                <a:gd name="T3" fmla="*/ 288 h 288"/>
                <a:gd name="T4" fmla="*/ 0 60000 65536"/>
                <a:gd name="T5" fmla="*/ 0 60000 65536"/>
                <a:gd name="T6" fmla="*/ 0 w 624"/>
                <a:gd name="T7" fmla="*/ 0 h 288"/>
                <a:gd name="T8" fmla="*/ 624 w 624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4" h="288">
                  <a:moveTo>
                    <a:pt x="0" y="0"/>
                  </a:moveTo>
                  <a:cubicBezTo>
                    <a:pt x="0" y="0"/>
                    <a:pt x="312" y="144"/>
                    <a:pt x="624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7" name="Freeform 8"/>
            <p:cNvSpPr>
              <a:spLocks/>
            </p:cNvSpPr>
            <p:nvPr/>
          </p:nvSpPr>
          <p:spPr bwMode="auto">
            <a:xfrm>
              <a:off x="1392" y="2832"/>
              <a:ext cx="1752" cy="1120"/>
            </a:xfrm>
            <a:custGeom>
              <a:avLst/>
              <a:gdLst>
                <a:gd name="T0" fmla="*/ 0 w 1752"/>
                <a:gd name="T1" fmla="*/ 192 h 1120"/>
                <a:gd name="T2" fmla="*/ 1200 w 1752"/>
                <a:gd name="T3" fmla="*/ 144 h 1120"/>
                <a:gd name="T4" fmla="*/ 1680 w 1752"/>
                <a:gd name="T5" fmla="*/ 1056 h 1120"/>
                <a:gd name="T6" fmla="*/ 768 w 1752"/>
                <a:gd name="T7" fmla="*/ 528 h 1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52"/>
                <a:gd name="T13" fmla="*/ 0 h 1120"/>
                <a:gd name="T14" fmla="*/ 1752 w 1752"/>
                <a:gd name="T15" fmla="*/ 1120 h 1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52" h="1120">
                  <a:moveTo>
                    <a:pt x="0" y="192"/>
                  </a:moveTo>
                  <a:cubicBezTo>
                    <a:pt x="460" y="96"/>
                    <a:pt x="920" y="0"/>
                    <a:pt x="1200" y="144"/>
                  </a:cubicBezTo>
                  <a:cubicBezTo>
                    <a:pt x="1480" y="288"/>
                    <a:pt x="1752" y="992"/>
                    <a:pt x="1680" y="1056"/>
                  </a:cubicBezTo>
                  <a:cubicBezTo>
                    <a:pt x="1608" y="1120"/>
                    <a:pt x="1188" y="824"/>
                    <a:pt x="76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8" name="Freeform 9"/>
            <p:cNvSpPr>
              <a:spLocks/>
            </p:cNvSpPr>
            <p:nvPr/>
          </p:nvSpPr>
          <p:spPr bwMode="auto">
            <a:xfrm>
              <a:off x="2208" y="2400"/>
              <a:ext cx="1152" cy="816"/>
            </a:xfrm>
            <a:custGeom>
              <a:avLst/>
              <a:gdLst>
                <a:gd name="T0" fmla="*/ 0 w 1152"/>
                <a:gd name="T1" fmla="*/ 0 h 816"/>
                <a:gd name="T2" fmla="*/ 384 w 1152"/>
                <a:gd name="T3" fmla="*/ 576 h 816"/>
                <a:gd name="T4" fmla="*/ 1152 w 1152"/>
                <a:gd name="T5" fmla="*/ 816 h 816"/>
                <a:gd name="T6" fmla="*/ 0 60000 65536"/>
                <a:gd name="T7" fmla="*/ 0 60000 65536"/>
                <a:gd name="T8" fmla="*/ 0 60000 65536"/>
                <a:gd name="T9" fmla="*/ 0 w 1152"/>
                <a:gd name="T10" fmla="*/ 0 h 816"/>
                <a:gd name="T11" fmla="*/ 1152 w 1152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816">
                  <a:moveTo>
                    <a:pt x="0" y="0"/>
                  </a:moveTo>
                  <a:cubicBezTo>
                    <a:pt x="96" y="220"/>
                    <a:pt x="192" y="440"/>
                    <a:pt x="384" y="576"/>
                  </a:cubicBezTo>
                  <a:cubicBezTo>
                    <a:pt x="576" y="712"/>
                    <a:pt x="864" y="764"/>
                    <a:pt x="1152" y="8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9" name="Freeform 10"/>
            <p:cNvSpPr>
              <a:spLocks/>
            </p:cNvSpPr>
            <p:nvPr/>
          </p:nvSpPr>
          <p:spPr bwMode="auto">
            <a:xfrm>
              <a:off x="528" y="2400"/>
              <a:ext cx="1728" cy="776"/>
            </a:xfrm>
            <a:custGeom>
              <a:avLst/>
              <a:gdLst>
                <a:gd name="T0" fmla="*/ 0 w 1728"/>
                <a:gd name="T1" fmla="*/ 624 h 776"/>
                <a:gd name="T2" fmla="*/ 912 w 1728"/>
                <a:gd name="T3" fmla="*/ 672 h 776"/>
                <a:gd name="T4" fmla="*/ 1728 w 1728"/>
                <a:gd name="T5" fmla="*/ 0 h 776"/>
                <a:gd name="T6" fmla="*/ 0 60000 65536"/>
                <a:gd name="T7" fmla="*/ 0 60000 65536"/>
                <a:gd name="T8" fmla="*/ 0 60000 65536"/>
                <a:gd name="T9" fmla="*/ 0 w 1728"/>
                <a:gd name="T10" fmla="*/ 0 h 776"/>
                <a:gd name="T11" fmla="*/ 1728 w 1728"/>
                <a:gd name="T12" fmla="*/ 776 h 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776">
                  <a:moveTo>
                    <a:pt x="0" y="624"/>
                  </a:moveTo>
                  <a:cubicBezTo>
                    <a:pt x="312" y="700"/>
                    <a:pt x="624" y="776"/>
                    <a:pt x="912" y="672"/>
                  </a:cubicBezTo>
                  <a:cubicBezTo>
                    <a:pt x="1200" y="568"/>
                    <a:pt x="1464" y="284"/>
                    <a:pt x="17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20" name="Freeform 11"/>
            <p:cNvSpPr>
              <a:spLocks/>
            </p:cNvSpPr>
            <p:nvPr/>
          </p:nvSpPr>
          <p:spPr bwMode="auto">
            <a:xfrm>
              <a:off x="1176" y="2544"/>
              <a:ext cx="936" cy="1328"/>
            </a:xfrm>
            <a:custGeom>
              <a:avLst/>
              <a:gdLst>
                <a:gd name="T0" fmla="*/ 216 w 936"/>
                <a:gd name="T1" fmla="*/ 0 h 1328"/>
                <a:gd name="T2" fmla="*/ 216 w 936"/>
                <a:gd name="T3" fmla="*/ 576 h 1328"/>
                <a:gd name="T4" fmla="*/ 120 w 936"/>
                <a:gd name="T5" fmla="*/ 1296 h 1328"/>
                <a:gd name="T6" fmla="*/ 936 w 936"/>
                <a:gd name="T7" fmla="*/ 768 h 1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1328"/>
                <a:gd name="T14" fmla="*/ 936 w 936"/>
                <a:gd name="T15" fmla="*/ 1328 h 1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1328">
                  <a:moveTo>
                    <a:pt x="216" y="0"/>
                  </a:moveTo>
                  <a:cubicBezTo>
                    <a:pt x="224" y="180"/>
                    <a:pt x="232" y="360"/>
                    <a:pt x="216" y="576"/>
                  </a:cubicBezTo>
                  <a:cubicBezTo>
                    <a:pt x="200" y="792"/>
                    <a:pt x="0" y="1264"/>
                    <a:pt x="120" y="1296"/>
                  </a:cubicBezTo>
                  <a:cubicBezTo>
                    <a:pt x="240" y="1328"/>
                    <a:pt x="588" y="1048"/>
                    <a:pt x="93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21" name="Freeform 12"/>
            <p:cNvSpPr>
              <a:spLocks/>
            </p:cNvSpPr>
            <p:nvPr/>
          </p:nvSpPr>
          <p:spPr bwMode="auto">
            <a:xfrm>
              <a:off x="312" y="2408"/>
              <a:ext cx="2960" cy="1576"/>
            </a:xfrm>
            <a:custGeom>
              <a:avLst/>
              <a:gdLst>
                <a:gd name="T0" fmla="*/ 216 w 2960"/>
                <a:gd name="T1" fmla="*/ 2147483647 h 1184"/>
                <a:gd name="T2" fmla="*/ 744 w 2960"/>
                <a:gd name="T3" fmla="*/ 2147483647 h 1184"/>
                <a:gd name="T4" fmla="*/ 1896 w 2960"/>
                <a:gd name="T5" fmla="*/ 2147483647 h 1184"/>
                <a:gd name="T6" fmla="*/ 2808 w 2960"/>
                <a:gd name="T7" fmla="*/ 2147483647 h 1184"/>
                <a:gd name="T8" fmla="*/ 2808 w 2960"/>
                <a:gd name="T9" fmla="*/ 2147483647 h 1184"/>
                <a:gd name="T10" fmla="*/ 1896 w 2960"/>
                <a:gd name="T11" fmla="*/ 2147483647 h 1184"/>
                <a:gd name="T12" fmla="*/ 840 w 2960"/>
                <a:gd name="T13" fmla="*/ 2147483647 h 1184"/>
                <a:gd name="T14" fmla="*/ 120 w 2960"/>
                <a:gd name="T15" fmla="*/ 2147483647 h 1184"/>
                <a:gd name="T16" fmla="*/ 120 w 2960"/>
                <a:gd name="T17" fmla="*/ 2147483647 h 11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60"/>
                <a:gd name="T28" fmla="*/ 0 h 1184"/>
                <a:gd name="T29" fmla="*/ 2960 w 2960"/>
                <a:gd name="T30" fmla="*/ 1184 h 11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60" h="1184">
                  <a:moveTo>
                    <a:pt x="216" y="232"/>
                  </a:moveTo>
                  <a:cubicBezTo>
                    <a:pt x="340" y="152"/>
                    <a:pt x="464" y="72"/>
                    <a:pt x="744" y="40"/>
                  </a:cubicBezTo>
                  <a:cubicBezTo>
                    <a:pt x="1024" y="8"/>
                    <a:pt x="1552" y="0"/>
                    <a:pt x="1896" y="40"/>
                  </a:cubicBezTo>
                  <a:cubicBezTo>
                    <a:pt x="2240" y="80"/>
                    <a:pt x="2656" y="112"/>
                    <a:pt x="2808" y="280"/>
                  </a:cubicBezTo>
                  <a:cubicBezTo>
                    <a:pt x="2960" y="448"/>
                    <a:pt x="2960" y="912"/>
                    <a:pt x="2808" y="1048"/>
                  </a:cubicBezTo>
                  <a:cubicBezTo>
                    <a:pt x="2656" y="1184"/>
                    <a:pt x="2224" y="1112"/>
                    <a:pt x="1896" y="1096"/>
                  </a:cubicBezTo>
                  <a:cubicBezTo>
                    <a:pt x="1568" y="1080"/>
                    <a:pt x="1136" y="1064"/>
                    <a:pt x="840" y="952"/>
                  </a:cubicBezTo>
                  <a:cubicBezTo>
                    <a:pt x="544" y="840"/>
                    <a:pt x="240" y="528"/>
                    <a:pt x="120" y="424"/>
                  </a:cubicBezTo>
                  <a:cubicBezTo>
                    <a:pt x="0" y="320"/>
                    <a:pt x="120" y="336"/>
                    <a:pt x="120" y="3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pic>
          <p:nvPicPr>
            <p:cNvPr id="29722" name="Picture 13" descr="j018343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736"/>
              <a:ext cx="6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3" name="Picture 14" descr="j015774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696"/>
              <a:ext cx="48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4" name="Picture 15" descr="j015774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928"/>
              <a:ext cx="519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5" name="Picture 16" descr="j015775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160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6" name="Picture 17" descr="j015778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648"/>
              <a:ext cx="515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7" name="Picture 18" descr="j015779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504"/>
              <a:ext cx="624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8" name="Picture 19" descr="j015778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160"/>
              <a:ext cx="528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9" name="Picture 20" descr="j015778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2736"/>
              <a:ext cx="480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30" name="Picture 21" descr="j015775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168"/>
              <a:ext cx="382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31" name="Picture 22" descr="j015777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832"/>
              <a:ext cx="48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32" name="Text Box 23"/>
            <p:cNvSpPr txBox="1">
              <a:spLocks noChangeArrowheads="1"/>
            </p:cNvSpPr>
            <p:nvPr/>
          </p:nvSpPr>
          <p:spPr bwMode="auto">
            <a:xfrm>
              <a:off x="547" y="2361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10</a:t>
              </a:r>
            </a:p>
          </p:txBody>
        </p:sp>
        <p:sp>
          <p:nvSpPr>
            <p:cNvPr id="29733" name="Text Box 24"/>
            <p:cNvSpPr txBox="1">
              <a:spLocks noChangeArrowheads="1"/>
            </p:cNvSpPr>
            <p:nvPr/>
          </p:nvSpPr>
          <p:spPr bwMode="auto">
            <a:xfrm>
              <a:off x="1728" y="220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8</a:t>
              </a:r>
            </a:p>
          </p:txBody>
        </p:sp>
        <p:sp>
          <p:nvSpPr>
            <p:cNvPr id="29734" name="Text Box 25"/>
            <p:cNvSpPr txBox="1">
              <a:spLocks noChangeArrowheads="1"/>
            </p:cNvSpPr>
            <p:nvPr/>
          </p:nvSpPr>
          <p:spPr bwMode="auto">
            <a:xfrm>
              <a:off x="864" y="288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9735" name="Text Box 26"/>
            <p:cNvSpPr txBox="1">
              <a:spLocks noChangeArrowheads="1"/>
            </p:cNvSpPr>
            <p:nvPr/>
          </p:nvSpPr>
          <p:spPr bwMode="auto">
            <a:xfrm>
              <a:off x="576" y="331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7</a:t>
              </a:r>
            </a:p>
          </p:txBody>
        </p:sp>
        <p:sp>
          <p:nvSpPr>
            <p:cNvPr id="29736" name="Text Box 27"/>
            <p:cNvSpPr txBox="1">
              <a:spLocks noChangeArrowheads="1"/>
            </p:cNvSpPr>
            <p:nvPr/>
          </p:nvSpPr>
          <p:spPr bwMode="auto">
            <a:xfrm>
              <a:off x="1315" y="3216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  <p:sp>
          <p:nvSpPr>
            <p:cNvPr id="29737" name="Text Box 28"/>
            <p:cNvSpPr txBox="1">
              <a:spLocks noChangeArrowheads="1"/>
            </p:cNvSpPr>
            <p:nvPr/>
          </p:nvSpPr>
          <p:spPr bwMode="auto">
            <a:xfrm>
              <a:off x="2832" y="240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29738" name="Text Box 29"/>
            <p:cNvSpPr txBox="1">
              <a:spLocks noChangeArrowheads="1"/>
            </p:cNvSpPr>
            <p:nvPr/>
          </p:nvSpPr>
          <p:spPr bwMode="auto">
            <a:xfrm>
              <a:off x="3210" y="3456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11</a:t>
              </a:r>
            </a:p>
          </p:txBody>
        </p:sp>
        <p:sp>
          <p:nvSpPr>
            <p:cNvPr id="29739" name="Text Box 30"/>
            <p:cNvSpPr txBox="1">
              <a:spLocks noChangeArrowheads="1"/>
            </p:cNvSpPr>
            <p:nvPr/>
          </p:nvSpPr>
          <p:spPr bwMode="auto">
            <a:xfrm>
              <a:off x="2496" y="388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  <p:sp>
          <p:nvSpPr>
            <p:cNvPr id="29740" name="Text Box 31"/>
            <p:cNvSpPr txBox="1">
              <a:spLocks noChangeArrowheads="1"/>
            </p:cNvSpPr>
            <p:nvPr/>
          </p:nvSpPr>
          <p:spPr bwMode="auto">
            <a:xfrm>
              <a:off x="1536" y="384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9741" name="Text Box 32"/>
            <p:cNvSpPr txBox="1">
              <a:spLocks noChangeArrowheads="1"/>
            </p:cNvSpPr>
            <p:nvPr/>
          </p:nvSpPr>
          <p:spPr bwMode="auto">
            <a:xfrm>
              <a:off x="1824" y="288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29742" name="Text Box 33"/>
            <p:cNvSpPr txBox="1">
              <a:spLocks noChangeArrowheads="1"/>
            </p:cNvSpPr>
            <p:nvPr/>
          </p:nvSpPr>
          <p:spPr bwMode="auto">
            <a:xfrm>
              <a:off x="1764" y="2553"/>
              <a:ext cx="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12</a:t>
              </a:r>
            </a:p>
          </p:txBody>
        </p:sp>
        <p:sp>
          <p:nvSpPr>
            <p:cNvPr id="29743" name="Text Box 34"/>
            <p:cNvSpPr txBox="1">
              <a:spLocks noChangeArrowheads="1"/>
            </p:cNvSpPr>
            <p:nvPr/>
          </p:nvSpPr>
          <p:spPr bwMode="auto">
            <a:xfrm>
              <a:off x="1188" y="264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29744" name="Text Box 35"/>
            <p:cNvSpPr txBox="1">
              <a:spLocks noChangeArrowheads="1"/>
            </p:cNvSpPr>
            <p:nvPr/>
          </p:nvSpPr>
          <p:spPr bwMode="auto">
            <a:xfrm>
              <a:off x="2496" y="34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29745" name="Text Box 36"/>
            <p:cNvSpPr txBox="1">
              <a:spLocks noChangeArrowheads="1"/>
            </p:cNvSpPr>
            <p:nvPr/>
          </p:nvSpPr>
          <p:spPr bwMode="auto">
            <a:xfrm>
              <a:off x="1716" y="336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9746" name="Text Box 37"/>
            <p:cNvSpPr txBox="1">
              <a:spLocks noChangeArrowheads="1"/>
            </p:cNvSpPr>
            <p:nvPr/>
          </p:nvSpPr>
          <p:spPr bwMode="auto">
            <a:xfrm>
              <a:off x="2352" y="25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4</a:t>
              </a:r>
            </a:p>
          </p:txBody>
        </p:sp>
        <p:sp>
          <p:nvSpPr>
            <p:cNvPr id="29747" name="Text Box 38"/>
            <p:cNvSpPr txBox="1">
              <a:spLocks noChangeArrowheads="1"/>
            </p:cNvSpPr>
            <p:nvPr/>
          </p:nvSpPr>
          <p:spPr bwMode="auto">
            <a:xfrm>
              <a:off x="2832" y="2889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9748" name="Text Box 39"/>
            <p:cNvSpPr txBox="1">
              <a:spLocks noChangeArrowheads="1"/>
            </p:cNvSpPr>
            <p:nvPr/>
          </p:nvSpPr>
          <p:spPr bwMode="auto">
            <a:xfrm>
              <a:off x="2688" y="32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7</a:t>
              </a:r>
            </a:p>
          </p:txBody>
        </p:sp>
        <p:sp>
          <p:nvSpPr>
            <p:cNvPr id="29749" name="Text Box 40"/>
            <p:cNvSpPr txBox="1">
              <a:spLocks noChangeArrowheads="1"/>
            </p:cNvSpPr>
            <p:nvPr/>
          </p:nvSpPr>
          <p:spPr bwMode="auto">
            <a:xfrm>
              <a:off x="1680" y="302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29750" name="Text Box 41"/>
            <p:cNvSpPr txBox="1">
              <a:spLocks noChangeArrowheads="1"/>
            </p:cNvSpPr>
            <p:nvPr/>
          </p:nvSpPr>
          <p:spPr bwMode="auto">
            <a:xfrm>
              <a:off x="1956" y="3513"/>
              <a:ext cx="1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29751" name="Text Box 42"/>
            <p:cNvSpPr txBox="1">
              <a:spLocks noChangeArrowheads="1"/>
            </p:cNvSpPr>
            <p:nvPr/>
          </p:nvSpPr>
          <p:spPr bwMode="auto">
            <a:xfrm>
              <a:off x="2304" y="312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29752" name="Text Box 43"/>
            <p:cNvSpPr txBox="1">
              <a:spLocks noChangeArrowheads="1"/>
            </p:cNvSpPr>
            <p:nvPr/>
          </p:nvSpPr>
          <p:spPr bwMode="auto">
            <a:xfrm>
              <a:off x="2052" y="259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</p:grpSp>
      <p:sp>
        <p:nvSpPr>
          <p:cNvPr id="29701" name="Line 44"/>
          <p:cNvSpPr>
            <a:spLocks noChangeShapeType="1"/>
          </p:cNvSpPr>
          <p:nvPr/>
        </p:nvSpPr>
        <p:spPr bwMode="auto">
          <a:xfrm flipV="1">
            <a:off x="990600" y="3962400"/>
            <a:ext cx="1238250" cy="762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9702" name="Line 45"/>
          <p:cNvSpPr>
            <a:spLocks noChangeShapeType="1"/>
          </p:cNvSpPr>
          <p:nvPr/>
        </p:nvSpPr>
        <p:spPr bwMode="auto">
          <a:xfrm>
            <a:off x="1073150" y="4876800"/>
            <a:ext cx="1320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78" name="Line 46"/>
          <p:cNvSpPr>
            <a:spLocks noChangeShapeType="1"/>
          </p:cNvSpPr>
          <p:nvPr/>
        </p:nvSpPr>
        <p:spPr bwMode="auto">
          <a:xfrm>
            <a:off x="990600" y="4876800"/>
            <a:ext cx="1073150" cy="99060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9704" name="Oval 48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9705" name="Text Box 49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29706" name="Oval 50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9707" name="Text Box 51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29708" name="Text Box 52"/>
          <p:cNvSpPr txBox="1">
            <a:spLocks noChangeArrowheads="1"/>
          </p:cNvSpPr>
          <p:nvPr/>
        </p:nvSpPr>
        <p:spPr bwMode="auto">
          <a:xfrm>
            <a:off x="1816100" y="3352800"/>
            <a:ext cx="5651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29709" name="Text Box 53"/>
          <p:cNvSpPr txBox="1">
            <a:spLocks noChangeArrowheads="1"/>
          </p:cNvSpPr>
          <p:nvPr/>
        </p:nvSpPr>
        <p:spPr bwMode="auto">
          <a:xfrm>
            <a:off x="1816100" y="4648200"/>
            <a:ext cx="3794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1238250" y="6172200"/>
            <a:ext cx="3794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2D2DB9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7</a:t>
            </a:r>
          </a:p>
        </p:txBody>
      </p:sp>
      <p:sp>
        <p:nvSpPr>
          <p:cNvPr id="29711" name="Text Box 55"/>
          <p:cNvSpPr txBox="1">
            <a:spLocks noChangeArrowheads="1"/>
          </p:cNvSpPr>
          <p:nvPr/>
        </p:nvSpPr>
        <p:spPr bwMode="auto">
          <a:xfrm>
            <a:off x="165100" y="4191000"/>
            <a:ext cx="3794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29712" name="AutoShape 50"/>
          <p:cNvSpPr>
            <a:spLocks noChangeArrowheads="1"/>
          </p:cNvSpPr>
          <p:nvPr/>
        </p:nvSpPr>
        <p:spPr bwMode="auto">
          <a:xfrm>
            <a:off x="4375150" y="1447800"/>
            <a:ext cx="5283200" cy="1219200"/>
          </a:xfrm>
          <a:prstGeom prst="wedgeRoundRectCallout">
            <a:avLst>
              <a:gd name="adj1" fmla="val -43000"/>
              <a:gd name="adj2" fmla="val 7226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>
                <a:latin typeface="Comic Sans MS" panose="030F0702030302020204" pitchFamily="66" charset="0"/>
                <a:ea typeface="新細明體" panose="02020500000000000000" pitchFamily="18" charset="-120"/>
              </a:rPr>
              <a:t>Go one step from A, label the neighbouring cities with the cost.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A20C7B-9EE8-47D7-AB5D-85761249D1FE}" type="slidenum">
              <a:rPr lang="zh-TW" altLang="en-US" sz="1100">
                <a:latin typeface="Verdana" panose="020B0604030504040204" pitchFamily="34" charset="0"/>
              </a:rPr>
              <a:pPr/>
              <a:t>19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Idea of Dijkstra's algorithm</a:t>
            </a:r>
            <a:endParaRPr lang="zh-TW" altLang="en-US" smtClean="0"/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412750" y="3429000"/>
            <a:ext cx="5680075" cy="3181350"/>
            <a:chOff x="240" y="2160"/>
            <a:chExt cx="3303" cy="2004"/>
          </a:xfrm>
        </p:grpSpPr>
        <p:sp>
          <p:nvSpPr>
            <p:cNvPr id="30742" name="Freeform 4"/>
            <p:cNvSpPr>
              <a:spLocks/>
            </p:cNvSpPr>
            <p:nvPr/>
          </p:nvSpPr>
          <p:spPr bwMode="auto">
            <a:xfrm>
              <a:off x="2112" y="2344"/>
              <a:ext cx="112" cy="1016"/>
            </a:xfrm>
            <a:custGeom>
              <a:avLst/>
              <a:gdLst>
                <a:gd name="T0" fmla="*/ 96 w 112"/>
                <a:gd name="T1" fmla="*/ 104 h 1016"/>
                <a:gd name="T2" fmla="*/ 96 w 112"/>
                <a:gd name="T3" fmla="*/ 152 h 1016"/>
                <a:gd name="T4" fmla="*/ 0 w 112"/>
                <a:gd name="T5" fmla="*/ 1016 h 1016"/>
                <a:gd name="T6" fmla="*/ 0 60000 65536"/>
                <a:gd name="T7" fmla="*/ 0 60000 65536"/>
                <a:gd name="T8" fmla="*/ 0 60000 65536"/>
                <a:gd name="T9" fmla="*/ 0 w 112"/>
                <a:gd name="T10" fmla="*/ 0 h 1016"/>
                <a:gd name="T11" fmla="*/ 112 w 112"/>
                <a:gd name="T12" fmla="*/ 1016 h 10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016">
                  <a:moveTo>
                    <a:pt x="96" y="104"/>
                  </a:moveTo>
                  <a:cubicBezTo>
                    <a:pt x="104" y="52"/>
                    <a:pt x="112" y="0"/>
                    <a:pt x="96" y="152"/>
                  </a:cubicBezTo>
                  <a:cubicBezTo>
                    <a:pt x="80" y="304"/>
                    <a:pt x="40" y="660"/>
                    <a:pt x="0" y="1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43" name="Freeform 5"/>
            <p:cNvSpPr>
              <a:spLocks/>
            </p:cNvSpPr>
            <p:nvPr/>
          </p:nvSpPr>
          <p:spPr bwMode="auto">
            <a:xfrm>
              <a:off x="2064" y="3408"/>
              <a:ext cx="48" cy="432"/>
            </a:xfrm>
            <a:custGeom>
              <a:avLst/>
              <a:gdLst>
                <a:gd name="T0" fmla="*/ 48 w 48"/>
                <a:gd name="T1" fmla="*/ 0 h 432"/>
                <a:gd name="T2" fmla="*/ 0 w 48"/>
                <a:gd name="T3" fmla="*/ 432 h 432"/>
                <a:gd name="T4" fmla="*/ 0 60000 65536"/>
                <a:gd name="T5" fmla="*/ 0 60000 65536"/>
                <a:gd name="T6" fmla="*/ 0 w 48"/>
                <a:gd name="T7" fmla="*/ 0 h 432"/>
                <a:gd name="T8" fmla="*/ 48 w 48"/>
                <a:gd name="T9" fmla="*/ 432 h 4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432">
                  <a:moveTo>
                    <a:pt x="48" y="0"/>
                  </a:moveTo>
                  <a:cubicBezTo>
                    <a:pt x="48" y="0"/>
                    <a:pt x="24" y="216"/>
                    <a:pt x="0" y="4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44" name="Freeform 6"/>
            <p:cNvSpPr>
              <a:spLocks/>
            </p:cNvSpPr>
            <p:nvPr/>
          </p:nvSpPr>
          <p:spPr bwMode="auto">
            <a:xfrm>
              <a:off x="2088" y="2976"/>
              <a:ext cx="504" cy="400"/>
            </a:xfrm>
            <a:custGeom>
              <a:avLst/>
              <a:gdLst>
                <a:gd name="T0" fmla="*/ 72 w 504"/>
                <a:gd name="T1" fmla="*/ 384 h 400"/>
                <a:gd name="T2" fmla="*/ 72 w 504"/>
                <a:gd name="T3" fmla="*/ 336 h 400"/>
                <a:gd name="T4" fmla="*/ 504 w 504"/>
                <a:gd name="T5" fmla="*/ 0 h 400"/>
                <a:gd name="T6" fmla="*/ 0 60000 65536"/>
                <a:gd name="T7" fmla="*/ 0 60000 65536"/>
                <a:gd name="T8" fmla="*/ 0 60000 65536"/>
                <a:gd name="T9" fmla="*/ 0 w 504"/>
                <a:gd name="T10" fmla="*/ 0 h 400"/>
                <a:gd name="T11" fmla="*/ 504 w 504"/>
                <a:gd name="T12" fmla="*/ 400 h 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400">
                  <a:moveTo>
                    <a:pt x="72" y="384"/>
                  </a:moveTo>
                  <a:cubicBezTo>
                    <a:pt x="36" y="392"/>
                    <a:pt x="0" y="400"/>
                    <a:pt x="72" y="336"/>
                  </a:cubicBezTo>
                  <a:cubicBezTo>
                    <a:pt x="144" y="272"/>
                    <a:pt x="324" y="136"/>
                    <a:pt x="50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45" name="Freeform 7"/>
            <p:cNvSpPr>
              <a:spLocks/>
            </p:cNvSpPr>
            <p:nvPr/>
          </p:nvSpPr>
          <p:spPr bwMode="auto">
            <a:xfrm>
              <a:off x="1440" y="3024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624 w 624"/>
                <a:gd name="T3" fmla="*/ 288 h 288"/>
                <a:gd name="T4" fmla="*/ 0 60000 65536"/>
                <a:gd name="T5" fmla="*/ 0 60000 65536"/>
                <a:gd name="T6" fmla="*/ 0 w 624"/>
                <a:gd name="T7" fmla="*/ 0 h 288"/>
                <a:gd name="T8" fmla="*/ 624 w 624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4" h="288">
                  <a:moveTo>
                    <a:pt x="0" y="0"/>
                  </a:moveTo>
                  <a:cubicBezTo>
                    <a:pt x="0" y="0"/>
                    <a:pt x="312" y="144"/>
                    <a:pt x="624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46" name="Freeform 8"/>
            <p:cNvSpPr>
              <a:spLocks/>
            </p:cNvSpPr>
            <p:nvPr/>
          </p:nvSpPr>
          <p:spPr bwMode="auto">
            <a:xfrm>
              <a:off x="1392" y="2832"/>
              <a:ext cx="1752" cy="1120"/>
            </a:xfrm>
            <a:custGeom>
              <a:avLst/>
              <a:gdLst>
                <a:gd name="T0" fmla="*/ 0 w 1752"/>
                <a:gd name="T1" fmla="*/ 192 h 1120"/>
                <a:gd name="T2" fmla="*/ 1200 w 1752"/>
                <a:gd name="T3" fmla="*/ 144 h 1120"/>
                <a:gd name="T4" fmla="*/ 1680 w 1752"/>
                <a:gd name="T5" fmla="*/ 1056 h 1120"/>
                <a:gd name="T6" fmla="*/ 768 w 1752"/>
                <a:gd name="T7" fmla="*/ 528 h 1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52"/>
                <a:gd name="T13" fmla="*/ 0 h 1120"/>
                <a:gd name="T14" fmla="*/ 1752 w 1752"/>
                <a:gd name="T15" fmla="*/ 1120 h 1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52" h="1120">
                  <a:moveTo>
                    <a:pt x="0" y="192"/>
                  </a:moveTo>
                  <a:cubicBezTo>
                    <a:pt x="460" y="96"/>
                    <a:pt x="920" y="0"/>
                    <a:pt x="1200" y="144"/>
                  </a:cubicBezTo>
                  <a:cubicBezTo>
                    <a:pt x="1480" y="288"/>
                    <a:pt x="1752" y="992"/>
                    <a:pt x="1680" y="1056"/>
                  </a:cubicBezTo>
                  <a:cubicBezTo>
                    <a:pt x="1608" y="1120"/>
                    <a:pt x="1188" y="824"/>
                    <a:pt x="76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47" name="Freeform 9"/>
            <p:cNvSpPr>
              <a:spLocks/>
            </p:cNvSpPr>
            <p:nvPr/>
          </p:nvSpPr>
          <p:spPr bwMode="auto">
            <a:xfrm>
              <a:off x="2208" y="2400"/>
              <a:ext cx="1152" cy="816"/>
            </a:xfrm>
            <a:custGeom>
              <a:avLst/>
              <a:gdLst>
                <a:gd name="T0" fmla="*/ 0 w 1152"/>
                <a:gd name="T1" fmla="*/ 0 h 816"/>
                <a:gd name="T2" fmla="*/ 384 w 1152"/>
                <a:gd name="T3" fmla="*/ 576 h 816"/>
                <a:gd name="T4" fmla="*/ 1152 w 1152"/>
                <a:gd name="T5" fmla="*/ 816 h 816"/>
                <a:gd name="T6" fmla="*/ 0 60000 65536"/>
                <a:gd name="T7" fmla="*/ 0 60000 65536"/>
                <a:gd name="T8" fmla="*/ 0 60000 65536"/>
                <a:gd name="T9" fmla="*/ 0 w 1152"/>
                <a:gd name="T10" fmla="*/ 0 h 816"/>
                <a:gd name="T11" fmla="*/ 1152 w 1152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816">
                  <a:moveTo>
                    <a:pt x="0" y="0"/>
                  </a:moveTo>
                  <a:cubicBezTo>
                    <a:pt x="96" y="220"/>
                    <a:pt x="192" y="440"/>
                    <a:pt x="384" y="576"/>
                  </a:cubicBezTo>
                  <a:cubicBezTo>
                    <a:pt x="576" y="712"/>
                    <a:pt x="864" y="764"/>
                    <a:pt x="1152" y="8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48" name="Freeform 10"/>
            <p:cNvSpPr>
              <a:spLocks/>
            </p:cNvSpPr>
            <p:nvPr/>
          </p:nvSpPr>
          <p:spPr bwMode="auto">
            <a:xfrm>
              <a:off x="528" y="2400"/>
              <a:ext cx="1728" cy="776"/>
            </a:xfrm>
            <a:custGeom>
              <a:avLst/>
              <a:gdLst>
                <a:gd name="T0" fmla="*/ 0 w 1728"/>
                <a:gd name="T1" fmla="*/ 624 h 776"/>
                <a:gd name="T2" fmla="*/ 912 w 1728"/>
                <a:gd name="T3" fmla="*/ 672 h 776"/>
                <a:gd name="T4" fmla="*/ 1728 w 1728"/>
                <a:gd name="T5" fmla="*/ 0 h 776"/>
                <a:gd name="T6" fmla="*/ 0 60000 65536"/>
                <a:gd name="T7" fmla="*/ 0 60000 65536"/>
                <a:gd name="T8" fmla="*/ 0 60000 65536"/>
                <a:gd name="T9" fmla="*/ 0 w 1728"/>
                <a:gd name="T10" fmla="*/ 0 h 776"/>
                <a:gd name="T11" fmla="*/ 1728 w 1728"/>
                <a:gd name="T12" fmla="*/ 776 h 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776">
                  <a:moveTo>
                    <a:pt x="0" y="624"/>
                  </a:moveTo>
                  <a:cubicBezTo>
                    <a:pt x="312" y="700"/>
                    <a:pt x="624" y="776"/>
                    <a:pt x="912" y="672"/>
                  </a:cubicBezTo>
                  <a:cubicBezTo>
                    <a:pt x="1200" y="568"/>
                    <a:pt x="1464" y="284"/>
                    <a:pt x="17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49" name="Freeform 11"/>
            <p:cNvSpPr>
              <a:spLocks/>
            </p:cNvSpPr>
            <p:nvPr/>
          </p:nvSpPr>
          <p:spPr bwMode="auto">
            <a:xfrm>
              <a:off x="1176" y="2544"/>
              <a:ext cx="936" cy="1328"/>
            </a:xfrm>
            <a:custGeom>
              <a:avLst/>
              <a:gdLst>
                <a:gd name="T0" fmla="*/ 216 w 936"/>
                <a:gd name="T1" fmla="*/ 0 h 1328"/>
                <a:gd name="T2" fmla="*/ 216 w 936"/>
                <a:gd name="T3" fmla="*/ 576 h 1328"/>
                <a:gd name="T4" fmla="*/ 120 w 936"/>
                <a:gd name="T5" fmla="*/ 1296 h 1328"/>
                <a:gd name="T6" fmla="*/ 936 w 936"/>
                <a:gd name="T7" fmla="*/ 768 h 1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1328"/>
                <a:gd name="T14" fmla="*/ 936 w 936"/>
                <a:gd name="T15" fmla="*/ 1328 h 1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1328">
                  <a:moveTo>
                    <a:pt x="216" y="0"/>
                  </a:moveTo>
                  <a:cubicBezTo>
                    <a:pt x="224" y="180"/>
                    <a:pt x="232" y="360"/>
                    <a:pt x="216" y="576"/>
                  </a:cubicBezTo>
                  <a:cubicBezTo>
                    <a:pt x="200" y="792"/>
                    <a:pt x="0" y="1264"/>
                    <a:pt x="120" y="1296"/>
                  </a:cubicBezTo>
                  <a:cubicBezTo>
                    <a:pt x="240" y="1328"/>
                    <a:pt x="588" y="1048"/>
                    <a:pt x="93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50" name="Freeform 12"/>
            <p:cNvSpPr>
              <a:spLocks/>
            </p:cNvSpPr>
            <p:nvPr/>
          </p:nvSpPr>
          <p:spPr bwMode="auto">
            <a:xfrm>
              <a:off x="312" y="2408"/>
              <a:ext cx="2960" cy="1576"/>
            </a:xfrm>
            <a:custGeom>
              <a:avLst/>
              <a:gdLst>
                <a:gd name="T0" fmla="*/ 216 w 2960"/>
                <a:gd name="T1" fmla="*/ 2147483647 h 1184"/>
                <a:gd name="T2" fmla="*/ 744 w 2960"/>
                <a:gd name="T3" fmla="*/ 2147483647 h 1184"/>
                <a:gd name="T4" fmla="*/ 1896 w 2960"/>
                <a:gd name="T5" fmla="*/ 2147483647 h 1184"/>
                <a:gd name="T6" fmla="*/ 2808 w 2960"/>
                <a:gd name="T7" fmla="*/ 2147483647 h 1184"/>
                <a:gd name="T8" fmla="*/ 2808 w 2960"/>
                <a:gd name="T9" fmla="*/ 2147483647 h 1184"/>
                <a:gd name="T10" fmla="*/ 1896 w 2960"/>
                <a:gd name="T11" fmla="*/ 2147483647 h 1184"/>
                <a:gd name="T12" fmla="*/ 840 w 2960"/>
                <a:gd name="T13" fmla="*/ 2147483647 h 1184"/>
                <a:gd name="T14" fmla="*/ 120 w 2960"/>
                <a:gd name="T15" fmla="*/ 2147483647 h 1184"/>
                <a:gd name="T16" fmla="*/ 120 w 2960"/>
                <a:gd name="T17" fmla="*/ 2147483647 h 11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60"/>
                <a:gd name="T28" fmla="*/ 0 h 1184"/>
                <a:gd name="T29" fmla="*/ 2960 w 2960"/>
                <a:gd name="T30" fmla="*/ 1184 h 11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60" h="1184">
                  <a:moveTo>
                    <a:pt x="216" y="232"/>
                  </a:moveTo>
                  <a:cubicBezTo>
                    <a:pt x="340" y="152"/>
                    <a:pt x="464" y="72"/>
                    <a:pt x="744" y="40"/>
                  </a:cubicBezTo>
                  <a:cubicBezTo>
                    <a:pt x="1024" y="8"/>
                    <a:pt x="1552" y="0"/>
                    <a:pt x="1896" y="40"/>
                  </a:cubicBezTo>
                  <a:cubicBezTo>
                    <a:pt x="2240" y="80"/>
                    <a:pt x="2656" y="112"/>
                    <a:pt x="2808" y="280"/>
                  </a:cubicBezTo>
                  <a:cubicBezTo>
                    <a:pt x="2960" y="448"/>
                    <a:pt x="2960" y="912"/>
                    <a:pt x="2808" y="1048"/>
                  </a:cubicBezTo>
                  <a:cubicBezTo>
                    <a:pt x="2656" y="1184"/>
                    <a:pt x="2224" y="1112"/>
                    <a:pt x="1896" y="1096"/>
                  </a:cubicBezTo>
                  <a:cubicBezTo>
                    <a:pt x="1568" y="1080"/>
                    <a:pt x="1136" y="1064"/>
                    <a:pt x="840" y="952"/>
                  </a:cubicBezTo>
                  <a:cubicBezTo>
                    <a:pt x="544" y="840"/>
                    <a:pt x="240" y="528"/>
                    <a:pt x="120" y="424"/>
                  </a:cubicBezTo>
                  <a:cubicBezTo>
                    <a:pt x="0" y="320"/>
                    <a:pt x="120" y="336"/>
                    <a:pt x="120" y="3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pic>
          <p:nvPicPr>
            <p:cNvPr id="30751" name="Picture 13" descr="j018343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736"/>
              <a:ext cx="6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2" name="Picture 14" descr="j015774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696"/>
              <a:ext cx="48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3" name="Picture 15" descr="j015774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928"/>
              <a:ext cx="519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4" name="Picture 16" descr="j015775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160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5" name="Picture 17" descr="j015778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648"/>
              <a:ext cx="515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6" name="Picture 18" descr="j015779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504"/>
              <a:ext cx="624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7" name="Picture 19" descr="j015778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160"/>
              <a:ext cx="528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8" name="Picture 20" descr="j015778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2736"/>
              <a:ext cx="480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9" name="Picture 21" descr="j015775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168"/>
              <a:ext cx="382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0" name="Picture 22" descr="j015777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832"/>
              <a:ext cx="48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61" name="Text Box 23"/>
            <p:cNvSpPr txBox="1">
              <a:spLocks noChangeArrowheads="1"/>
            </p:cNvSpPr>
            <p:nvPr/>
          </p:nvSpPr>
          <p:spPr bwMode="auto">
            <a:xfrm>
              <a:off x="547" y="2361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10</a:t>
              </a:r>
            </a:p>
          </p:txBody>
        </p:sp>
        <p:sp>
          <p:nvSpPr>
            <p:cNvPr id="30762" name="Text Box 24"/>
            <p:cNvSpPr txBox="1">
              <a:spLocks noChangeArrowheads="1"/>
            </p:cNvSpPr>
            <p:nvPr/>
          </p:nvSpPr>
          <p:spPr bwMode="auto">
            <a:xfrm>
              <a:off x="1728" y="220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8</a:t>
              </a:r>
            </a:p>
          </p:txBody>
        </p:sp>
        <p:sp>
          <p:nvSpPr>
            <p:cNvPr id="30763" name="Text Box 25"/>
            <p:cNvSpPr txBox="1">
              <a:spLocks noChangeArrowheads="1"/>
            </p:cNvSpPr>
            <p:nvPr/>
          </p:nvSpPr>
          <p:spPr bwMode="auto">
            <a:xfrm>
              <a:off x="864" y="288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0764" name="Text Box 26"/>
            <p:cNvSpPr txBox="1">
              <a:spLocks noChangeArrowheads="1"/>
            </p:cNvSpPr>
            <p:nvPr/>
          </p:nvSpPr>
          <p:spPr bwMode="auto">
            <a:xfrm>
              <a:off x="576" y="331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7</a:t>
              </a:r>
            </a:p>
          </p:txBody>
        </p:sp>
        <p:sp>
          <p:nvSpPr>
            <p:cNvPr id="30765" name="Text Box 27"/>
            <p:cNvSpPr txBox="1">
              <a:spLocks noChangeArrowheads="1"/>
            </p:cNvSpPr>
            <p:nvPr/>
          </p:nvSpPr>
          <p:spPr bwMode="auto">
            <a:xfrm>
              <a:off x="1315" y="3216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  <p:sp>
          <p:nvSpPr>
            <p:cNvPr id="30766" name="Text Box 28"/>
            <p:cNvSpPr txBox="1">
              <a:spLocks noChangeArrowheads="1"/>
            </p:cNvSpPr>
            <p:nvPr/>
          </p:nvSpPr>
          <p:spPr bwMode="auto">
            <a:xfrm>
              <a:off x="2832" y="240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30767" name="Text Box 29"/>
            <p:cNvSpPr txBox="1">
              <a:spLocks noChangeArrowheads="1"/>
            </p:cNvSpPr>
            <p:nvPr/>
          </p:nvSpPr>
          <p:spPr bwMode="auto">
            <a:xfrm>
              <a:off x="3210" y="3456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11</a:t>
              </a:r>
            </a:p>
          </p:txBody>
        </p:sp>
        <p:sp>
          <p:nvSpPr>
            <p:cNvPr id="30768" name="Text Box 30"/>
            <p:cNvSpPr txBox="1">
              <a:spLocks noChangeArrowheads="1"/>
            </p:cNvSpPr>
            <p:nvPr/>
          </p:nvSpPr>
          <p:spPr bwMode="auto">
            <a:xfrm>
              <a:off x="2496" y="388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  <p:sp>
          <p:nvSpPr>
            <p:cNvPr id="30769" name="Text Box 31"/>
            <p:cNvSpPr txBox="1">
              <a:spLocks noChangeArrowheads="1"/>
            </p:cNvSpPr>
            <p:nvPr/>
          </p:nvSpPr>
          <p:spPr bwMode="auto">
            <a:xfrm>
              <a:off x="1536" y="384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0770" name="Text Box 32"/>
            <p:cNvSpPr txBox="1">
              <a:spLocks noChangeArrowheads="1"/>
            </p:cNvSpPr>
            <p:nvPr/>
          </p:nvSpPr>
          <p:spPr bwMode="auto">
            <a:xfrm>
              <a:off x="1824" y="288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30771" name="Text Box 33"/>
            <p:cNvSpPr txBox="1">
              <a:spLocks noChangeArrowheads="1"/>
            </p:cNvSpPr>
            <p:nvPr/>
          </p:nvSpPr>
          <p:spPr bwMode="auto">
            <a:xfrm>
              <a:off x="1764" y="2553"/>
              <a:ext cx="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12</a:t>
              </a:r>
            </a:p>
          </p:txBody>
        </p:sp>
        <p:sp>
          <p:nvSpPr>
            <p:cNvPr id="30772" name="Text Box 34"/>
            <p:cNvSpPr txBox="1">
              <a:spLocks noChangeArrowheads="1"/>
            </p:cNvSpPr>
            <p:nvPr/>
          </p:nvSpPr>
          <p:spPr bwMode="auto">
            <a:xfrm>
              <a:off x="1188" y="264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30773" name="Text Box 35"/>
            <p:cNvSpPr txBox="1">
              <a:spLocks noChangeArrowheads="1"/>
            </p:cNvSpPr>
            <p:nvPr/>
          </p:nvSpPr>
          <p:spPr bwMode="auto">
            <a:xfrm>
              <a:off x="2496" y="34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30774" name="Text Box 36"/>
            <p:cNvSpPr txBox="1">
              <a:spLocks noChangeArrowheads="1"/>
            </p:cNvSpPr>
            <p:nvPr/>
          </p:nvSpPr>
          <p:spPr bwMode="auto">
            <a:xfrm>
              <a:off x="1716" y="336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0775" name="Text Box 37"/>
            <p:cNvSpPr txBox="1">
              <a:spLocks noChangeArrowheads="1"/>
            </p:cNvSpPr>
            <p:nvPr/>
          </p:nvSpPr>
          <p:spPr bwMode="auto">
            <a:xfrm>
              <a:off x="2352" y="25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4</a:t>
              </a:r>
            </a:p>
          </p:txBody>
        </p:sp>
        <p:sp>
          <p:nvSpPr>
            <p:cNvPr id="30776" name="Text Box 38"/>
            <p:cNvSpPr txBox="1">
              <a:spLocks noChangeArrowheads="1"/>
            </p:cNvSpPr>
            <p:nvPr/>
          </p:nvSpPr>
          <p:spPr bwMode="auto">
            <a:xfrm>
              <a:off x="2832" y="2889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0777" name="Text Box 39"/>
            <p:cNvSpPr txBox="1">
              <a:spLocks noChangeArrowheads="1"/>
            </p:cNvSpPr>
            <p:nvPr/>
          </p:nvSpPr>
          <p:spPr bwMode="auto">
            <a:xfrm>
              <a:off x="2688" y="32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7</a:t>
              </a:r>
            </a:p>
          </p:txBody>
        </p:sp>
        <p:sp>
          <p:nvSpPr>
            <p:cNvPr id="30778" name="Text Box 40"/>
            <p:cNvSpPr txBox="1">
              <a:spLocks noChangeArrowheads="1"/>
            </p:cNvSpPr>
            <p:nvPr/>
          </p:nvSpPr>
          <p:spPr bwMode="auto">
            <a:xfrm>
              <a:off x="1680" y="302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30779" name="Text Box 41"/>
            <p:cNvSpPr txBox="1">
              <a:spLocks noChangeArrowheads="1"/>
            </p:cNvSpPr>
            <p:nvPr/>
          </p:nvSpPr>
          <p:spPr bwMode="auto">
            <a:xfrm>
              <a:off x="1956" y="3513"/>
              <a:ext cx="1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30780" name="Text Box 42"/>
            <p:cNvSpPr txBox="1">
              <a:spLocks noChangeArrowheads="1"/>
            </p:cNvSpPr>
            <p:nvPr/>
          </p:nvSpPr>
          <p:spPr bwMode="auto">
            <a:xfrm>
              <a:off x="2304" y="312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0781" name="Text Box 43"/>
            <p:cNvSpPr txBox="1">
              <a:spLocks noChangeArrowheads="1"/>
            </p:cNvSpPr>
            <p:nvPr/>
          </p:nvSpPr>
          <p:spPr bwMode="auto">
            <a:xfrm>
              <a:off x="2052" y="259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</p:grpSp>
      <p:sp>
        <p:nvSpPr>
          <p:cNvPr id="30725" name="Line 44"/>
          <p:cNvSpPr>
            <a:spLocks noChangeShapeType="1"/>
          </p:cNvSpPr>
          <p:nvPr/>
        </p:nvSpPr>
        <p:spPr bwMode="auto">
          <a:xfrm flipV="1">
            <a:off x="990600" y="3962400"/>
            <a:ext cx="1238250" cy="7620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26" name="Line 45"/>
          <p:cNvSpPr>
            <a:spLocks noChangeShapeType="1"/>
          </p:cNvSpPr>
          <p:nvPr/>
        </p:nvSpPr>
        <p:spPr bwMode="auto">
          <a:xfrm>
            <a:off x="1073150" y="4876800"/>
            <a:ext cx="1320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27" name="Line 46"/>
          <p:cNvSpPr>
            <a:spLocks noChangeShapeType="1"/>
          </p:cNvSpPr>
          <p:nvPr/>
        </p:nvSpPr>
        <p:spPr bwMode="auto">
          <a:xfrm>
            <a:off x="990600" y="4876800"/>
            <a:ext cx="1073150" cy="9906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28" name="AutoShape 47"/>
          <p:cNvSpPr>
            <a:spLocks noChangeArrowheads="1"/>
          </p:cNvSpPr>
          <p:nvPr/>
        </p:nvSpPr>
        <p:spPr bwMode="auto">
          <a:xfrm>
            <a:off x="1054100" y="1609725"/>
            <a:ext cx="8774113" cy="862013"/>
          </a:xfrm>
          <a:prstGeom prst="wedgeRoundRectCallout">
            <a:avLst>
              <a:gd name="adj1" fmla="val -33843"/>
              <a:gd name="adj2" fmla="val 12417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zh-TW">
                <a:latin typeface="Comic Sans MS" panose="030F0702030302020204" pitchFamily="66" charset="0"/>
                <a:ea typeface="新細明體" panose="02020500000000000000" pitchFamily="18" charset="-120"/>
              </a:rPr>
              <a:t>Choose city with smallest cost and go one step from there.</a:t>
            </a:r>
          </a:p>
        </p:txBody>
      </p:sp>
      <p:sp>
        <p:nvSpPr>
          <p:cNvPr id="30729" name="Oval 48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0730" name="Text Box 49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0731" name="Oval 50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0732" name="Text Box 51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0733" name="Text Box 53"/>
          <p:cNvSpPr txBox="1">
            <a:spLocks noChangeArrowheads="1"/>
          </p:cNvSpPr>
          <p:nvPr/>
        </p:nvSpPr>
        <p:spPr bwMode="auto">
          <a:xfrm>
            <a:off x="1816100" y="4648200"/>
            <a:ext cx="379413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30734" name="Text Box 54"/>
          <p:cNvSpPr txBox="1">
            <a:spLocks noChangeArrowheads="1"/>
          </p:cNvSpPr>
          <p:nvPr/>
        </p:nvSpPr>
        <p:spPr bwMode="auto">
          <a:xfrm>
            <a:off x="1238250" y="6172200"/>
            <a:ext cx="3794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7</a:t>
            </a:r>
          </a:p>
        </p:txBody>
      </p:sp>
      <p:sp>
        <p:nvSpPr>
          <p:cNvPr id="30735" name="Text Box 55"/>
          <p:cNvSpPr txBox="1">
            <a:spLocks noChangeArrowheads="1"/>
          </p:cNvSpPr>
          <p:nvPr/>
        </p:nvSpPr>
        <p:spPr bwMode="auto">
          <a:xfrm>
            <a:off x="165100" y="4191000"/>
            <a:ext cx="3794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bg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46137" name="Line 57"/>
          <p:cNvSpPr>
            <a:spLocks noChangeShapeType="1"/>
          </p:cNvSpPr>
          <p:nvPr/>
        </p:nvSpPr>
        <p:spPr bwMode="auto">
          <a:xfrm flipV="1">
            <a:off x="2559050" y="4038600"/>
            <a:ext cx="0" cy="7620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 flipV="1">
            <a:off x="2795588" y="4114800"/>
            <a:ext cx="850900" cy="627063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V="1">
            <a:off x="2763838" y="4813300"/>
            <a:ext cx="1371600" cy="46038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2597150" y="4989513"/>
            <a:ext cx="858838" cy="315912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 flipH="1">
            <a:off x="2136775" y="4983163"/>
            <a:ext cx="188913" cy="7366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41" name="Text Box 52"/>
          <p:cNvSpPr txBox="1">
            <a:spLocks noChangeArrowheads="1"/>
          </p:cNvSpPr>
          <p:nvPr/>
        </p:nvSpPr>
        <p:spPr bwMode="auto">
          <a:xfrm>
            <a:off x="1816100" y="3352800"/>
            <a:ext cx="509588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3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latin typeface="+mn-lt"/>
              </a:rPr>
              <a:t>Crossing Bridge @ Night</a:t>
            </a:r>
          </a:p>
        </p:txBody>
      </p:sp>
      <p:grpSp>
        <p:nvGrpSpPr>
          <p:cNvPr id="13315" name="Group 18"/>
          <p:cNvGrpSpPr>
            <a:grpSpLocks/>
          </p:cNvGrpSpPr>
          <p:nvPr/>
        </p:nvGrpSpPr>
        <p:grpSpPr bwMode="auto">
          <a:xfrm>
            <a:off x="165100" y="304800"/>
            <a:ext cx="1562100" cy="2466975"/>
            <a:chOff x="457200" y="228600"/>
            <a:chExt cx="1441085" cy="2467627"/>
          </a:xfrm>
        </p:grpSpPr>
        <p:pic>
          <p:nvPicPr>
            <p:cNvPr id="13331" name="Picture 13" descr="mr_ta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2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831485" cy="46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grpSp>
        <p:nvGrpSpPr>
          <p:cNvPr id="13316" name="Group 19"/>
          <p:cNvGrpSpPr>
            <a:grpSpLocks/>
          </p:cNvGrpSpPr>
          <p:nvPr/>
        </p:nvGrpSpPr>
        <p:grpSpPr bwMode="auto">
          <a:xfrm>
            <a:off x="990600" y="1828800"/>
            <a:ext cx="2106613" cy="1752600"/>
            <a:chOff x="1371600" y="1981200"/>
            <a:chExt cx="1944418" cy="1752600"/>
          </a:xfrm>
        </p:grpSpPr>
        <p:pic>
          <p:nvPicPr>
            <p:cNvPr id="13329" name="Picture 12" descr="mr_bus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0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8776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13317" name="Group 20"/>
          <p:cNvGrpSpPr>
            <a:grpSpLocks/>
          </p:cNvGrpSpPr>
          <p:nvPr/>
        </p:nvGrpSpPr>
        <p:grpSpPr bwMode="auto">
          <a:xfrm>
            <a:off x="247650" y="3581400"/>
            <a:ext cx="2189163" cy="1319213"/>
            <a:chOff x="228600" y="3581400"/>
            <a:chExt cx="2020624" cy="1319020"/>
          </a:xfrm>
        </p:grpSpPr>
        <p:pic>
          <p:nvPicPr>
            <p:cNvPr id="13327" name="Picture 10" descr="mr_happy2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8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877624" cy="461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13318" name="Group 21"/>
          <p:cNvGrpSpPr>
            <a:grpSpLocks/>
          </p:cNvGrpSpPr>
          <p:nvPr/>
        </p:nvGrpSpPr>
        <p:grpSpPr bwMode="auto">
          <a:xfrm>
            <a:off x="1403350" y="4876800"/>
            <a:ext cx="2244725" cy="1371600"/>
            <a:chOff x="1295400" y="4876800"/>
            <a:chExt cx="2072187" cy="1371600"/>
          </a:xfrm>
        </p:grpSpPr>
        <p:pic>
          <p:nvPicPr>
            <p:cNvPr id="13325" name="Picture 9" descr="mr_slow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6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10053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13319" name="Picture 22" descr="torch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1295400"/>
            <a:ext cx="1624013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Box 23"/>
          <p:cNvSpPr txBox="1">
            <a:spLocks noChangeArrowheads="1"/>
          </p:cNvSpPr>
          <p:nvPr/>
        </p:nvSpPr>
        <p:spPr bwMode="auto">
          <a:xfrm>
            <a:off x="4375150" y="1447800"/>
            <a:ext cx="5605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each time, 2 persons share a torch</a:t>
            </a:r>
          </a:p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they walk @ speed of slower person</a:t>
            </a:r>
          </a:p>
        </p:txBody>
      </p:sp>
      <p:pic>
        <p:nvPicPr>
          <p:cNvPr id="13321" name="Picture 24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238625"/>
            <a:ext cx="43338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TextBox 23"/>
          <p:cNvSpPr txBox="1">
            <a:spLocks noChangeArrowheads="1"/>
          </p:cNvSpPr>
          <p:nvPr/>
        </p:nvSpPr>
        <p:spPr bwMode="auto">
          <a:xfrm>
            <a:off x="2517775" y="3519488"/>
            <a:ext cx="3019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Target: all cross the bridge</a:t>
            </a:r>
          </a:p>
        </p:txBody>
      </p:sp>
      <p:sp>
        <p:nvSpPr>
          <p:cNvPr id="20" name="Cloud Callout 19"/>
          <p:cNvSpPr/>
          <p:nvPr/>
        </p:nvSpPr>
        <p:spPr>
          <a:xfrm>
            <a:off x="5627688" y="2678113"/>
            <a:ext cx="4102100" cy="165735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</a:rPr>
              <a:t>Can we </a:t>
            </a:r>
            <a:r>
              <a:rPr lang="en-US" sz="2800" b="1" dirty="0">
                <a:solidFill>
                  <a:srgbClr val="FF0000"/>
                </a:solidFill>
              </a:rPr>
              <a:t>do it in 17 </a:t>
            </a:r>
            <a:r>
              <a:rPr lang="en-US" sz="2800" b="1" dirty="0" err="1">
                <a:solidFill>
                  <a:srgbClr val="FF0000"/>
                </a:solidFill>
              </a:rPr>
              <a:t>mins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B70296-FB22-4D78-9F53-B35EF49958F7}" type="slidenum">
              <a:rPr lang="zh-TW" altLang="en-US" sz="1100">
                <a:latin typeface="Verdana" panose="020B0604030504040204" pitchFamily="34" charset="0"/>
              </a:rPr>
              <a:pPr/>
              <a:t>20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412750" y="3429000"/>
            <a:ext cx="5680075" cy="3181350"/>
            <a:chOff x="240" y="2160"/>
            <a:chExt cx="3303" cy="2004"/>
          </a:xfrm>
        </p:grpSpPr>
        <p:sp>
          <p:nvSpPr>
            <p:cNvPr id="31772" name="Freeform 4"/>
            <p:cNvSpPr>
              <a:spLocks/>
            </p:cNvSpPr>
            <p:nvPr/>
          </p:nvSpPr>
          <p:spPr bwMode="auto">
            <a:xfrm>
              <a:off x="2112" y="2344"/>
              <a:ext cx="112" cy="1016"/>
            </a:xfrm>
            <a:custGeom>
              <a:avLst/>
              <a:gdLst>
                <a:gd name="T0" fmla="*/ 96 w 112"/>
                <a:gd name="T1" fmla="*/ 104 h 1016"/>
                <a:gd name="T2" fmla="*/ 96 w 112"/>
                <a:gd name="T3" fmla="*/ 152 h 1016"/>
                <a:gd name="T4" fmla="*/ 0 w 112"/>
                <a:gd name="T5" fmla="*/ 1016 h 1016"/>
                <a:gd name="T6" fmla="*/ 0 60000 65536"/>
                <a:gd name="T7" fmla="*/ 0 60000 65536"/>
                <a:gd name="T8" fmla="*/ 0 60000 65536"/>
                <a:gd name="T9" fmla="*/ 0 w 112"/>
                <a:gd name="T10" fmla="*/ 0 h 1016"/>
                <a:gd name="T11" fmla="*/ 112 w 112"/>
                <a:gd name="T12" fmla="*/ 1016 h 10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016">
                  <a:moveTo>
                    <a:pt x="96" y="104"/>
                  </a:moveTo>
                  <a:cubicBezTo>
                    <a:pt x="104" y="52"/>
                    <a:pt x="112" y="0"/>
                    <a:pt x="96" y="152"/>
                  </a:cubicBezTo>
                  <a:cubicBezTo>
                    <a:pt x="80" y="304"/>
                    <a:pt x="40" y="660"/>
                    <a:pt x="0" y="1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3" name="Freeform 5"/>
            <p:cNvSpPr>
              <a:spLocks/>
            </p:cNvSpPr>
            <p:nvPr/>
          </p:nvSpPr>
          <p:spPr bwMode="auto">
            <a:xfrm>
              <a:off x="2064" y="3408"/>
              <a:ext cx="48" cy="432"/>
            </a:xfrm>
            <a:custGeom>
              <a:avLst/>
              <a:gdLst>
                <a:gd name="T0" fmla="*/ 48 w 48"/>
                <a:gd name="T1" fmla="*/ 0 h 432"/>
                <a:gd name="T2" fmla="*/ 0 w 48"/>
                <a:gd name="T3" fmla="*/ 432 h 432"/>
                <a:gd name="T4" fmla="*/ 0 60000 65536"/>
                <a:gd name="T5" fmla="*/ 0 60000 65536"/>
                <a:gd name="T6" fmla="*/ 0 w 48"/>
                <a:gd name="T7" fmla="*/ 0 h 432"/>
                <a:gd name="T8" fmla="*/ 48 w 48"/>
                <a:gd name="T9" fmla="*/ 432 h 4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432">
                  <a:moveTo>
                    <a:pt x="48" y="0"/>
                  </a:moveTo>
                  <a:cubicBezTo>
                    <a:pt x="48" y="0"/>
                    <a:pt x="24" y="216"/>
                    <a:pt x="0" y="4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4" name="Freeform 6"/>
            <p:cNvSpPr>
              <a:spLocks/>
            </p:cNvSpPr>
            <p:nvPr/>
          </p:nvSpPr>
          <p:spPr bwMode="auto">
            <a:xfrm>
              <a:off x="2088" y="2976"/>
              <a:ext cx="504" cy="400"/>
            </a:xfrm>
            <a:custGeom>
              <a:avLst/>
              <a:gdLst>
                <a:gd name="T0" fmla="*/ 72 w 504"/>
                <a:gd name="T1" fmla="*/ 384 h 400"/>
                <a:gd name="T2" fmla="*/ 72 w 504"/>
                <a:gd name="T3" fmla="*/ 336 h 400"/>
                <a:gd name="T4" fmla="*/ 504 w 504"/>
                <a:gd name="T5" fmla="*/ 0 h 400"/>
                <a:gd name="T6" fmla="*/ 0 60000 65536"/>
                <a:gd name="T7" fmla="*/ 0 60000 65536"/>
                <a:gd name="T8" fmla="*/ 0 60000 65536"/>
                <a:gd name="T9" fmla="*/ 0 w 504"/>
                <a:gd name="T10" fmla="*/ 0 h 400"/>
                <a:gd name="T11" fmla="*/ 504 w 504"/>
                <a:gd name="T12" fmla="*/ 400 h 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400">
                  <a:moveTo>
                    <a:pt x="72" y="384"/>
                  </a:moveTo>
                  <a:cubicBezTo>
                    <a:pt x="36" y="392"/>
                    <a:pt x="0" y="400"/>
                    <a:pt x="72" y="336"/>
                  </a:cubicBezTo>
                  <a:cubicBezTo>
                    <a:pt x="144" y="272"/>
                    <a:pt x="324" y="136"/>
                    <a:pt x="50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5" name="Freeform 7"/>
            <p:cNvSpPr>
              <a:spLocks/>
            </p:cNvSpPr>
            <p:nvPr/>
          </p:nvSpPr>
          <p:spPr bwMode="auto">
            <a:xfrm>
              <a:off x="1440" y="3024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624 w 624"/>
                <a:gd name="T3" fmla="*/ 288 h 288"/>
                <a:gd name="T4" fmla="*/ 0 60000 65536"/>
                <a:gd name="T5" fmla="*/ 0 60000 65536"/>
                <a:gd name="T6" fmla="*/ 0 w 624"/>
                <a:gd name="T7" fmla="*/ 0 h 288"/>
                <a:gd name="T8" fmla="*/ 624 w 624"/>
                <a:gd name="T9" fmla="*/ 288 h 2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4" h="288">
                  <a:moveTo>
                    <a:pt x="0" y="0"/>
                  </a:moveTo>
                  <a:cubicBezTo>
                    <a:pt x="0" y="0"/>
                    <a:pt x="312" y="144"/>
                    <a:pt x="624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6" name="Freeform 8"/>
            <p:cNvSpPr>
              <a:spLocks/>
            </p:cNvSpPr>
            <p:nvPr/>
          </p:nvSpPr>
          <p:spPr bwMode="auto">
            <a:xfrm>
              <a:off x="1392" y="2832"/>
              <a:ext cx="1752" cy="1120"/>
            </a:xfrm>
            <a:custGeom>
              <a:avLst/>
              <a:gdLst>
                <a:gd name="T0" fmla="*/ 0 w 1752"/>
                <a:gd name="T1" fmla="*/ 192 h 1120"/>
                <a:gd name="T2" fmla="*/ 1200 w 1752"/>
                <a:gd name="T3" fmla="*/ 144 h 1120"/>
                <a:gd name="T4" fmla="*/ 1680 w 1752"/>
                <a:gd name="T5" fmla="*/ 1056 h 1120"/>
                <a:gd name="T6" fmla="*/ 768 w 1752"/>
                <a:gd name="T7" fmla="*/ 528 h 1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52"/>
                <a:gd name="T13" fmla="*/ 0 h 1120"/>
                <a:gd name="T14" fmla="*/ 1752 w 1752"/>
                <a:gd name="T15" fmla="*/ 1120 h 1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52" h="1120">
                  <a:moveTo>
                    <a:pt x="0" y="192"/>
                  </a:moveTo>
                  <a:cubicBezTo>
                    <a:pt x="460" y="96"/>
                    <a:pt x="920" y="0"/>
                    <a:pt x="1200" y="144"/>
                  </a:cubicBezTo>
                  <a:cubicBezTo>
                    <a:pt x="1480" y="288"/>
                    <a:pt x="1752" y="992"/>
                    <a:pt x="1680" y="1056"/>
                  </a:cubicBezTo>
                  <a:cubicBezTo>
                    <a:pt x="1608" y="1120"/>
                    <a:pt x="1188" y="824"/>
                    <a:pt x="76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7" name="Freeform 9"/>
            <p:cNvSpPr>
              <a:spLocks/>
            </p:cNvSpPr>
            <p:nvPr/>
          </p:nvSpPr>
          <p:spPr bwMode="auto">
            <a:xfrm>
              <a:off x="2208" y="2400"/>
              <a:ext cx="1152" cy="816"/>
            </a:xfrm>
            <a:custGeom>
              <a:avLst/>
              <a:gdLst>
                <a:gd name="T0" fmla="*/ 0 w 1152"/>
                <a:gd name="T1" fmla="*/ 0 h 816"/>
                <a:gd name="T2" fmla="*/ 384 w 1152"/>
                <a:gd name="T3" fmla="*/ 576 h 816"/>
                <a:gd name="T4" fmla="*/ 1152 w 1152"/>
                <a:gd name="T5" fmla="*/ 816 h 816"/>
                <a:gd name="T6" fmla="*/ 0 60000 65536"/>
                <a:gd name="T7" fmla="*/ 0 60000 65536"/>
                <a:gd name="T8" fmla="*/ 0 60000 65536"/>
                <a:gd name="T9" fmla="*/ 0 w 1152"/>
                <a:gd name="T10" fmla="*/ 0 h 816"/>
                <a:gd name="T11" fmla="*/ 1152 w 1152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816">
                  <a:moveTo>
                    <a:pt x="0" y="0"/>
                  </a:moveTo>
                  <a:cubicBezTo>
                    <a:pt x="96" y="220"/>
                    <a:pt x="192" y="440"/>
                    <a:pt x="384" y="576"/>
                  </a:cubicBezTo>
                  <a:cubicBezTo>
                    <a:pt x="576" y="712"/>
                    <a:pt x="864" y="764"/>
                    <a:pt x="1152" y="8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8" name="Freeform 10"/>
            <p:cNvSpPr>
              <a:spLocks/>
            </p:cNvSpPr>
            <p:nvPr/>
          </p:nvSpPr>
          <p:spPr bwMode="auto">
            <a:xfrm>
              <a:off x="528" y="2400"/>
              <a:ext cx="1728" cy="776"/>
            </a:xfrm>
            <a:custGeom>
              <a:avLst/>
              <a:gdLst>
                <a:gd name="T0" fmla="*/ 0 w 1728"/>
                <a:gd name="T1" fmla="*/ 624 h 776"/>
                <a:gd name="T2" fmla="*/ 912 w 1728"/>
                <a:gd name="T3" fmla="*/ 672 h 776"/>
                <a:gd name="T4" fmla="*/ 1728 w 1728"/>
                <a:gd name="T5" fmla="*/ 0 h 776"/>
                <a:gd name="T6" fmla="*/ 0 60000 65536"/>
                <a:gd name="T7" fmla="*/ 0 60000 65536"/>
                <a:gd name="T8" fmla="*/ 0 60000 65536"/>
                <a:gd name="T9" fmla="*/ 0 w 1728"/>
                <a:gd name="T10" fmla="*/ 0 h 776"/>
                <a:gd name="T11" fmla="*/ 1728 w 1728"/>
                <a:gd name="T12" fmla="*/ 776 h 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776">
                  <a:moveTo>
                    <a:pt x="0" y="624"/>
                  </a:moveTo>
                  <a:cubicBezTo>
                    <a:pt x="312" y="700"/>
                    <a:pt x="624" y="776"/>
                    <a:pt x="912" y="672"/>
                  </a:cubicBezTo>
                  <a:cubicBezTo>
                    <a:pt x="1200" y="568"/>
                    <a:pt x="1464" y="284"/>
                    <a:pt x="17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9" name="Freeform 11"/>
            <p:cNvSpPr>
              <a:spLocks/>
            </p:cNvSpPr>
            <p:nvPr/>
          </p:nvSpPr>
          <p:spPr bwMode="auto">
            <a:xfrm>
              <a:off x="1176" y="2544"/>
              <a:ext cx="936" cy="1328"/>
            </a:xfrm>
            <a:custGeom>
              <a:avLst/>
              <a:gdLst>
                <a:gd name="T0" fmla="*/ 216 w 936"/>
                <a:gd name="T1" fmla="*/ 0 h 1328"/>
                <a:gd name="T2" fmla="*/ 216 w 936"/>
                <a:gd name="T3" fmla="*/ 576 h 1328"/>
                <a:gd name="T4" fmla="*/ 120 w 936"/>
                <a:gd name="T5" fmla="*/ 1296 h 1328"/>
                <a:gd name="T6" fmla="*/ 936 w 936"/>
                <a:gd name="T7" fmla="*/ 768 h 1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1328"/>
                <a:gd name="T14" fmla="*/ 936 w 936"/>
                <a:gd name="T15" fmla="*/ 1328 h 1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1328">
                  <a:moveTo>
                    <a:pt x="216" y="0"/>
                  </a:moveTo>
                  <a:cubicBezTo>
                    <a:pt x="224" y="180"/>
                    <a:pt x="232" y="360"/>
                    <a:pt x="216" y="576"/>
                  </a:cubicBezTo>
                  <a:cubicBezTo>
                    <a:pt x="200" y="792"/>
                    <a:pt x="0" y="1264"/>
                    <a:pt x="120" y="1296"/>
                  </a:cubicBezTo>
                  <a:cubicBezTo>
                    <a:pt x="240" y="1328"/>
                    <a:pt x="588" y="1048"/>
                    <a:pt x="93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80" name="Freeform 12"/>
            <p:cNvSpPr>
              <a:spLocks/>
            </p:cNvSpPr>
            <p:nvPr/>
          </p:nvSpPr>
          <p:spPr bwMode="auto">
            <a:xfrm>
              <a:off x="312" y="2408"/>
              <a:ext cx="2960" cy="1576"/>
            </a:xfrm>
            <a:custGeom>
              <a:avLst/>
              <a:gdLst>
                <a:gd name="T0" fmla="*/ 216 w 2960"/>
                <a:gd name="T1" fmla="*/ 2147483647 h 1184"/>
                <a:gd name="T2" fmla="*/ 744 w 2960"/>
                <a:gd name="T3" fmla="*/ 2147483647 h 1184"/>
                <a:gd name="T4" fmla="*/ 1896 w 2960"/>
                <a:gd name="T5" fmla="*/ 2147483647 h 1184"/>
                <a:gd name="T6" fmla="*/ 2808 w 2960"/>
                <a:gd name="T7" fmla="*/ 2147483647 h 1184"/>
                <a:gd name="T8" fmla="*/ 2808 w 2960"/>
                <a:gd name="T9" fmla="*/ 2147483647 h 1184"/>
                <a:gd name="T10" fmla="*/ 1896 w 2960"/>
                <a:gd name="T11" fmla="*/ 2147483647 h 1184"/>
                <a:gd name="T12" fmla="*/ 840 w 2960"/>
                <a:gd name="T13" fmla="*/ 2147483647 h 1184"/>
                <a:gd name="T14" fmla="*/ 120 w 2960"/>
                <a:gd name="T15" fmla="*/ 2147483647 h 1184"/>
                <a:gd name="T16" fmla="*/ 120 w 2960"/>
                <a:gd name="T17" fmla="*/ 2147483647 h 11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60"/>
                <a:gd name="T28" fmla="*/ 0 h 1184"/>
                <a:gd name="T29" fmla="*/ 2960 w 2960"/>
                <a:gd name="T30" fmla="*/ 1184 h 11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60" h="1184">
                  <a:moveTo>
                    <a:pt x="216" y="232"/>
                  </a:moveTo>
                  <a:cubicBezTo>
                    <a:pt x="340" y="152"/>
                    <a:pt x="464" y="72"/>
                    <a:pt x="744" y="40"/>
                  </a:cubicBezTo>
                  <a:cubicBezTo>
                    <a:pt x="1024" y="8"/>
                    <a:pt x="1552" y="0"/>
                    <a:pt x="1896" y="40"/>
                  </a:cubicBezTo>
                  <a:cubicBezTo>
                    <a:pt x="2240" y="80"/>
                    <a:pt x="2656" y="112"/>
                    <a:pt x="2808" y="280"/>
                  </a:cubicBezTo>
                  <a:cubicBezTo>
                    <a:pt x="2960" y="448"/>
                    <a:pt x="2960" y="912"/>
                    <a:pt x="2808" y="1048"/>
                  </a:cubicBezTo>
                  <a:cubicBezTo>
                    <a:pt x="2656" y="1184"/>
                    <a:pt x="2224" y="1112"/>
                    <a:pt x="1896" y="1096"/>
                  </a:cubicBezTo>
                  <a:cubicBezTo>
                    <a:pt x="1568" y="1080"/>
                    <a:pt x="1136" y="1064"/>
                    <a:pt x="840" y="952"/>
                  </a:cubicBezTo>
                  <a:cubicBezTo>
                    <a:pt x="544" y="840"/>
                    <a:pt x="240" y="528"/>
                    <a:pt x="120" y="424"/>
                  </a:cubicBezTo>
                  <a:cubicBezTo>
                    <a:pt x="0" y="320"/>
                    <a:pt x="120" y="336"/>
                    <a:pt x="120" y="3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pic>
          <p:nvPicPr>
            <p:cNvPr id="31781" name="Picture 13" descr="j018343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736"/>
              <a:ext cx="6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82" name="Picture 14" descr="j015774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696"/>
              <a:ext cx="48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83" name="Picture 15" descr="j015774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928"/>
              <a:ext cx="519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84" name="Picture 16" descr="j015775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160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85" name="Picture 17" descr="j015778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648"/>
              <a:ext cx="515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86" name="Picture 18" descr="j015779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504"/>
              <a:ext cx="624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87" name="Picture 19" descr="j015778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160"/>
              <a:ext cx="528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88" name="Picture 20" descr="j015778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2736"/>
              <a:ext cx="480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89" name="Picture 21" descr="j015775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168"/>
              <a:ext cx="382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90" name="Picture 22" descr="j015777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832"/>
              <a:ext cx="48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91" name="Text Box 23"/>
            <p:cNvSpPr txBox="1">
              <a:spLocks noChangeArrowheads="1"/>
            </p:cNvSpPr>
            <p:nvPr/>
          </p:nvSpPr>
          <p:spPr bwMode="auto">
            <a:xfrm>
              <a:off x="547" y="2361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10</a:t>
              </a:r>
            </a:p>
          </p:txBody>
        </p:sp>
        <p:sp>
          <p:nvSpPr>
            <p:cNvPr id="31792" name="Text Box 24"/>
            <p:cNvSpPr txBox="1">
              <a:spLocks noChangeArrowheads="1"/>
            </p:cNvSpPr>
            <p:nvPr/>
          </p:nvSpPr>
          <p:spPr bwMode="auto">
            <a:xfrm>
              <a:off x="1728" y="220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8</a:t>
              </a:r>
            </a:p>
          </p:txBody>
        </p:sp>
        <p:sp>
          <p:nvSpPr>
            <p:cNvPr id="31793" name="Text Box 25"/>
            <p:cNvSpPr txBox="1">
              <a:spLocks noChangeArrowheads="1"/>
            </p:cNvSpPr>
            <p:nvPr/>
          </p:nvSpPr>
          <p:spPr bwMode="auto">
            <a:xfrm>
              <a:off x="864" y="288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1794" name="Text Box 26"/>
            <p:cNvSpPr txBox="1">
              <a:spLocks noChangeArrowheads="1"/>
            </p:cNvSpPr>
            <p:nvPr/>
          </p:nvSpPr>
          <p:spPr bwMode="auto">
            <a:xfrm>
              <a:off x="576" y="331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7</a:t>
              </a:r>
            </a:p>
          </p:txBody>
        </p:sp>
        <p:sp>
          <p:nvSpPr>
            <p:cNvPr id="31795" name="Text Box 27"/>
            <p:cNvSpPr txBox="1">
              <a:spLocks noChangeArrowheads="1"/>
            </p:cNvSpPr>
            <p:nvPr/>
          </p:nvSpPr>
          <p:spPr bwMode="auto">
            <a:xfrm>
              <a:off x="1315" y="3216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  <p:sp>
          <p:nvSpPr>
            <p:cNvPr id="31796" name="Text Box 28"/>
            <p:cNvSpPr txBox="1">
              <a:spLocks noChangeArrowheads="1"/>
            </p:cNvSpPr>
            <p:nvPr/>
          </p:nvSpPr>
          <p:spPr bwMode="auto">
            <a:xfrm>
              <a:off x="2832" y="240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31797" name="Text Box 29"/>
            <p:cNvSpPr txBox="1">
              <a:spLocks noChangeArrowheads="1"/>
            </p:cNvSpPr>
            <p:nvPr/>
          </p:nvSpPr>
          <p:spPr bwMode="auto">
            <a:xfrm>
              <a:off x="3210" y="3456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11</a:t>
              </a:r>
            </a:p>
          </p:txBody>
        </p:sp>
        <p:sp>
          <p:nvSpPr>
            <p:cNvPr id="31798" name="Text Box 30"/>
            <p:cNvSpPr txBox="1">
              <a:spLocks noChangeArrowheads="1"/>
            </p:cNvSpPr>
            <p:nvPr/>
          </p:nvSpPr>
          <p:spPr bwMode="auto">
            <a:xfrm>
              <a:off x="2496" y="388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  <p:sp>
          <p:nvSpPr>
            <p:cNvPr id="31799" name="Text Box 31"/>
            <p:cNvSpPr txBox="1">
              <a:spLocks noChangeArrowheads="1"/>
            </p:cNvSpPr>
            <p:nvPr/>
          </p:nvSpPr>
          <p:spPr bwMode="auto">
            <a:xfrm>
              <a:off x="1536" y="384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1800" name="Text Box 32"/>
            <p:cNvSpPr txBox="1">
              <a:spLocks noChangeArrowheads="1"/>
            </p:cNvSpPr>
            <p:nvPr/>
          </p:nvSpPr>
          <p:spPr bwMode="auto">
            <a:xfrm>
              <a:off x="1824" y="288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31801" name="Text Box 33"/>
            <p:cNvSpPr txBox="1">
              <a:spLocks noChangeArrowheads="1"/>
            </p:cNvSpPr>
            <p:nvPr/>
          </p:nvSpPr>
          <p:spPr bwMode="auto">
            <a:xfrm>
              <a:off x="1764" y="2553"/>
              <a:ext cx="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12</a:t>
              </a:r>
            </a:p>
          </p:txBody>
        </p:sp>
        <p:sp>
          <p:nvSpPr>
            <p:cNvPr id="31802" name="Text Box 34"/>
            <p:cNvSpPr txBox="1">
              <a:spLocks noChangeArrowheads="1"/>
            </p:cNvSpPr>
            <p:nvPr/>
          </p:nvSpPr>
          <p:spPr bwMode="auto">
            <a:xfrm>
              <a:off x="1188" y="264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31803" name="Text Box 35"/>
            <p:cNvSpPr txBox="1">
              <a:spLocks noChangeArrowheads="1"/>
            </p:cNvSpPr>
            <p:nvPr/>
          </p:nvSpPr>
          <p:spPr bwMode="auto">
            <a:xfrm>
              <a:off x="2496" y="34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31804" name="Text Box 36"/>
            <p:cNvSpPr txBox="1">
              <a:spLocks noChangeArrowheads="1"/>
            </p:cNvSpPr>
            <p:nvPr/>
          </p:nvSpPr>
          <p:spPr bwMode="auto">
            <a:xfrm>
              <a:off x="1716" y="336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1805" name="Text Box 37"/>
            <p:cNvSpPr txBox="1">
              <a:spLocks noChangeArrowheads="1"/>
            </p:cNvSpPr>
            <p:nvPr/>
          </p:nvSpPr>
          <p:spPr bwMode="auto">
            <a:xfrm>
              <a:off x="2352" y="25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4</a:t>
              </a:r>
            </a:p>
          </p:txBody>
        </p:sp>
        <p:sp>
          <p:nvSpPr>
            <p:cNvPr id="31806" name="Text Box 38"/>
            <p:cNvSpPr txBox="1">
              <a:spLocks noChangeArrowheads="1"/>
            </p:cNvSpPr>
            <p:nvPr/>
          </p:nvSpPr>
          <p:spPr bwMode="auto">
            <a:xfrm>
              <a:off x="2832" y="2889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1807" name="Text Box 39"/>
            <p:cNvSpPr txBox="1">
              <a:spLocks noChangeArrowheads="1"/>
            </p:cNvSpPr>
            <p:nvPr/>
          </p:nvSpPr>
          <p:spPr bwMode="auto">
            <a:xfrm>
              <a:off x="2688" y="32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7</a:t>
              </a:r>
            </a:p>
          </p:txBody>
        </p:sp>
        <p:sp>
          <p:nvSpPr>
            <p:cNvPr id="31808" name="Text Box 40"/>
            <p:cNvSpPr txBox="1">
              <a:spLocks noChangeArrowheads="1"/>
            </p:cNvSpPr>
            <p:nvPr/>
          </p:nvSpPr>
          <p:spPr bwMode="auto">
            <a:xfrm>
              <a:off x="1680" y="302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31809" name="Text Box 41"/>
            <p:cNvSpPr txBox="1">
              <a:spLocks noChangeArrowheads="1"/>
            </p:cNvSpPr>
            <p:nvPr/>
          </p:nvSpPr>
          <p:spPr bwMode="auto">
            <a:xfrm>
              <a:off x="1956" y="3513"/>
              <a:ext cx="1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31810" name="Text Box 42"/>
            <p:cNvSpPr txBox="1">
              <a:spLocks noChangeArrowheads="1"/>
            </p:cNvSpPr>
            <p:nvPr/>
          </p:nvSpPr>
          <p:spPr bwMode="auto">
            <a:xfrm>
              <a:off x="2304" y="312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</a:p>
          </p:txBody>
        </p:sp>
        <p:sp>
          <p:nvSpPr>
            <p:cNvPr id="31811" name="Text Box 43"/>
            <p:cNvSpPr txBox="1">
              <a:spLocks noChangeArrowheads="1"/>
            </p:cNvSpPr>
            <p:nvPr/>
          </p:nvSpPr>
          <p:spPr bwMode="auto">
            <a:xfrm>
              <a:off x="2052" y="259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1800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</p:grp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Idea of Dijkstra's algorithm</a:t>
            </a:r>
            <a:endParaRPr lang="zh-TW" altLang="en-US" smtClean="0"/>
          </a:p>
        </p:txBody>
      </p:sp>
      <p:sp>
        <p:nvSpPr>
          <p:cNvPr id="31749" name="Line 44"/>
          <p:cNvSpPr>
            <a:spLocks noChangeShapeType="1"/>
          </p:cNvSpPr>
          <p:nvPr/>
        </p:nvSpPr>
        <p:spPr bwMode="auto">
          <a:xfrm flipV="1">
            <a:off x="990600" y="3962400"/>
            <a:ext cx="1238250" cy="7620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50" name="Line 46"/>
          <p:cNvSpPr>
            <a:spLocks noChangeShapeType="1"/>
          </p:cNvSpPr>
          <p:nvPr/>
        </p:nvSpPr>
        <p:spPr bwMode="auto">
          <a:xfrm>
            <a:off x="990600" y="4876800"/>
            <a:ext cx="1073150" cy="9906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51" name="AutoShape 47"/>
          <p:cNvSpPr>
            <a:spLocks noChangeArrowheads="1"/>
          </p:cNvSpPr>
          <p:nvPr/>
        </p:nvSpPr>
        <p:spPr bwMode="auto">
          <a:xfrm>
            <a:off x="4375150" y="1403350"/>
            <a:ext cx="5283200" cy="1416050"/>
          </a:xfrm>
          <a:prstGeom prst="wedgeRoundRectCallout">
            <a:avLst>
              <a:gd name="adj1" fmla="val -42741"/>
              <a:gd name="adj2" fmla="val 6694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>
                <a:latin typeface="Comic Sans MS" panose="030F0702030302020204" pitchFamily="66" charset="0"/>
                <a:ea typeface="新細明體" panose="02020500000000000000" pitchFamily="18" charset="-120"/>
              </a:rPr>
              <a:t>If an alternative cheaper path is found, record this path and erase the more expensive one.</a:t>
            </a:r>
          </a:p>
        </p:txBody>
      </p:sp>
      <p:sp>
        <p:nvSpPr>
          <p:cNvPr id="31752" name="Oval 48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1753" name="Text Box 49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1754" name="Oval 50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1755" name="Text Box 51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1756" name="Text Box 54"/>
          <p:cNvSpPr txBox="1">
            <a:spLocks noChangeArrowheads="1"/>
          </p:cNvSpPr>
          <p:nvPr/>
        </p:nvSpPr>
        <p:spPr bwMode="auto">
          <a:xfrm>
            <a:off x="1238250" y="6172200"/>
            <a:ext cx="3794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7</a:t>
            </a:r>
          </a:p>
        </p:txBody>
      </p:sp>
      <p:sp>
        <p:nvSpPr>
          <p:cNvPr id="31757" name="Text Box 55"/>
          <p:cNvSpPr txBox="1">
            <a:spLocks noChangeArrowheads="1"/>
          </p:cNvSpPr>
          <p:nvPr/>
        </p:nvSpPr>
        <p:spPr bwMode="auto">
          <a:xfrm>
            <a:off x="165100" y="4191000"/>
            <a:ext cx="3794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bg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30738" name="Line 56"/>
          <p:cNvSpPr>
            <a:spLocks noChangeShapeType="1"/>
          </p:cNvSpPr>
          <p:nvPr/>
        </p:nvSpPr>
        <p:spPr bwMode="auto">
          <a:xfrm flipV="1">
            <a:off x="2559050" y="4038600"/>
            <a:ext cx="0" cy="7620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 flipH="1">
            <a:off x="1651000" y="4038600"/>
            <a:ext cx="1651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>
            <a:off x="1651000" y="4038600"/>
            <a:ext cx="1651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7165" name="Freeform 61"/>
          <p:cNvSpPr>
            <a:spLocks/>
          </p:cNvSpPr>
          <p:nvPr/>
        </p:nvSpPr>
        <p:spPr bwMode="auto">
          <a:xfrm>
            <a:off x="1320800" y="2667000"/>
            <a:ext cx="247650" cy="1676400"/>
          </a:xfrm>
          <a:custGeom>
            <a:avLst/>
            <a:gdLst>
              <a:gd name="T0" fmla="*/ 2147483647 w 144"/>
              <a:gd name="T1" fmla="*/ 2147483647 h 1056"/>
              <a:gd name="T2" fmla="*/ 0 w 144"/>
              <a:gd name="T3" fmla="*/ 2147483647 h 1056"/>
              <a:gd name="T4" fmla="*/ 2147483647 w 144"/>
              <a:gd name="T5" fmla="*/ 2147483647 h 1056"/>
              <a:gd name="T6" fmla="*/ 2147483647 w 144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1056"/>
              <a:gd name="T14" fmla="*/ 144 w 144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1056">
                <a:moveTo>
                  <a:pt x="96" y="1056"/>
                </a:moveTo>
                <a:cubicBezTo>
                  <a:pt x="48" y="844"/>
                  <a:pt x="0" y="632"/>
                  <a:pt x="0" y="528"/>
                </a:cubicBezTo>
                <a:cubicBezTo>
                  <a:pt x="0" y="424"/>
                  <a:pt x="72" y="520"/>
                  <a:pt x="96" y="432"/>
                </a:cubicBezTo>
                <a:cubicBezTo>
                  <a:pt x="120" y="344"/>
                  <a:pt x="132" y="172"/>
                  <a:pt x="14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stealth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247650" y="1143000"/>
            <a:ext cx="3632200" cy="15621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This path must NOT be used because we find a cheaper alternative path </a:t>
            </a:r>
          </a:p>
        </p:txBody>
      </p:sp>
      <p:sp>
        <p:nvSpPr>
          <p:cNvPr id="31763" name="Line 57"/>
          <p:cNvSpPr>
            <a:spLocks noChangeShapeType="1"/>
          </p:cNvSpPr>
          <p:nvPr/>
        </p:nvSpPr>
        <p:spPr bwMode="auto">
          <a:xfrm flipV="1">
            <a:off x="2795588" y="4114800"/>
            <a:ext cx="850900" cy="627063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64" name="Line 57"/>
          <p:cNvSpPr>
            <a:spLocks noChangeShapeType="1"/>
          </p:cNvSpPr>
          <p:nvPr/>
        </p:nvSpPr>
        <p:spPr bwMode="auto">
          <a:xfrm flipV="1">
            <a:off x="2763838" y="4813300"/>
            <a:ext cx="1371600" cy="46038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65" name="Text Box 52"/>
          <p:cNvSpPr txBox="1">
            <a:spLocks noChangeArrowheads="1"/>
          </p:cNvSpPr>
          <p:nvPr/>
        </p:nvSpPr>
        <p:spPr bwMode="auto">
          <a:xfrm>
            <a:off x="1816100" y="3352800"/>
            <a:ext cx="5651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31766" name="Line 57"/>
          <p:cNvSpPr>
            <a:spLocks noChangeShapeType="1"/>
          </p:cNvSpPr>
          <p:nvPr/>
        </p:nvSpPr>
        <p:spPr bwMode="auto">
          <a:xfrm>
            <a:off x="2597150" y="4989513"/>
            <a:ext cx="858838" cy="315912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67" name="Line 57"/>
          <p:cNvSpPr>
            <a:spLocks noChangeShapeType="1"/>
          </p:cNvSpPr>
          <p:nvPr/>
        </p:nvSpPr>
        <p:spPr bwMode="auto">
          <a:xfrm flipH="1">
            <a:off x="2136775" y="4983163"/>
            <a:ext cx="188913" cy="7366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7156" name="Text Box 52"/>
          <p:cNvSpPr txBox="1">
            <a:spLocks noChangeArrowheads="1"/>
          </p:cNvSpPr>
          <p:nvPr/>
        </p:nvSpPr>
        <p:spPr bwMode="auto">
          <a:xfrm>
            <a:off x="1816100" y="3352800"/>
            <a:ext cx="6604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zh-TW" altLang="en-US" b="1" i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8</a:t>
            </a:r>
          </a:p>
        </p:txBody>
      </p:sp>
      <p:sp>
        <p:nvSpPr>
          <p:cNvPr id="31769" name="Line 45"/>
          <p:cNvSpPr>
            <a:spLocks noChangeShapeType="1"/>
          </p:cNvSpPr>
          <p:nvPr/>
        </p:nvSpPr>
        <p:spPr bwMode="auto">
          <a:xfrm>
            <a:off x="1073150" y="4876800"/>
            <a:ext cx="1320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70" name="Text Box 53"/>
          <p:cNvSpPr txBox="1">
            <a:spLocks noChangeArrowheads="1"/>
          </p:cNvSpPr>
          <p:nvPr/>
        </p:nvSpPr>
        <p:spPr bwMode="auto">
          <a:xfrm>
            <a:off x="1816100" y="4648200"/>
            <a:ext cx="379413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71" name="Rounded Rectangle 70"/>
          <p:cNvSpPr>
            <a:spLocks noChangeArrowheads="1"/>
          </p:cNvSpPr>
          <p:nvPr/>
        </p:nvSpPr>
        <p:spPr bwMode="auto">
          <a:xfrm>
            <a:off x="5673725" y="3457575"/>
            <a:ext cx="3808413" cy="60007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Then repeat &amp; repeat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0738"/>
                                        </p:tgtEl>
                                      </p:cBhvr>
                                      <p:by x="175000" y="1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 animBg="1"/>
      <p:bldP spid="47162" grpId="0" animBg="1"/>
      <p:bldP spid="47163" grpId="0" animBg="1"/>
      <p:bldP spid="47165" grpId="0" animBg="1"/>
      <p:bldP spid="47166" grpId="0" animBg="1" autoUpdateAnimBg="0"/>
      <p:bldP spid="47156" grpId="0" animBg="1" autoUpdateAnimBg="0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F1E144-3AA5-4F18-87B5-8860996C9558}" type="slidenum">
              <a:rPr lang="zh-TW" altLang="en-US" sz="1100">
                <a:latin typeface="Verdana" panose="020B0604030504040204" pitchFamily="34" charset="0"/>
              </a:rPr>
              <a:pPr/>
              <a:t>21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2771" name="Freeform 2"/>
          <p:cNvSpPr>
            <a:spLocks/>
          </p:cNvSpPr>
          <p:nvPr/>
        </p:nvSpPr>
        <p:spPr bwMode="auto">
          <a:xfrm>
            <a:off x="3632200" y="3721100"/>
            <a:ext cx="192088" cy="1612900"/>
          </a:xfrm>
          <a:custGeom>
            <a:avLst/>
            <a:gdLst>
              <a:gd name="T0" fmla="*/ 2147483647 w 112"/>
              <a:gd name="T1" fmla="*/ 2147483647 h 1016"/>
              <a:gd name="T2" fmla="*/ 2147483647 w 112"/>
              <a:gd name="T3" fmla="*/ 2147483647 h 1016"/>
              <a:gd name="T4" fmla="*/ 0 w 112"/>
              <a:gd name="T5" fmla="*/ 2147483647 h 1016"/>
              <a:gd name="T6" fmla="*/ 0 60000 65536"/>
              <a:gd name="T7" fmla="*/ 0 60000 65536"/>
              <a:gd name="T8" fmla="*/ 0 60000 65536"/>
              <a:gd name="T9" fmla="*/ 0 w 112"/>
              <a:gd name="T10" fmla="*/ 0 h 1016"/>
              <a:gd name="T11" fmla="*/ 112 w 112"/>
              <a:gd name="T12" fmla="*/ 1016 h 1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016">
                <a:moveTo>
                  <a:pt x="96" y="104"/>
                </a:moveTo>
                <a:cubicBezTo>
                  <a:pt x="104" y="52"/>
                  <a:pt x="112" y="0"/>
                  <a:pt x="96" y="152"/>
                </a:cubicBezTo>
                <a:cubicBezTo>
                  <a:pt x="80" y="304"/>
                  <a:pt x="40" y="660"/>
                  <a:pt x="0" y="1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2" name="Freeform 3"/>
          <p:cNvSpPr>
            <a:spLocks/>
          </p:cNvSpPr>
          <p:nvPr/>
        </p:nvSpPr>
        <p:spPr bwMode="auto">
          <a:xfrm>
            <a:off x="3549650" y="5410200"/>
            <a:ext cx="82550" cy="685800"/>
          </a:xfrm>
          <a:custGeom>
            <a:avLst/>
            <a:gdLst>
              <a:gd name="T0" fmla="*/ 2147483647 w 48"/>
              <a:gd name="T1" fmla="*/ 0 h 432"/>
              <a:gd name="T2" fmla="*/ 0 w 48"/>
              <a:gd name="T3" fmla="*/ 2147483647 h 432"/>
              <a:gd name="T4" fmla="*/ 0 60000 65536"/>
              <a:gd name="T5" fmla="*/ 0 60000 65536"/>
              <a:gd name="T6" fmla="*/ 0 w 48"/>
              <a:gd name="T7" fmla="*/ 0 h 432"/>
              <a:gd name="T8" fmla="*/ 48 w 48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432">
                <a:moveTo>
                  <a:pt x="48" y="0"/>
                </a:moveTo>
                <a:cubicBezTo>
                  <a:pt x="48" y="0"/>
                  <a:pt x="24" y="216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3" name="Freeform 4"/>
          <p:cNvSpPr>
            <a:spLocks/>
          </p:cNvSpPr>
          <p:nvPr/>
        </p:nvSpPr>
        <p:spPr bwMode="auto">
          <a:xfrm>
            <a:off x="3590925" y="4724400"/>
            <a:ext cx="866775" cy="635000"/>
          </a:xfrm>
          <a:custGeom>
            <a:avLst/>
            <a:gdLst>
              <a:gd name="T0" fmla="*/ 2147483647 w 504"/>
              <a:gd name="T1" fmla="*/ 2147483647 h 400"/>
              <a:gd name="T2" fmla="*/ 2147483647 w 504"/>
              <a:gd name="T3" fmla="*/ 2147483647 h 400"/>
              <a:gd name="T4" fmla="*/ 2147483647 w 504"/>
              <a:gd name="T5" fmla="*/ 0 h 400"/>
              <a:gd name="T6" fmla="*/ 0 60000 65536"/>
              <a:gd name="T7" fmla="*/ 0 60000 65536"/>
              <a:gd name="T8" fmla="*/ 0 60000 65536"/>
              <a:gd name="T9" fmla="*/ 0 w 504"/>
              <a:gd name="T10" fmla="*/ 0 h 400"/>
              <a:gd name="T11" fmla="*/ 504 w 50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400">
                <a:moveTo>
                  <a:pt x="72" y="384"/>
                </a:moveTo>
                <a:cubicBezTo>
                  <a:pt x="36" y="392"/>
                  <a:pt x="0" y="400"/>
                  <a:pt x="72" y="336"/>
                </a:cubicBezTo>
                <a:cubicBezTo>
                  <a:pt x="144" y="272"/>
                  <a:pt x="324" y="136"/>
                  <a:pt x="5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4" name="Freeform 5"/>
          <p:cNvSpPr>
            <a:spLocks/>
          </p:cNvSpPr>
          <p:nvPr/>
        </p:nvSpPr>
        <p:spPr bwMode="auto">
          <a:xfrm>
            <a:off x="2476500" y="4800600"/>
            <a:ext cx="1073150" cy="457200"/>
          </a:xfrm>
          <a:custGeom>
            <a:avLst/>
            <a:gdLst>
              <a:gd name="T0" fmla="*/ 0 w 624"/>
              <a:gd name="T1" fmla="*/ 0 h 288"/>
              <a:gd name="T2" fmla="*/ 2147483647 w 624"/>
              <a:gd name="T3" fmla="*/ 2147483647 h 288"/>
              <a:gd name="T4" fmla="*/ 0 60000 65536"/>
              <a:gd name="T5" fmla="*/ 0 60000 65536"/>
              <a:gd name="T6" fmla="*/ 0 w 624"/>
              <a:gd name="T7" fmla="*/ 0 h 288"/>
              <a:gd name="T8" fmla="*/ 624 w 624"/>
              <a:gd name="T9" fmla="*/ 288 h 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288">
                <a:moveTo>
                  <a:pt x="0" y="0"/>
                </a:moveTo>
                <a:cubicBezTo>
                  <a:pt x="0" y="0"/>
                  <a:pt x="312" y="144"/>
                  <a:pt x="62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5" name="Freeform 6"/>
          <p:cNvSpPr>
            <a:spLocks/>
          </p:cNvSpPr>
          <p:nvPr/>
        </p:nvSpPr>
        <p:spPr bwMode="auto">
          <a:xfrm>
            <a:off x="2393950" y="4495800"/>
            <a:ext cx="3013075" cy="1778000"/>
          </a:xfrm>
          <a:custGeom>
            <a:avLst/>
            <a:gdLst>
              <a:gd name="T0" fmla="*/ 0 w 1752"/>
              <a:gd name="T1" fmla="*/ 2147483647 h 1120"/>
              <a:gd name="T2" fmla="*/ 2147483647 w 1752"/>
              <a:gd name="T3" fmla="*/ 2147483647 h 1120"/>
              <a:gd name="T4" fmla="*/ 2147483647 w 1752"/>
              <a:gd name="T5" fmla="*/ 2147483647 h 1120"/>
              <a:gd name="T6" fmla="*/ 2147483647 w 1752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1120"/>
              <a:gd name="T14" fmla="*/ 1752 w 1752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1120">
                <a:moveTo>
                  <a:pt x="0" y="192"/>
                </a:moveTo>
                <a:cubicBezTo>
                  <a:pt x="460" y="96"/>
                  <a:pt x="920" y="0"/>
                  <a:pt x="1200" y="144"/>
                </a:cubicBezTo>
                <a:cubicBezTo>
                  <a:pt x="1480" y="288"/>
                  <a:pt x="1752" y="992"/>
                  <a:pt x="1680" y="1056"/>
                </a:cubicBezTo>
                <a:cubicBezTo>
                  <a:pt x="1608" y="1120"/>
                  <a:pt x="1188" y="824"/>
                  <a:pt x="76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6" name="Freeform 7"/>
          <p:cNvSpPr>
            <a:spLocks/>
          </p:cNvSpPr>
          <p:nvPr/>
        </p:nvSpPr>
        <p:spPr bwMode="auto">
          <a:xfrm>
            <a:off x="3797300" y="3810000"/>
            <a:ext cx="1981200" cy="1295400"/>
          </a:xfrm>
          <a:custGeom>
            <a:avLst/>
            <a:gdLst>
              <a:gd name="T0" fmla="*/ 0 w 1152"/>
              <a:gd name="T1" fmla="*/ 0 h 816"/>
              <a:gd name="T2" fmla="*/ 2147483647 w 1152"/>
              <a:gd name="T3" fmla="*/ 2147483647 h 816"/>
              <a:gd name="T4" fmla="*/ 2147483647 w 1152"/>
              <a:gd name="T5" fmla="*/ 2147483647 h 816"/>
              <a:gd name="T6" fmla="*/ 0 60000 65536"/>
              <a:gd name="T7" fmla="*/ 0 60000 65536"/>
              <a:gd name="T8" fmla="*/ 0 60000 65536"/>
              <a:gd name="T9" fmla="*/ 0 w 1152"/>
              <a:gd name="T10" fmla="*/ 0 h 816"/>
              <a:gd name="T11" fmla="*/ 1152 w 115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816">
                <a:moveTo>
                  <a:pt x="0" y="0"/>
                </a:moveTo>
                <a:cubicBezTo>
                  <a:pt x="96" y="220"/>
                  <a:pt x="192" y="440"/>
                  <a:pt x="384" y="576"/>
                </a:cubicBezTo>
                <a:cubicBezTo>
                  <a:pt x="576" y="712"/>
                  <a:pt x="864" y="764"/>
                  <a:pt x="1152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7" name="Freeform 8"/>
          <p:cNvSpPr>
            <a:spLocks/>
          </p:cNvSpPr>
          <p:nvPr/>
        </p:nvSpPr>
        <p:spPr bwMode="auto">
          <a:xfrm>
            <a:off x="908050" y="3810000"/>
            <a:ext cx="2971800" cy="1231900"/>
          </a:xfrm>
          <a:custGeom>
            <a:avLst/>
            <a:gdLst>
              <a:gd name="T0" fmla="*/ 0 w 1728"/>
              <a:gd name="T1" fmla="*/ 2147483647 h 776"/>
              <a:gd name="T2" fmla="*/ 2147483647 w 1728"/>
              <a:gd name="T3" fmla="*/ 2147483647 h 776"/>
              <a:gd name="T4" fmla="*/ 2147483647 w 1728"/>
              <a:gd name="T5" fmla="*/ 0 h 776"/>
              <a:gd name="T6" fmla="*/ 0 60000 65536"/>
              <a:gd name="T7" fmla="*/ 0 60000 65536"/>
              <a:gd name="T8" fmla="*/ 0 60000 65536"/>
              <a:gd name="T9" fmla="*/ 0 w 1728"/>
              <a:gd name="T10" fmla="*/ 0 h 776"/>
              <a:gd name="T11" fmla="*/ 1728 w 1728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776">
                <a:moveTo>
                  <a:pt x="0" y="624"/>
                </a:moveTo>
                <a:cubicBezTo>
                  <a:pt x="312" y="700"/>
                  <a:pt x="624" y="776"/>
                  <a:pt x="912" y="672"/>
                </a:cubicBezTo>
                <a:cubicBezTo>
                  <a:pt x="1200" y="568"/>
                  <a:pt x="1464" y="284"/>
                  <a:pt x="17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8" name="Freeform 9"/>
          <p:cNvSpPr>
            <a:spLocks/>
          </p:cNvSpPr>
          <p:nvPr/>
        </p:nvSpPr>
        <p:spPr bwMode="auto">
          <a:xfrm>
            <a:off x="2022475" y="4038600"/>
            <a:ext cx="1609725" cy="2108200"/>
          </a:xfrm>
          <a:custGeom>
            <a:avLst/>
            <a:gdLst>
              <a:gd name="T0" fmla="*/ 2147483647 w 936"/>
              <a:gd name="T1" fmla="*/ 0 h 1328"/>
              <a:gd name="T2" fmla="*/ 2147483647 w 936"/>
              <a:gd name="T3" fmla="*/ 2147483647 h 1328"/>
              <a:gd name="T4" fmla="*/ 2147483647 w 936"/>
              <a:gd name="T5" fmla="*/ 2147483647 h 1328"/>
              <a:gd name="T6" fmla="*/ 2147483647 w 936"/>
              <a:gd name="T7" fmla="*/ 2147483647 h 1328"/>
              <a:gd name="T8" fmla="*/ 0 60000 65536"/>
              <a:gd name="T9" fmla="*/ 0 60000 65536"/>
              <a:gd name="T10" fmla="*/ 0 60000 65536"/>
              <a:gd name="T11" fmla="*/ 0 60000 65536"/>
              <a:gd name="T12" fmla="*/ 0 w 936"/>
              <a:gd name="T13" fmla="*/ 0 h 1328"/>
              <a:gd name="T14" fmla="*/ 936 w 936"/>
              <a:gd name="T15" fmla="*/ 1328 h 13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" h="1328">
                <a:moveTo>
                  <a:pt x="216" y="0"/>
                </a:moveTo>
                <a:cubicBezTo>
                  <a:pt x="224" y="180"/>
                  <a:pt x="232" y="360"/>
                  <a:pt x="216" y="576"/>
                </a:cubicBezTo>
                <a:cubicBezTo>
                  <a:pt x="200" y="792"/>
                  <a:pt x="0" y="1264"/>
                  <a:pt x="120" y="1296"/>
                </a:cubicBezTo>
                <a:cubicBezTo>
                  <a:pt x="240" y="1328"/>
                  <a:pt x="588" y="1048"/>
                  <a:pt x="93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9" name="Freeform 10"/>
          <p:cNvSpPr>
            <a:spLocks/>
          </p:cNvSpPr>
          <p:nvPr/>
        </p:nvSpPr>
        <p:spPr bwMode="auto">
          <a:xfrm>
            <a:off x="536575" y="3822700"/>
            <a:ext cx="5091113" cy="2501900"/>
          </a:xfrm>
          <a:custGeom>
            <a:avLst/>
            <a:gdLst>
              <a:gd name="T0" fmla="*/ 2147483647 w 2960"/>
              <a:gd name="T1" fmla="*/ 2147483647 h 1184"/>
              <a:gd name="T2" fmla="*/ 2147483647 w 2960"/>
              <a:gd name="T3" fmla="*/ 2147483647 h 1184"/>
              <a:gd name="T4" fmla="*/ 2147483647 w 2960"/>
              <a:gd name="T5" fmla="*/ 2147483647 h 1184"/>
              <a:gd name="T6" fmla="*/ 2147483647 w 2960"/>
              <a:gd name="T7" fmla="*/ 2147483647 h 1184"/>
              <a:gd name="T8" fmla="*/ 2147483647 w 2960"/>
              <a:gd name="T9" fmla="*/ 2147483647 h 1184"/>
              <a:gd name="T10" fmla="*/ 2147483647 w 2960"/>
              <a:gd name="T11" fmla="*/ 2147483647 h 1184"/>
              <a:gd name="T12" fmla="*/ 2147483647 w 2960"/>
              <a:gd name="T13" fmla="*/ 2147483647 h 1184"/>
              <a:gd name="T14" fmla="*/ 2147483647 w 2960"/>
              <a:gd name="T15" fmla="*/ 2147483647 h 1184"/>
              <a:gd name="T16" fmla="*/ 2147483647 w 2960"/>
              <a:gd name="T17" fmla="*/ 2147483647 h 11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60"/>
              <a:gd name="T28" fmla="*/ 0 h 1184"/>
              <a:gd name="T29" fmla="*/ 2960 w 2960"/>
              <a:gd name="T30" fmla="*/ 1184 h 11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60" h="1184">
                <a:moveTo>
                  <a:pt x="216" y="232"/>
                </a:moveTo>
                <a:cubicBezTo>
                  <a:pt x="340" y="152"/>
                  <a:pt x="464" y="72"/>
                  <a:pt x="744" y="40"/>
                </a:cubicBezTo>
                <a:cubicBezTo>
                  <a:pt x="1024" y="8"/>
                  <a:pt x="1552" y="0"/>
                  <a:pt x="1896" y="40"/>
                </a:cubicBezTo>
                <a:cubicBezTo>
                  <a:pt x="2240" y="80"/>
                  <a:pt x="2656" y="112"/>
                  <a:pt x="2808" y="280"/>
                </a:cubicBezTo>
                <a:cubicBezTo>
                  <a:pt x="2960" y="448"/>
                  <a:pt x="2960" y="912"/>
                  <a:pt x="2808" y="1048"/>
                </a:cubicBezTo>
                <a:cubicBezTo>
                  <a:pt x="2656" y="1184"/>
                  <a:pt x="2224" y="1112"/>
                  <a:pt x="1896" y="1096"/>
                </a:cubicBezTo>
                <a:cubicBezTo>
                  <a:pt x="1568" y="1080"/>
                  <a:pt x="1136" y="1064"/>
                  <a:pt x="840" y="952"/>
                </a:cubicBezTo>
                <a:cubicBezTo>
                  <a:pt x="544" y="840"/>
                  <a:pt x="240" y="528"/>
                  <a:pt x="120" y="424"/>
                </a:cubicBezTo>
                <a:cubicBezTo>
                  <a:pt x="0" y="320"/>
                  <a:pt x="120" y="336"/>
                  <a:pt x="120" y="3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80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Shortest path to go from A to B</a:t>
            </a:r>
          </a:p>
        </p:txBody>
      </p:sp>
      <p:pic>
        <p:nvPicPr>
          <p:cNvPr id="32781" name="Picture 14" descr="j01834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343400"/>
            <a:ext cx="1073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5" descr="j01577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5867400"/>
            <a:ext cx="825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16" descr="j01577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648200"/>
            <a:ext cx="892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4" name="Picture 17" descr="j015775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29000"/>
            <a:ext cx="742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5" name="Picture 18" descr="j01577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791200"/>
            <a:ext cx="885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6" name="Picture 19" descr="j01577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2600"/>
            <a:ext cx="10731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7" name="Picture 20" descr="j015778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9080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8" name="Picture 21" descr="j015778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343400"/>
            <a:ext cx="8255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9" name="Picture 22" descr="j015775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5029200"/>
            <a:ext cx="6572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0" name="Picture 23" descr="j015777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495800"/>
            <a:ext cx="82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1" name="Oval 25"/>
          <p:cNvSpPr>
            <a:spLocks noChangeArrowheads="1"/>
          </p:cNvSpPr>
          <p:nvPr/>
        </p:nvSpPr>
        <p:spPr bwMode="auto">
          <a:xfrm>
            <a:off x="330200" y="42672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2792" name="Text Box 26"/>
          <p:cNvSpPr txBox="1">
            <a:spLocks noChangeArrowheads="1"/>
          </p:cNvSpPr>
          <p:nvPr/>
        </p:nvSpPr>
        <p:spPr bwMode="auto">
          <a:xfrm>
            <a:off x="230188" y="5151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2793" name="Oval 27"/>
          <p:cNvSpPr>
            <a:spLocks noChangeArrowheads="1"/>
          </p:cNvSpPr>
          <p:nvPr/>
        </p:nvSpPr>
        <p:spPr bwMode="auto">
          <a:xfrm>
            <a:off x="3219450" y="3200400"/>
            <a:ext cx="1155700" cy="106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2794" name="Text Box 28"/>
          <p:cNvSpPr txBox="1">
            <a:spLocks noChangeArrowheads="1"/>
          </p:cNvSpPr>
          <p:nvPr/>
        </p:nvSpPr>
        <p:spPr bwMode="auto">
          <a:xfrm>
            <a:off x="4210050" y="31242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2795" name="Rounded Rectangle 28"/>
          <p:cNvSpPr>
            <a:spLocks noChangeArrowheads="1"/>
          </p:cNvSpPr>
          <p:nvPr/>
        </p:nvSpPr>
        <p:spPr bwMode="auto">
          <a:xfrm>
            <a:off x="5872163" y="2420938"/>
            <a:ext cx="4033837" cy="220186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Lesson to learn:</a:t>
            </a:r>
          </a:p>
          <a:p>
            <a:pPr eaLnBrk="1" hangingPunct="1"/>
            <a:r>
              <a:rPr lang="en-US" altLang="zh-TW">
                <a:latin typeface="Comic Sans MS" panose="030F0702030302020204" pitchFamily="66" charset="0"/>
                <a:ea typeface="新細明體" panose="02020500000000000000" pitchFamily="18" charset="-120"/>
              </a:rPr>
              <a:t>Brute force algorithm may run slowly.  </a:t>
            </a:r>
          </a:p>
          <a:p>
            <a:pPr eaLnBrk="1" hangingPunct="1"/>
            <a:r>
              <a:rPr lang="en-US" altLang="zh-TW">
                <a:latin typeface="Comic Sans MS" panose="030F0702030302020204" pitchFamily="66" charset="0"/>
                <a:ea typeface="新細明體" panose="02020500000000000000" pitchFamily="18" charset="-120"/>
              </a:rPr>
              <a:t>We need more sophisticated algorithms.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893763"/>
            <a:ext cx="84201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How to represent algorithms …</a:t>
            </a:r>
            <a:endParaRPr lang="en-US" alt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1825" y="2433638"/>
            <a:ext cx="8821738" cy="3205162"/>
          </a:xfrm>
        </p:spPr>
        <p:txBody>
          <a:bodyPr/>
          <a:lstStyle/>
          <a:p>
            <a:pPr marL="347663" indent="-347663" eaLnBrk="1" hangingPunct="1">
              <a:buFont typeface="Wingdings" panose="05000000000000000000" pitchFamily="2" charset="2"/>
              <a:buChar char="ü"/>
            </a:pPr>
            <a:r>
              <a:rPr lang="en-US" altLang="en-US" sz="3000" b="0" smtClean="0"/>
              <a:t>Able to tell what an algorithm is and have some understanding why we study algorithms</a:t>
            </a:r>
          </a:p>
          <a:p>
            <a:pPr marL="347663" indent="-347663" eaLnBrk="1" hangingPunct="1">
              <a:buFont typeface="Wingdings" panose="05000000000000000000" pitchFamily="2" charset="2"/>
              <a:buChar char="ð"/>
            </a:pPr>
            <a:r>
              <a:rPr lang="en-US" altLang="zh-TW" sz="3000" b="0" smtClean="0">
                <a:solidFill>
                  <a:schemeClr val="accent2"/>
                </a:solidFill>
                <a:ea typeface="新細明體" panose="02020500000000000000" pitchFamily="18" charset="-120"/>
              </a:rPr>
              <a:t>Able to use pseudo code to describe algorithm</a:t>
            </a:r>
          </a:p>
          <a:p>
            <a:pPr marL="347663" indent="-347663" eaLnBrk="1" hangingPunct="1">
              <a:buFont typeface="Wingdings" panose="05000000000000000000" pitchFamily="2" charset="2"/>
              <a:buNone/>
            </a:pPr>
            <a:endParaRPr lang="en-GB" altLang="en-US" sz="30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739A1B-3FD6-4C5C-9F0E-2D152E4F2D1B}" type="slidenum">
              <a:rPr lang="zh-TW" altLang="en-US" sz="1100">
                <a:latin typeface="Verdana" panose="020B0604030504040204" pitchFamily="34" charset="0"/>
              </a:rPr>
              <a:pPr/>
              <a:t>23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Algorithm vs Program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963738"/>
            <a:ext cx="9328150" cy="4648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Algorithms are free from grammatical rules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Content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 is more important than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form</a:t>
            </a:r>
          </a:p>
          <a:p>
            <a:pPr lvl="1" eaLnBrk="1" hangingPunct="1">
              <a:spcAft>
                <a:spcPct val="40000"/>
              </a:spcAft>
            </a:pP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Acceptable as long as it tells people how to perform a task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mtClean="0">
                <a:solidFill>
                  <a:srgbClr val="339966"/>
                </a:solidFill>
                <a:ea typeface="新細明體" panose="02020500000000000000" pitchFamily="18" charset="-120"/>
              </a:rPr>
              <a:t>Programs must follow some syntax rules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Form</a:t>
            </a:r>
            <a:r>
              <a:rPr lang="en-US" altLang="zh-TW" smtClean="0">
                <a:solidFill>
                  <a:srgbClr val="339966"/>
                </a:solidFill>
                <a:ea typeface="新細明體" panose="02020500000000000000" pitchFamily="18" charset="-120"/>
              </a:rPr>
              <a:t> is important</a:t>
            </a:r>
          </a:p>
          <a:p>
            <a:pPr lvl="1" eaLnBrk="1" hangingPunct="1"/>
            <a:r>
              <a:rPr lang="en-US" altLang="zh-TW" smtClean="0">
                <a:solidFill>
                  <a:srgbClr val="339966"/>
                </a:solidFill>
                <a:ea typeface="新細明體" panose="02020500000000000000" pitchFamily="18" charset="-120"/>
              </a:rPr>
              <a:t>Even if the idea is correct, it is still not acceptable if there is syntax error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82550" y="1031875"/>
            <a:ext cx="9740900" cy="89217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sz="2600">
                <a:latin typeface="Comic Sans MS" panose="030F0702030302020204" pitchFamily="66" charset="0"/>
                <a:ea typeface="新細明體" panose="02020500000000000000" pitchFamily="18" charset="-120"/>
              </a:rPr>
              <a:t>An algorithm is a sequence of precise and concise instructions that guide a person/computer to solve a specific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29DC29-EE82-432F-B92A-3A22B4FAEFA3}" type="slidenum">
              <a:rPr lang="zh-TW" altLang="en-US" sz="1100">
                <a:latin typeface="Verdana" panose="020B0604030504040204" pitchFamily="34" charset="0"/>
              </a:rPr>
              <a:pPr/>
              <a:t>24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Compute the n-th power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9493250" cy="54864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zh-TW" b="1" smtClean="0">
                <a:solidFill>
                  <a:srgbClr val="339966"/>
                </a:solidFill>
                <a:ea typeface="新細明體" panose="02020500000000000000" pitchFamily="18" charset="-120"/>
              </a:rPr>
              <a:t>Input:</a:t>
            </a:r>
            <a:r>
              <a:rPr lang="en-US" altLang="zh-TW" smtClean="0">
                <a:ea typeface="新細明體" panose="02020500000000000000" pitchFamily="18" charset="-120"/>
              </a:rPr>
              <a:t> a number </a:t>
            </a:r>
            <a:r>
              <a:rPr lang="en-US" altLang="zh-TW" b="1" smtClean="0">
                <a:solidFill>
                  <a:srgbClr val="339966"/>
                </a:solidFill>
                <a:ea typeface="新細明體" panose="02020500000000000000" pitchFamily="18" charset="-120"/>
              </a:rPr>
              <a:t>x</a:t>
            </a:r>
            <a:r>
              <a:rPr lang="en-US" altLang="zh-TW" smtClean="0">
                <a:ea typeface="新細明體" panose="02020500000000000000" pitchFamily="18" charset="-120"/>
              </a:rPr>
              <a:t> &amp; a non-negative integer </a:t>
            </a:r>
            <a:r>
              <a:rPr lang="en-US" altLang="zh-TW" b="1" smtClean="0">
                <a:solidFill>
                  <a:srgbClr val="339966"/>
                </a:solidFill>
                <a:ea typeface="新細明體" panose="02020500000000000000" pitchFamily="18" charset="-120"/>
              </a:rPr>
              <a:t>n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zh-TW" b="1" smtClean="0">
                <a:solidFill>
                  <a:srgbClr val="339966"/>
                </a:solidFill>
                <a:ea typeface="新細明體" panose="02020500000000000000" pitchFamily="18" charset="-120"/>
              </a:rPr>
              <a:t>Output:</a:t>
            </a:r>
            <a:r>
              <a:rPr lang="en-US" altLang="zh-TW" smtClean="0">
                <a:ea typeface="新細明體" panose="02020500000000000000" pitchFamily="18" charset="-120"/>
              </a:rPr>
              <a:t> the n-th power of x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zh-TW" b="1" smtClean="0">
                <a:solidFill>
                  <a:srgbClr val="339966"/>
                </a:solidFill>
                <a:ea typeface="新細明體" panose="02020500000000000000" pitchFamily="18" charset="-120"/>
              </a:rPr>
              <a:t>Algorithm:</a:t>
            </a:r>
            <a:r>
              <a:rPr lang="en-US" altLang="zh-TW" b="1" smtClean="0">
                <a:solidFill>
                  <a:schemeClr val="accent2"/>
                </a:solidFill>
                <a:ea typeface="新細明體" panose="02020500000000000000" pitchFamily="18" charset="-120"/>
              </a:rPr>
              <a:t> </a:t>
            </a:r>
          </a:p>
          <a:p>
            <a:pPr marL="990600" lvl="1" indent="-533400" eaLnBrk="1" hangingPunct="1">
              <a:spcAft>
                <a:spcPct val="0"/>
              </a:spcAft>
              <a:buFont typeface="Wingdings" panose="05000000000000000000" pitchFamily="2" charset="2"/>
              <a:buAutoNum type="arabicPeriod"/>
            </a:pP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Set a temporary variable p to 1.</a:t>
            </a:r>
          </a:p>
          <a:p>
            <a:pPr marL="990600" lvl="1" indent="-533400" eaLnBrk="1" hangingPunct="1">
              <a:spcAft>
                <a:spcPct val="0"/>
              </a:spcAft>
              <a:buFont typeface="Wingdings" panose="05000000000000000000" pitchFamily="2" charset="2"/>
              <a:buAutoNum type="arabicPeriod"/>
            </a:pP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Repeat the multiplication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p = p * x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 for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 times.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Output the result 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Pseudo Code 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617538" y="1111250"/>
            <a:ext cx="3054350" cy="1709738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 u="sng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pseudo code: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 = 1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i = 1 to n do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p = p * x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p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162550" y="2590800"/>
            <a:ext cx="3517900" cy="17240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 u="sng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C++: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 = 1;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(i=1; i&lt;=n; i++)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p = p * x;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cout &lt;&lt; p &lt;&lt; endl;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078288" y="630238"/>
            <a:ext cx="3597275" cy="1727200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 u="sng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C: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 = 1;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(i=1; i&lt;=n; i++)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p = p * x;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printf("%d\n", p);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4078288" y="4533900"/>
            <a:ext cx="3841750" cy="1751013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 u="sng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Java: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 = 1;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(i=1; i&lt;=n; i++)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p = p * x;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System.out.println(p);</a:t>
            </a:r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617538" y="3475038"/>
            <a:ext cx="3090862" cy="1676400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 u="sng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Pascal: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 := 1;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i := 1 to n do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p := p * x;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writeln(p);</a:t>
            </a:r>
          </a:p>
        </p:txBody>
      </p:sp>
      <p:sp>
        <p:nvSpPr>
          <p:cNvPr id="368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94733B-B10D-4B65-A08E-4082E41D5DE0}" type="slidenum">
              <a:rPr lang="zh-TW" altLang="en-US" sz="1100">
                <a:latin typeface="Verdana" panose="020B0604030504040204" pitchFamily="34" charset="0"/>
              </a:rPr>
              <a:pPr/>
              <a:t>25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2D1EC6-1C2D-41F3-A7A5-3B5D1D0815DB}" type="slidenum">
              <a:rPr lang="zh-TW" altLang="en-US" sz="1100">
                <a:latin typeface="Verdana" panose="020B0604030504040204" pitchFamily="34" charset="0"/>
              </a:rPr>
              <a:pPr/>
              <a:t>26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Pseudo Code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198563" y="2584450"/>
            <a:ext cx="3914775" cy="1824038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 = 1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i = 1 to n do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p = p * x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p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723900" y="1295400"/>
            <a:ext cx="63785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zh-TW" sz="2800">
                <a:solidFill>
                  <a:srgbClr val="CC00CC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Another way to describe algorithm is by pseudo code</a:t>
            </a:r>
          </a:p>
        </p:txBody>
      </p:sp>
      <p:sp>
        <p:nvSpPr>
          <p:cNvPr id="37894" name="Freeform 6"/>
          <p:cNvSpPr>
            <a:spLocks/>
          </p:cNvSpPr>
          <p:nvPr/>
        </p:nvSpPr>
        <p:spPr bwMode="auto">
          <a:xfrm>
            <a:off x="4413250" y="3498850"/>
            <a:ext cx="892175" cy="987425"/>
          </a:xfrm>
          <a:custGeom>
            <a:avLst/>
            <a:gdLst>
              <a:gd name="T0" fmla="*/ 0 w 960"/>
              <a:gd name="T1" fmla="*/ 0 h 816"/>
              <a:gd name="T2" fmla="*/ 2147483647 w 960"/>
              <a:gd name="T3" fmla="*/ 2147483647 h 816"/>
              <a:gd name="T4" fmla="*/ 2147483647 w 960"/>
              <a:gd name="T5" fmla="*/ 2147483647 h 816"/>
              <a:gd name="T6" fmla="*/ 2147483647 w 96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816"/>
              <a:gd name="T14" fmla="*/ 960 w 96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816">
                <a:moveTo>
                  <a:pt x="0" y="0"/>
                </a:moveTo>
                <a:cubicBezTo>
                  <a:pt x="48" y="172"/>
                  <a:pt x="96" y="344"/>
                  <a:pt x="192" y="432"/>
                </a:cubicBezTo>
                <a:cubicBezTo>
                  <a:pt x="288" y="520"/>
                  <a:pt x="448" y="464"/>
                  <a:pt x="576" y="528"/>
                </a:cubicBezTo>
                <a:cubicBezTo>
                  <a:pt x="704" y="592"/>
                  <a:pt x="832" y="704"/>
                  <a:pt x="960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stealth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657600" y="4413250"/>
            <a:ext cx="53832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CC00CC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similar to programming language</a:t>
            </a:r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1546225" y="4319588"/>
            <a:ext cx="862013" cy="849312"/>
          </a:xfrm>
          <a:custGeom>
            <a:avLst/>
            <a:gdLst>
              <a:gd name="T0" fmla="*/ 0 w 960"/>
              <a:gd name="T1" fmla="*/ 0 h 816"/>
              <a:gd name="T2" fmla="*/ 2147483647 w 960"/>
              <a:gd name="T3" fmla="*/ 2147483647 h 816"/>
              <a:gd name="T4" fmla="*/ 2147483647 w 960"/>
              <a:gd name="T5" fmla="*/ 2147483647 h 816"/>
              <a:gd name="T6" fmla="*/ 2147483647 w 96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816"/>
              <a:gd name="T14" fmla="*/ 960 w 96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816">
                <a:moveTo>
                  <a:pt x="0" y="0"/>
                </a:moveTo>
                <a:cubicBezTo>
                  <a:pt x="48" y="172"/>
                  <a:pt x="96" y="344"/>
                  <a:pt x="192" y="432"/>
                </a:cubicBezTo>
                <a:cubicBezTo>
                  <a:pt x="288" y="520"/>
                  <a:pt x="448" y="464"/>
                  <a:pt x="576" y="528"/>
                </a:cubicBezTo>
                <a:cubicBezTo>
                  <a:pt x="704" y="592"/>
                  <a:pt x="832" y="704"/>
                  <a:pt x="960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stealth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657350" y="5121275"/>
            <a:ext cx="330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CC00CC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more like English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395788" y="4979988"/>
            <a:ext cx="3294062" cy="533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Combination of both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E5B234-72D1-4FD7-A6D4-440D3AA3FF43}" type="slidenum">
              <a:rPr lang="zh-TW" altLang="en-US" sz="1100">
                <a:latin typeface="Verdana" panose="020B0604030504040204" pitchFamily="34" charset="0"/>
              </a:rPr>
              <a:pPr/>
              <a:t>27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Pseudo Code: conditional</a:t>
            </a:r>
            <a:endParaRPr lang="zh-TW" altLang="en-US" smtClean="0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12750" y="1219200"/>
            <a:ext cx="4675188" cy="287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sz="2800">
                <a:latin typeface="Comic Sans MS" panose="030F0702030302020204" pitchFamily="66" charset="0"/>
                <a:ea typeface="新細明體" panose="02020500000000000000" pitchFamily="18" charset="-120"/>
              </a:rPr>
              <a:t>Conditional statement</a:t>
            </a:r>
          </a:p>
          <a:p>
            <a:pPr lvl="1"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if condition then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spcAft>
                <a:spcPct val="8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statement</a:t>
            </a:r>
          </a:p>
          <a:p>
            <a:pPr lvl="1"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6666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if condition then</a:t>
            </a:r>
          </a:p>
          <a:p>
            <a:pPr lvl="1"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6666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statement</a:t>
            </a:r>
          </a:p>
          <a:p>
            <a:pPr lvl="1"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6666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else</a:t>
            </a:r>
          </a:p>
          <a:p>
            <a:pPr lvl="1"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6666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statement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911850" y="3089275"/>
            <a:ext cx="3206750" cy="195897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if a &gt; 0 then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  b = a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else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  b = -a 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output b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911850" y="990600"/>
            <a:ext cx="3097213" cy="1554163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if a &lt; 0 then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  a = -a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b = a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output b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1416050" y="4868863"/>
            <a:ext cx="3336925" cy="682625"/>
          </a:xfrm>
          <a:prstGeom prst="rect">
            <a:avLst/>
          </a:prstGeom>
          <a:solidFill>
            <a:srgbClr val="F6F6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What is computed?</a:t>
            </a:r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6373813" y="5367338"/>
            <a:ext cx="2654300" cy="908050"/>
          </a:xfrm>
          <a:prstGeom prst="ellipse">
            <a:avLst/>
          </a:prstGeom>
          <a:solidFill>
            <a:srgbClr val="FFE1E1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2D2DB9"/>
                </a:solidFill>
                <a:latin typeface="Comic Sans MS" panose="030F0702030302020204" pitchFamily="66" charset="0"/>
              </a:rPr>
              <a:t>absolute value</a:t>
            </a:r>
            <a:endParaRPr lang="en-US" altLang="en-US" b="1">
              <a:solidFill>
                <a:srgbClr val="2D2DB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025264-C8E6-49D0-8B50-A455EE61D6F7}" type="slidenum">
              <a:rPr lang="zh-TW" altLang="en-US" sz="1100">
                <a:latin typeface="Verdana" panose="020B0604030504040204" pitchFamily="34" charset="0"/>
              </a:rPr>
              <a:pPr/>
              <a:t>28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Pseudo Code: iterative (loop)</a:t>
            </a:r>
            <a:endParaRPr lang="zh-TW" altLang="en-US" smtClean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515938" y="1987550"/>
            <a:ext cx="8562975" cy="288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3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sz="2800">
                <a:latin typeface="Comic Sans MS" panose="030F0702030302020204" pitchFamily="66" charset="0"/>
                <a:ea typeface="新細明體" panose="02020500000000000000" pitchFamily="18" charset="-120"/>
              </a:rPr>
              <a:t>Iterative statement</a:t>
            </a:r>
          </a:p>
          <a:p>
            <a:pPr lvl="1"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var = start_value to end_value do</a:t>
            </a:r>
          </a:p>
          <a:p>
            <a:pPr lvl="1"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statement</a:t>
            </a:r>
          </a:p>
          <a:p>
            <a:pPr lvl="1"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endParaRPr lang="en-US" altLang="zh-TW" b="1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6666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while condition do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spcAft>
                <a:spcPct val="8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6666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statement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3675063" y="3948113"/>
            <a:ext cx="4619625" cy="573087"/>
          </a:xfrm>
          <a:prstGeom prst="wedgeRoundRectCallout">
            <a:avLst>
              <a:gd name="adj1" fmla="val -55337"/>
              <a:gd name="adj2" fmla="val -74703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000" dirty="0">
                <a:latin typeface="+mn-lt"/>
              </a:rPr>
              <a:t> to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CONTINUE</a:t>
            </a:r>
            <a:r>
              <a:rPr lang="en-US" sz="2000" dirty="0">
                <a:latin typeface="+mn-lt"/>
              </a:rPr>
              <a:t> the loop</a:t>
            </a:r>
          </a:p>
        </p:txBody>
      </p:sp>
      <p:sp>
        <p:nvSpPr>
          <p:cNvPr id="39942" name="Rounded Rectangular Callout 7"/>
          <p:cNvSpPr>
            <a:spLocks noChangeArrowheads="1"/>
          </p:cNvSpPr>
          <p:nvPr/>
        </p:nvSpPr>
        <p:spPr bwMode="auto">
          <a:xfrm>
            <a:off x="4913313" y="1428750"/>
            <a:ext cx="4619625" cy="733425"/>
          </a:xfrm>
          <a:prstGeom prst="wedgeRoundRectCallout">
            <a:avLst>
              <a:gd name="adj1" fmla="val -103667"/>
              <a:gd name="adj2" fmla="val 113644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altLang="en-US" sz="2000" b="1">
                <a:solidFill>
                  <a:srgbClr val="FF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automatically increased</a:t>
            </a:r>
            <a:r>
              <a:rPr lang="en-US" altLang="en-US" sz="2000">
                <a:latin typeface="Comic Sans MS" panose="030F0702030302020204" pitchFamily="66" charset="0"/>
                <a:cs typeface="Courier New" panose="02070309020205020404" pitchFamily="49" charset="0"/>
              </a:rPr>
              <a:t> by 1 after each iteration</a:t>
            </a:r>
            <a:endParaRPr lang="en-US" altLang="en-US" sz="2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62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538" y="4424363"/>
            <a:ext cx="14811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FD807F-6E14-45F3-BF0F-4D9BC47F4B4D}" type="slidenum">
              <a:rPr lang="zh-TW" altLang="en-US" sz="1100">
                <a:latin typeface="Verdana" panose="020B0604030504040204" pitchFamily="34" charset="0"/>
              </a:rPr>
              <a:pPr/>
              <a:t>29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for loop</a:t>
            </a:r>
            <a:endParaRPr lang="zh-TW" altLang="en-US" smtClean="0"/>
          </a:p>
        </p:txBody>
      </p:sp>
      <p:sp>
        <p:nvSpPr>
          <p:cNvPr id="40965" name="AutoShape 7"/>
          <p:cNvSpPr>
            <a:spLocks noChangeArrowheads="1"/>
          </p:cNvSpPr>
          <p:nvPr/>
        </p:nvSpPr>
        <p:spPr bwMode="auto">
          <a:xfrm>
            <a:off x="2451100" y="3240088"/>
            <a:ext cx="1441450" cy="360362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latin typeface="Courier New" panose="02070309020205020404" pitchFamily="49" charset="0"/>
              </a:rPr>
              <a:t>i=1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40966" name="AutoShape 8"/>
          <p:cNvSpPr>
            <a:spLocks noChangeArrowheads="1"/>
          </p:cNvSpPr>
          <p:nvPr/>
        </p:nvSpPr>
        <p:spPr bwMode="auto">
          <a:xfrm>
            <a:off x="2019300" y="3887788"/>
            <a:ext cx="2232025" cy="792162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i &lt;= n?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967" name="AutoShape 9"/>
          <p:cNvSpPr>
            <a:spLocks noChangeArrowheads="1"/>
          </p:cNvSpPr>
          <p:nvPr/>
        </p:nvSpPr>
        <p:spPr bwMode="auto">
          <a:xfrm>
            <a:off x="2163763" y="4967288"/>
            <a:ext cx="2087562" cy="360362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latin typeface="Courier New" panose="02070309020205020404" pitchFamily="49" charset="0"/>
              </a:rPr>
              <a:t>sum = sum+i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40968" name="Line 11"/>
          <p:cNvSpPr>
            <a:spLocks noChangeShapeType="1"/>
          </p:cNvSpPr>
          <p:nvPr/>
        </p:nvSpPr>
        <p:spPr bwMode="auto">
          <a:xfrm>
            <a:off x="3159125" y="36004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0969" name="Line 12"/>
          <p:cNvSpPr>
            <a:spLocks noChangeShapeType="1"/>
          </p:cNvSpPr>
          <p:nvPr/>
        </p:nvSpPr>
        <p:spPr bwMode="auto">
          <a:xfrm>
            <a:off x="3100388" y="4679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0970" name="Line 14"/>
          <p:cNvSpPr>
            <a:spLocks noChangeShapeType="1"/>
          </p:cNvSpPr>
          <p:nvPr/>
        </p:nvSpPr>
        <p:spPr bwMode="auto">
          <a:xfrm>
            <a:off x="4205288" y="4281488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0971" name="Line 15"/>
          <p:cNvSpPr>
            <a:spLocks noChangeShapeType="1"/>
          </p:cNvSpPr>
          <p:nvPr/>
        </p:nvSpPr>
        <p:spPr bwMode="auto">
          <a:xfrm>
            <a:off x="4875213" y="4281488"/>
            <a:ext cx="317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0972" name="Text Box 17"/>
          <p:cNvSpPr txBox="1">
            <a:spLocks noChangeArrowheads="1"/>
          </p:cNvSpPr>
          <p:nvPr/>
        </p:nvSpPr>
        <p:spPr bwMode="auto">
          <a:xfrm>
            <a:off x="4379913" y="3856038"/>
            <a:ext cx="558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200">
                <a:latin typeface="Comic Sans MS" panose="030F0702030302020204" pitchFamily="66" charset="0"/>
              </a:rPr>
              <a:t>No</a:t>
            </a:r>
            <a:endParaRPr lang="en-US" altLang="en-US" sz="2200">
              <a:latin typeface="Comic Sans MS" panose="030F0702030302020204" pitchFamily="66" charset="0"/>
            </a:endParaRPr>
          </a:p>
        </p:txBody>
      </p:sp>
      <p:sp>
        <p:nvSpPr>
          <p:cNvPr id="40973" name="Text Box 18"/>
          <p:cNvSpPr txBox="1">
            <a:spLocks noChangeArrowheads="1"/>
          </p:cNvSpPr>
          <p:nvPr/>
        </p:nvSpPr>
        <p:spPr bwMode="auto">
          <a:xfrm>
            <a:off x="2392363" y="4562475"/>
            <a:ext cx="6556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200">
                <a:latin typeface="Comic Sans MS" panose="030F0702030302020204" pitchFamily="66" charset="0"/>
              </a:rPr>
              <a:t>Yes</a:t>
            </a:r>
            <a:endParaRPr lang="en-US" altLang="en-US" sz="2200">
              <a:latin typeface="Comic Sans MS" panose="030F0702030302020204" pitchFamily="66" charset="0"/>
            </a:endParaRPr>
          </a:p>
        </p:txBody>
      </p:sp>
      <p:sp>
        <p:nvSpPr>
          <p:cNvPr id="40974" name="Rectangle 4"/>
          <p:cNvSpPr>
            <a:spLocks noChangeArrowheads="1"/>
          </p:cNvSpPr>
          <p:nvPr/>
        </p:nvSpPr>
        <p:spPr bwMode="auto">
          <a:xfrm>
            <a:off x="5613400" y="2362200"/>
            <a:ext cx="3349625" cy="3189288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ct val="3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Sum of 1</a:t>
            </a:r>
            <a:r>
              <a:rPr lang="en-US" altLang="zh-TW" baseline="30000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st</a:t>
            </a: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n nos.: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input: n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sum = 0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i = 1 to n do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sum = sum + i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sum</a:t>
            </a:r>
          </a:p>
        </p:txBody>
      </p:sp>
      <p:sp>
        <p:nvSpPr>
          <p:cNvPr id="40975" name="Line 20"/>
          <p:cNvSpPr>
            <a:spLocks noChangeShapeType="1"/>
          </p:cNvSpPr>
          <p:nvPr/>
        </p:nvSpPr>
        <p:spPr bwMode="auto">
          <a:xfrm>
            <a:off x="3135313" y="29289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0976" name="AutoShape 7"/>
          <p:cNvSpPr>
            <a:spLocks noChangeArrowheads="1"/>
          </p:cNvSpPr>
          <p:nvPr/>
        </p:nvSpPr>
        <p:spPr bwMode="auto">
          <a:xfrm>
            <a:off x="627063" y="4140200"/>
            <a:ext cx="1185862" cy="360363"/>
          </a:xfrm>
          <a:prstGeom prst="flowChartProcess">
            <a:avLst/>
          </a:prstGeom>
          <a:solidFill>
            <a:srgbClr val="EAEAEA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FF0000"/>
                </a:solidFill>
                <a:latin typeface="Courier New" panose="02070309020205020404" pitchFamily="49" charset="0"/>
              </a:rPr>
              <a:t>i=i+1</a:t>
            </a:r>
            <a:endParaRPr lang="en-US" altLang="en-US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40977" name="Straight Connector 22"/>
          <p:cNvCxnSpPr>
            <a:cxnSpLocks noChangeShapeType="1"/>
          </p:cNvCxnSpPr>
          <p:nvPr/>
        </p:nvCxnSpPr>
        <p:spPr bwMode="auto">
          <a:xfrm flipV="1">
            <a:off x="1092200" y="5151438"/>
            <a:ext cx="10937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8" name="Straight Arrow Connector 31"/>
          <p:cNvCxnSpPr>
            <a:cxnSpLocks noChangeShapeType="1"/>
          </p:cNvCxnSpPr>
          <p:nvPr/>
        </p:nvCxnSpPr>
        <p:spPr bwMode="auto">
          <a:xfrm>
            <a:off x="1104900" y="3697288"/>
            <a:ext cx="20859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9" name="AutoShape 7"/>
          <p:cNvSpPr>
            <a:spLocks noChangeArrowheads="1"/>
          </p:cNvSpPr>
          <p:nvPr/>
        </p:nvSpPr>
        <p:spPr bwMode="auto">
          <a:xfrm>
            <a:off x="2439988" y="2566988"/>
            <a:ext cx="1441450" cy="360362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latin typeface="Courier New" panose="02070309020205020404" pitchFamily="49" charset="0"/>
              </a:rPr>
              <a:t>sum=0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3124200" y="2255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544513" y="1219200"/>
            <a:ext cx="709295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var = start_value to end_value do</a:t>
            </a:r>
          </a:p>
          <a:p>
            <a:pPr eaLnBrk="1" hangingPunct="1">
              <a:lnSpc>
                <a:spcPct val="85000"/>
              </a:lnSpc>
              <a:spcAft>
                <a:spcPct val="5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statement</a:t>
            </a:r>
          </a:p>
        </p:txBody>
      </p:sp>
      <p:sp>
        <p:nvSpPr>
          <p:cNvPr id="40982" name="Rectangle 6"/>
          <p:cNvSpPr>
            <a:spLocks noChangeArrowheads="1"/>
          </p:cNvSpPr>
          <p:nvPr/>
        </p:nvSpPr>
        <p:spPr bwMode="auto">
          <a:xfrm>
            <a:off x="631825" y="5895975"/>
            <a:ext cx="4275138" cy="592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 </a:t>
            </a:r>
            <a:r>
              <a:rPr lang="en-US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loop</a:t>
            </a: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is executed </a:t>
            </a:r>
            <a:r>
              <a:rPr lang="en-US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n</a:t>
            </a: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2072F1-2750-4E0B-B837-316E010CD397}" type="slidenum">
              <a:rPr lang="zh-TW" altLang="en-US" sz="1100">
                <a:latin typeface="Verdana" panose="020B0604030504040204" pitchFamily="34" charset="0"/>
              </a:rPr>
              <a:pPr/>
              <a:t>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Module Information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5538"/>
            <a:ext cx="9525000" cy="55070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Professor Prudence Wong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Rm 3.18 Ashton Building, pwong@liverpool.ac.uk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office hours: Tue 10-11am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zh-TW" dirty="0" smtClean="0">
                <a:ea typeface="新細明體" panose="02020500000000000000" pitchFamily="18" charset="-120"/>
              </a:rPr>
              <a:t>Demonstrators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err="1" smtClean="0">
                <a:ea typeface="新細明體" panose="02020500000000000000" pitchFamily="18" charset="-120"/>
              </a:rPr>
              <a:t>Mr</a:t>
            </a:r>
            <a:r>
              <a:rPr lang="en-US" altLang="zh-TW" dirty="0" smtClean="0">
                <a:ea typeface="新細明體" panose="02020500000000000000" pitchFamily="18" charset="-120"/>
              </a:rPr>
              <a:t> Thomas Carroll, </a:t>
            </a:r>
            <a:r>
              <a:rPr lang="en-US" altLang="zh-TW" dirty="0" err="1" smtClean="0">
                <a:ea typeface="新細明體" panose="02020500000000000000" pitchFamily="18" charset="-120"/>
              </a:rPr>
              <a:t>Mr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GB" altLang="en-US" dirty="0" err="1" smtClean="0"/>
              <a:t>Reino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Niskanen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References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Main: Introduction to the Design and Analysis of Algorithms. A. V. Levitin. Addison Wesley.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Reference: Introduction to Algorithms. T. H.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Cormen</a:t>
            </a:r>
            <a:r>
              <a:rPr lang="en-US" altLang="zh-TW" dirty="0" smtClean="0">
                <a:ea typeface="新細明體" panose="02020500000000000000" pitchFamily="18" charset="-120"/>
              </a:rPr>
              <a:t>, C. E.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Leiserson</a:t>
            </a:r>
            <a:r>
              <a:rPr lang="en-US" altLang="zh-TW" dirty="0" smtClean="0">
                <a:ea typeface="新細明體" panose="02020500000000000000" pitchFamily="18" charset="-120"/>
              </a:rPr>
              <a:t>, R. L.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Rivest</a:t>
            </a:r>
            <a:r>
              <a:rPr lang="en-US" altLang="zh-TW" dirty="0" smtClean="0">
                <a:ea typeface="新細明體" panose="02020500000000000000" pitchFamily="18" charset="-120"/>
              </a:rPr>
              <a:t>, C. Stein. The MIT Press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zh-TW" altLang="en-US" dirty="0" smtClean="0">
              <a:ea typeface="新細明體" panose="02020500000000000000" pitchFamily="18" charset="-120"/>
            </a:endParaRPr>
          </a:p>
        </p:txBody>
      </p:sp>
      <p:pic>
        <p:nvPicPr>
          <p:cNvPr id="14341" name="Picture 6" descr="DAA_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4881563"/>
            <a:ext cx="81121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E6FD30-CFAA-437F-B9D2-1F10565E9517}" type="slidenum">
              <a:rPr lang="zh-TW" altLang="en-US" sz="1100">
                <a:latin typeface="Verdana" panose="020B0604030504040204" pitchFamily="34" charset="0"/>
              </a:rPr>
              <a:pPr/>
              <a:t>30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for loop</a:t>
            </a:r>
            <a:endParaRPr lang="zh-TW" altLang="en-US" smtClean="0"/>
          </a:p>
        </p:txBody>
      </p:sp>
      <p:graphicFrame>
        <p:nvGraphicFramePr>
          <p:cNvPr id="208970" name="Group 74"/>
          <p:cNvGraphicFramePr>
            <a:graphicFrameLocks noGrp="1"/>
          </p:cNvGraphicFramePr>
          <p:nvPr>
            <p:ph idx="1"/>
          </p:nvPr>
        </p:nvGraphicFramePr>
        <p:xfrm>
          <a:off x="1995488" y="2268538"/>
          <a:ext cx="3165475" cy="3413158"/>
        </p:xfrm>
        <a:graphic>
          <a:graphicData uri="http://schemas.openxmlformats.org/drawingml/2006/table">
            <a:tbl>
              <a:tblPr/>
              <a:tblGrid>
                <a:gridCol w="1590675"/>
                <a:gridCol w="577850"/>
                <a:gridCol w="996950"/>
              </a:tblGrid>
              <a:tr h="48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iteration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sum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start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end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2" name="Text Box 69"/>
          <p:cNvSpPr txBox="1">
            <a:spLocks noChangeArrowheads="1"/>
          </p:cNvSpPr>
          <p:nvPr/>
        </p:nvSpPr>
        <p:spPr bwMode="auto">
          <a:xfrm>
            <a:off x="617538" y="2263775"/>
            <a:ext cx="1301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suppose n=4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42023" name="Rectangle 4"/>
          <p:cNvSpPr>
            <a:spLocks noChangeArrowheads="1"/>
          </p:cNvSpPr>
          <p:nvPr/>
        </p:nvSpPr>
        <p:spPr bwMode="auto">
          <a:xfrm>
            <a:off x="5613400" y="2362200"/>
            <a:ext cx="3349625" cy="3189288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ct val="3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Sum of 1</a:t>
            </a:r>
            <a:r>
              <a:rPr lang="en-US" altLang="zh-TW" baseline="30000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st</a:t>
            </a: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n nos.: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input: n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sum = 0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i = 1 to n do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sum = sum + i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sum</a:t>
            </a:r>
          </a:p>
        </p:txBody>
      </p:sp>
      <p:sp>
        <p:nvSpPr>
          <p:cNvPr id="42024" name="Rectangle 3"/>
          <p:cNvSpPr>
            <a:spLocks noChangeArrowheads="1"/>
          </p:cNvSpPr>
          <p:nvPr/>
        </p:nvSpPr>
        <p:spPr bwMode="auto">
          <a:xfrm>
            <a:off x="544513" y="1219200"/>
            <a:ext cx="709295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5000"/>
              </a:lnSpc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 var = start_value to end_value do</a:t>
            </a:r>
          </a:p>
          <a:p>
            <a:pPr eaLnBrk="1" hangingPunct="1">
              <a:lnSpc>
                <a:spcPct val="85000"/>
              </a:lnSpc>
              <a:spcAft>
                <a:spcPct val="5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statement</a:t>
            </a:r>
          </a:p>
        </p:txBody>
      </p:sp>
      <p:sp>
        <p:nvSpPr>
          <p:cNvPr id="42025" name="Rectangle 6"/>
          <p:cNvSpPr>
            <a:spLocks noChangeArrowheads="1"/>
          </p:cNvSpPr>
          <p:nvPr/>
        </p:nvSpPr>
        <p:spPr bwMode="auto">
          <a:xfrm>
            <a:off x="631825" y="5895975"/>
            <a:ext cx="4275138" cy="592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the </a:t>
            </a:r>
            <a:r>
              <a:rPr lang="en-US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loop</a:t>
            </a: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is executed </a:t>
            </a:r>
            <a:r>
              <a:rPr lang="en-US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n</a:t>
            </a: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times</a:t>
            </a:r>
          </a:p>
        </p:txBody>
      </p:sp>
      <p:sp>
        <p:nvSpPr>
          <p:cNvPr id="42026" name="Rectangle 9"/>
          <p:cNvSpPr>
            <a:spLocks noChangeArrowheads="1"/>
          </p:cNvSpPr>
          <p:nvPr/>
        </p:nvSpPr>
        <p:spPr bwMode="auto">
          <a:xfrm>
            <a:off x="5292725" y="5895975"/>
            <a:ext cx="1927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latin typeface="Comic Sans MS" panose="030F0702030302020204" pitchFamily="66" charset="0"/>
                <a:ea typeface="新細明體" panose="02020500000000000000" pitchFamily="18" charset="-120"/>
              </a:rPr>
              <a:t>trace table</a:t>
            </a:r>
          </a:p>
        </p:txBody>
      </p:sp>
      <p:sp>
        <p:nvSpPr>
          <p:cNvPr id="42027" name="Freeform 6"/>
          <p:cNvSpPr>
            <a:spLocks/>
          </p:cNvSpPr>
          <p:nvPr/>
        </p:nvSpPr>
        <p:spPr bwMode="auto">
          <a:xfrm>
            <a:off x="5113338" y="5678488"/>
            <a:ext cx="411162" cy="465137"/>
          </a:xfrm>
          <a:custGeom>
            <a:avLst/>
            <a:gdLst>
              <a:gd name="T0" fmla="*/ 0 w 960"/>
              <a:gd name="T1" fmla="*/ 0 h 816"/>
              <a:gd name="T2" fmla="*/ 2147483647 w 960"/>
              <a:gd name="T3" fmla="*/ 2147483647 h 816"/>
              <a:gd name="T4" fmla="*/ 2147483647 w 960"/>
              <a:gd name="T5" fmla="*/ 2147483647 h 816"/>
              <a:gd name="T6" fmla="*/ 2147483647 w 96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816"/>
              <a:gd name="T14" fmla="*/ 960 w 96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816">
                <a:moveTo>
                  <a:pt x="0" y="0"/>
                </a:moveTo>
                <a:cubicBezTo>
                  <a:pt x="48" y="172"/>
                  <a:pt x="96" y="344"/>
                  <a:pt x="192" y="432"/>
                </a:cubicBezTo>
                <a:cubicBezTo>
                  <a:pt x="288" y="520"/>
                  <a:pt x="448" y="464"/>
                  <a:pt x="576" y="528"/>
                </a:cubicBezTo>
                <a:cubicBezTo>
                  <a:pt x="704" y="592"/>
                  <a:pt x="832" y="704"/>
                  <a:pt x="960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stealth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65BBA8-B92D-48A3-8455-3B9FE13426EC}" type="slidenum">
              <a:rPr lang="zh-TW" altLang="en-US" sz="1100">
                <a:latin typeface="Verdana" panose="020B0604030504040204" pitchFamily="34" charset="0"/>
              </a:rPr>
              <a:pPr/>
              <a:t>31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while loop</a:t>
            </a:r>
            <a:endParaRPr lang="zh-TW" altLang="en-US" smtClean="0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939800" y="1219200"/>
            <a:ext cx="4017963" cy="87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while condition do</a:t>
            </a:r>
          </a:p>
          <a:p>
            <a:pPr lvl="1" eaLnBrk="1" hangingPunct="1">
              <a:spcBef>
                <a:spcPct val="10000"/>
              </a:spcBef>
              <a:spcAft>
                <a:spcPct val="8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statement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1171575" y="2305050"/>
            <a:ext cx="3760788" cy="390207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ct val="3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Sum of 1</a:t>
            </a:r>
            <a:r>
              <a:rPr lang="en-US" altLang="zh-TW" baseline="30000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st</a:t>
            </a: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n numbers: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input: n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sum = 0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GB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 = 1 </a:t>
            </a:r>
            <a:endParaRPr lang="en-US" altLang="zh-TW" b="1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while i &lt;= n do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sum = sum + i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GB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i = i + 1</a:t>
            </a:r>
            <a:endParaRPr lang="en-US" altLang="zh-TW" b="1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sum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5456238" y="3924300"/>
            <a:ext cx="3546475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266700" indent="-266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Do the same as for-loop in previous slides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It requires to increment </a:t>
            </a:r>
            <a:r>
              <a:rPr lang="en-US" altLang="zh-TW" b="1">
                <a:solidFill>
                  <a:srgbClr val="006666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</a:t>
            </a: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explicitly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053013" y="1144588"/>
            <a:ext cx="4619625" cy="573087"/>
          </a:xfrm>
          <a:prstGeom prst="wedgeRoundRectCallout">
            <a:avLst>
              <a:gd name="adj1" fmla="val -59519"/>
              <a:gd name="adj2" fmla="val 395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000" dirty="0">
                <a:latin typeface="+mn-lt"/>
              </a:rPr>
              <a:t> to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CONTINUE</a:t>
            </a:r>
            <a:r>
              <a:rPr lang="en-US" sz="2000" dirty="0">
                <a:latin typeface="+mn-lt"/>
              </a:rPr>
              <a:t> the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529C37-C2DB-4E8C-BA9E-FC3C32E6F436}" type="slidenum">
              <a:rPr lang="zh-TW" altLang="en-US" sz="1100">
                <a:latin typeface="Verdana" panose="020B0604030504040204" pitchFamily="34" charset="0"/>
              </a:rPr>
              <a:pPr/>
              <a:t>32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476250" y="1481138"/>
            <a:ext cx="6323013" cy="319405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ct val="3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Sum of all input numbers: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sum = 0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while (user wants to continue) do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ask for a number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sum = sum + number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buSzPct val="80000"/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output sum</a:t>
            </a:r>
          </a:p>
        </p:txBody>
      </p:sp>
      <p:sp>
        <p:nvSpPr>
          <p:cNvPr id="44036" name="AutoShape 18"/>
          <p:cNvSpPr>
            <a:spLocks noChangeArrowheads="1"/>
          </p:cNvSpPr>
          <p:nvPr/>
        </p:nvSpPr>
        <p:spPr bwMode="auto">
          <a:xfrm>
            <a:off x="5189538" y="3232150"/>
            <a:ext cx="4148137" cy="2730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while loop – example 2</a:t>
            </a:r>
            <a:endParaRPr lang="zh-TW" altLang="en-US" smtClean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821363" y="1195388"/>
            <a:ext cx="3517900" cy="96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execute </a:t>
            </a:r>
            <a:r>
              <a:rPr lang="en-US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undetermined</a:t>
            </a:r>
            <a:r>
              <a:rPr lang="en-US" altLang="zh-TW">
                <a:solidFill>
                  <a:srgbClr val="0066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number of times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110288" y="3686175"/>
            <a:ext cx="2232025" cy="792163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continue?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5830888" y="4765675"/>
            <a:ext cx="3003550" cy="76993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latin typeface="Courier New" panose="02070309020205020404" pitchFamily="49" charset="0"/>
              </a:rPr>
              <a:t>ask for number</a:t>
            </a:r>
          </a:p>
          <a:p>
            <a:pPr algn="ctr" eaLnBrk="1" hangingPunct="1"/>
            <a:r>
              <a:rPr lang="en-GB" altLang="en-US" b="1">
                <a:latin typeface="Courier New" panose="02070309020205020404" pitchFamily="49" charset="0"/>
              </a:rPr>
              <a:t>sum = sum+number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250113" y="3398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7191375" y="4478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8296275" y="4079875"/>
            <a:ext cx="7572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9064625" y="4079875"/>
            <a:ext cx="0" cy="1687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 flipV="1">
            <a:off x="5486400" y="5087938"/>
            <a:ext cx="331788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8470900" y="3565525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200">
                <a:latin typeface="Comic Sans MS" panose="030F0702030302020204" pitchFamily="66" charset="0"/>
              </a:rPr>
              <a:t>No</a:t>
            </a:r>
            <a:endParaRPr lang="en-US" altLang="en-US" sz="2200">
              <a:latin typeface="Comic Sans MS" panose="030F0702030302020204" pitchFamily="66" charset="0"/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483350" y="4360863"/>
            <a:ext cx="6556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200">
                <a:latin typeface="Comic Sans MS" panose="030F0702030302020204" pitchFamily="66" charset="0"/>
              </a:rPr>
              <a:t>Yes</a:t>
            </a:r>
            <a:endParaRPr lang="en-US" altLang="en-US" sz="2200">
              <a:latin typeface="Comic Sans MS" panose="030F0702030302020204" pitchFamily="66" charset="0"/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V="1">
            <a:off x="5484813" y="3505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V="1">
            <a:off x="5499100" y="3521075"/>
            <a:ext cx="171926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Example 1</a:t>
            </a:r>
          </a:p>
        </p:txBody>
      </p:sp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24BC10-307B-474D-93DF-5BAE1208C918}" type="slidenum">
              <a:rPr lang="zh-TW" altLang="en-US" sz="1100">
                <a:latin typeface="Verdana" panose="020B0604030504040204" pitchFamily="34" charset="0"/>
              </a:rPr>
              <a:pPr/>
              <a:t>33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US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5060" name="Rectangle 3"/>
          <p:cNvSpPr txBox="1">
            <a:spLocks noChangeArrowheads="1"/>
          </p:cNvSpPr>
          <p:nvPr/>
        </p:nvSpPr>
        <p:spPr bwMode="auto">
          <a:xfrm>
            <a:off x="773113" y="1133475"/>
            <a:ext cx="3489325" cy="34512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input: x, y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r = x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q = 0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while r </a:t>
            </a: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  <a:sym typeface="Symbol" panose="05050102010706020507" pitchFamily="18" charset="2"/>
              </a:rPr>
              <a:t></a:t>
            </a: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= y do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  r = r − y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  q = q + 1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output r and q</a:t>
            </a:r>
            <a:endParaRPr lang="en-US" altLang="zh-TW" b="1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graphicFrame>
        <p:nvGraphicFramePr>
          <p:cNvPr id="5" name="Group 74"/>
          <p:cNvGraphicFramePr>
            <a:graphicFrameLocks noGrp="1"/>
          </p:cNvGraphicFramePr>
          <p:nvPr/>
        </p:nvGraphicFramePr>
        <p:xfrm>
          <a:off x="5461000" y="631825"/>
          <a:ext cx="3363913" cy="2305051"/>
        </p:xfrm>
        <a:graphic>
          <a:graphicData uri="http://schemas.openxmlformats.org/drawingml/2006/table">
            <a:tbl>
              <a:tblPr/>
              <a:tblGrid>
                <a:gridCol w="2362200"/>
                <a:gridCol w="565150"/>
                <a:gridCol w="436563"/>
              </a:tblGrid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(@ end of)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iteration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69"/>
          <p:cNvSpPr txBox="1">
            <a:spLocks noChangeArrowheads="1"/>
          </p:cNvSpPr>
          <p:nvPr/>
        </p:nvSpPr>
        <p:spPr bwMode="auto">
          <a:xfrm>
            <a:off x="4976813" y="214313"/>
            <a:ext cx="2536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>
                <a:latin typeface="Comic Sans MS" panose="030F0702030302020204" pitchFamily="66" charset="0"/>
              </a:rPr>
              <a:t>suppose </a:t>
            </a:r>
            <a:r>
              <a:rPr lang="en-GB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x=14, y=4</a:t>
            </a:r>
            <a:endParaRPr lang="en-US" altLang="en-U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Group 74"/>
          <p:cNvGraphicFramePr>
            <a:graphicFrameLocks noGrp="1"/>
          </p:cNvGraphicFramePr>
          <p:nvPr/>
        </p:nvGraphicFramePr>
        <p:xfrm>
          <a:off x="5461000" y="3386138"/>
          <a:ext cx="3360738" cy="1382713"/>
        </p:xfrm>
        <a:graphic>
          <a:graphicData uri="http://schemas.openxmlformats.org/drawingml/2006/table">
            <a:tbl>
              <a:tblPr/>
              <a:tblGrid>
                <a:gridCol w="2479675"/>
                <a:gridCol w="439738"/>
                <a:gridCol w="441325"/>
              </a:tblGrid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(@ end of)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iteration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q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69"/>
          <p:cNvSpPr txBox="1">
            <a:spLocks noChangeArrowheads="1"/>
          </p:cNvSpPr>
          <p:nvPr/>
        </p:nvSpPr>
        <p:spPr bwMode="auto">
          <a:xfrm>
            <a:off x="5000625" y="2968625"/>
            <a:ext cx="2536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2D2DB9"/>
                </a:solidFill>
                <a:latin typeface="Comic Sans MS" panose="030F0702030302020204" pitchFamily="66" charset="0"/>
              </a:rPr>
              <a:t>suppose </a:t>
            </a:r>
            <a:r>
              <a:rPr lang="en-GB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x=14, y=5</a:t>
            </a:r>
            <a:endParaRPr lang="en-US" altLang="en-U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" name="Group 74"/>
          <p:cNvGraphicFramePr>
            <a:graphicFrameLocks noGrp="1"/>
          </p:cNvGraphicFramePr>
          <p:nvPr/>
        </p:nvGraphicFramePr>
        <p:xfrm>
          <a:off x="5486400" y="5208588"/>
          <a:ext cx="3403600" cy="1382713"/>
        </p:xfrm>
        <a:graphic>
          <a:graphicData uri="http://schemas.openxmlformats.org/drawingml/2006/table">
            <a:tbl>
              <a:tblPr/>
              <a:tblGrid>
                <a:gridCol w="2484438"/>
                <a:gridCol w="458787"/>
                <a:gridCol w="460375"/>
              </a:tblGrid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(@ end of )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iteration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69"/>
          <p:cNvSpPr txBox="1">
            <a:spLocks noChangeArrowheads="1"/>
          </p:cNvSpPr>
          <p:nvPr/>
        </p:nvSpPr>
        <p:spPr bwMode="auto">
          <a:xfrm>
            <a:off x="5076825" y="4778375"/>
            <a:ext cx="2536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>
                <a:latin typeface="Comic Sans MS" panose="030F0702030302020204" pitchFamily="66" charset="0"/>
              </a:rPr>
              <a:t>suppose </a:t>
            </a:r>
            <a:r>
              <a:rPr lang="en-GB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x=14, y=7</a:t>
            </a:r>
            <a:endParaRPr lang="en-US" altLang="en-U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30225" y="4840288"/>
            <a:ext cx="3732213" cy="901700"/>
          </a:xfrm>
          <a:prstGeom prst="roundRect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What is computed?</a:t>
            </a:r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2859088" y="5875338"/>
            <a:ext cx="2433637" cy="908050"/>
          </a:xfrm>
          <a:prstGeom prst="ellipse">
            <a:avLst/>
          </a:prstGeom>
          <a:solidFill>
            <a:srgbClr val="FFE1E1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rgbClr val="2D2DB9"/>
                </a:solidFill>
                <a:latin typeface="Comic Sans MS" panose="030F0702030302020204" pitchFamily="66" charset="0"/>
              </a:rPr>
              <a:t>remainder &amp; quotient</a:t>
            </a:r>
            <a:endParaRPr lang="en-US" altLang="en-US" sz="2000" b="1">
              <a:solidFill>
                <a:srgbClr val="2D2DB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Example 1 - Note</a:t>
            </a:r>
          </a:p>
        </p:txBody>
      </p:sp>
      <p:sp>
        <p:nvSpPr>
          <p:cNvPr id="460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3E911D-8254-45B3-91EF-D853499BA65C}" type="slidenum">
              <a:rPr lang="zh-TW" altLang="en-US" sz="1100">
                <a:latin typeface="Verdana" panose="020B0604030504040204" pitchFamily="34" charset="0"/>
              </a:rPr>
              <a:pPr/>
              <a:t>34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US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6084" name="Rectangle 3"/>
          <p:cNvSpPr txBox="1">
            <a:spLocks noChangeArrowheads="1"/>
          </p:cNvSpPr>
          <p:nvPr/>
        </p:nvSpPr>
        <p:spPr bwMode="auto">
          <a:xfrm>
            <a:off x="773113" y="1133475"/>
            <a:ext cx="3489325" cy="34512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input: x, y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r = x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q = 0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while r </a:t>
            </a: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  <a:sym typeface="Symbol" panose="05050102010706020507" pitchFamily="18" charset="2"/>
              </a:rPr>
              <a:t></a:t>
            </a: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= y do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  r = r − y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  q = q + 1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buSzPct val="80000"/>
            </a:pPr>
            <a:r>
              <a:rPr lang="pt-BR" altLang="zh-TW" b="1">
                <a:latin typeface="Courier New" panose="02070309020205020404" pitchFamily="49" charset="0"/>
                <a:ea typeface="新細明體" panose="02020500000000000000" pitchFamily="18" charset="-120"/>
              </a:rPr>
              <a:t>output r and q</a:t>
            </a:r>
            <a:endParaRPr lang="en-US" altLang="zh-TW" b="1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135563" y="2074863"/>
            <a:ext cx="4770437" cy="3108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Comic Sans MS" panose="030F0702030302020204" pitchFamily="66" charset="0"/>
                <a:cs typeface="Courier New" panose="02070309020205020404" pitchFamily="49" charset="0"/>
              </a:rPr>
              <a:t>if condition is </a:t>
            </a:r>
            <a:r>
              <a:rPr lang="en-US" altLang="en-US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&gt;= ??</a:t>
            </a:r>
          </a:p>
          <a:p>
            <a:r>
              <a:rPr lang="en-US" altLang="en-US" sz="2800">
                <a:latin typeface="Comic Sans MS" panose="030F0702030302020204" pitchFamily="66" charset="0"/>
                <a:cs typeface="Courier New" panose="02070309020205020404" pitchFamily="49" charset="0"/>
              </a:rPr>
              <a:t>then in the loop we need to </a:t>
            </a:r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decrease </a:t>
            </a:r>
            <a:r>
              <a:rPr lang="en-US" altLang="en-US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  <a:p>
            <a:endParaRPr lang="en-US" altLang="en-US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800">
                <a:latin typeface="Comic Sans MS" panose="030F0702030302020204" pitchFamily="66" charset="0"/>
                <a:cs typeface="Courier New" panose="02070309020205020404" pitchFamily="49" charset="0"/>
              </a:rPr>
              <a:t>if condition is </a:t>
            </a:r>
            <a:r>
              <a:rPr lang="en-US" altLang="en-US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&lt;= ??</a:t>
            </a:r>
          </a:p>
          <a:p>
            <a:r>
              <a:rPr lang="en-US" altLang="en-US" sz="2800">
                <a:latin typeface="Comic Sans MS" panose="030F0702030302020204" pitchFamily="66" charset="0"/>
                <a:cs typeface="Courier New" panose="02070309020205020404" pitchFamily="49" charset="0"/>
              </a:rPr>
              <a:t>then in the loop we need to </a:t>
            </a:r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increase </a:t>
            </a:r>
            <a:r>
              <a:rPr lang="en-US" altLang="en-US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GB" altLang="en-US" sz="2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841500" y="2319338"/>
            <a:ext cx="1338263" cy="55562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cxnSp>
        <p:nvCxnSpPr>
          <p:cNvPr id="25" name="Straight Arrow Connector 24"/>
          <p:cNvCxnSpPr>
            <a:cxnSpLocks noChangeShapeType="1"/>
            <a:endCxn id="23" idx="1"/>
          </p:cNvCxnSpPr>
          <p:nvPr/>
        </p:nvCxnSpPr>
        <p:spPr bwMode="auto">
          <a:xfrm>
            <a:off x="3179763" y="2597150"/>
            <a:ext cx="1955800" cy="10318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1173163" y="2949575"/>
            <a:ext cx="1901825" cy="55562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cxnSp>
        <p:nvCxnSpPr>
          <p:cNvPr id="34" name="Straight Arrow Connector 33"/>
          <p:cNvCxnSpPr>
            <a:cxnSpLocks noChangeShapeType="1"/>
            <a:stCxn id="32" idx="6"/>
            <a:endCxn id="23" idx="1"/>
          </p:cNvCxnSpPr>
          <p:nvPr/>
        </p:nvCxnSpPr>
        <p:spPr bwMode="auto">
          <a:xfrm>
            <a:off x="3074988" y="3227388"/>
            <a:ext cx="2060575" cy="40163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324880" y="1982520"/>
              <a:ext cx="1039320" cy="318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5520" y="1973160"/>
                <a:ext cx="1058040" cy="33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0850" y="1158875"/>
            <a:ext cx="4700588" cy="368300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/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input: x, y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i = 1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while i </a:t>
            </a:r>
            <a:r>
              <a:rPr lang="pt-BR" altLang="zh-TW" b="1" kern="0" dirty="0">
                <a:latin typeface="Courier New" pitchFamily="49" charset="0"/>
                <a:ea typeface="新細明體" pitchFamily="18" charset="-120"/>
                <a:sym typeface="Symbol"/>
              </a:rPr>
              <a:t>&lt;</a:t>
            </a: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= y do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begin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  if x%i==0 &amp;&amp; y%i==0  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  then output i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  i = i+1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end</a:t>
            </a:r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4949825" y="3275013"/>
            <a:ext cx="25368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2D2DB9"/>
                </a:solidFill>
                <a:latin typeface="Comic Sans MS" panose="030F0702030302020204" pitchFamily="66" charset="0"/>
              </a:rPr>
              <a:t>suppose </a:t>
            </a:r>
            <a:r>
              <a:rPr lang="en-GB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x=15, y=6</a:t>
            </a:r>
            <a:endParaRPr lang="en-US" altLang="en-U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Example 2</a:t>
            </a:r>
          </a:p>
        </p:txBody>
      </p:sp>
      <p:sp>
        <p:nvSpPr>
          <p:cNvPr id="4710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0D9D8A-14E6-44D9-981D-0EECFE85D8FA}" type="slidenum">
              <a:rPr lang="zh-TW" altLang="en-US" sz="1100">
                <a:latin typeface="Verdana" panose="020B0604030504040204" pitchFamily="34" charset="0"/>
              </a:rPr>
              <a:pPr/>
              <a:t>35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US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graphicFrame>
        <p:nvGraphicFramePr>
          <p:cNvPr id="5" name="Group 74"/>
          <p:cNvGraphicFramePr>
            <a:graphicFrameLocks noGrp="1"/>
          </p:cNvGraphicFramePr>
          <p:nvPr/>
        </p:nvGraphicFramePr>
        <p:xfrm>
          <a:off x="5975350" y="427038"/>
          <a:ext cx="3529013" cy="2824164"/>
        </p:xfrm>
        <a:graphic>
          <a:graphicData uri="http://schemas.openxmlformats.org/drawingml/2006/table">
            <a:tbl>
              <a:tblPr/>
              <a:tblGrid>
                <a:gridCol w="1609725"/>
                <a:gridCol w="1404938"/>
                <a:gridCol w="514350"/>
              </a:tblGrid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(@ end of )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iteration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output</a:t>
                      </a: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(this iteration)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69"/>
          <p:cNvSpPr txBox="1">
            <a:spLocks noChangeArrowheads="1"/>
          </p:cNvSpPr>
          <p:nvPr/>
        </p:nvSpPr>
        <p:spPr bwMode="auto">
          <a:xfrm>
            <a:off x="4913313" y="38100"/>
            <a:ext cx="2536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>
                <a:latin typeface="Comic Sans MS" panose="030F0702030302020204" pitchFamily="66" charset="0"/>
              </a:rPr>
              <a:t>suppose </a:t>
            </a:r>
            <a:r>
              <a:rPr lang="en-GB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x=12, y=4</a:t>
            </a:r>
            <a:endParaRPr lang="en-US" altLang="en-U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Group 74"/>
          <p:cNvGraphicFramePr>
            <a:graphicFrameLocks noGrp="1"/>
          </p:cNvGraphicFramePr>
          <p:nvPr/>
        </p:nvGraphicFramePr>
        <p:xfrm>
          <a:off x="5986463" y="3722688"/>
          <a:ext cx="3567112" cy="2973389"/>
        </p:xfrm>
        <a:graphic>
          <a:graphicData uri="http://schemas.openxmlformats.org/drawingml/2006/table">
            <a:tbl>
              <a:tblPr/>
              <a:tblGrid>
                <a:gridCol w="1609725"/>
                <a:gridCol w="1406525"/>
                <a:gridCol w="550862"/>
              </a:tblGrid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 bwMode="auto">
          <a:xfrm>
            <a:off x="317500" y="5002213"/>
            <a:ext cx="3981450" cy="901700"/>
          </a:xfrm>
          <a:prstGeom prst="roundRect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What values are output?</a:t>
            </a:r>
          </a:p>
        </p:txBody>
      </p:sp>
      <p:sp>
        <p:nvSpPr>
          <p:cNvPr id="47176" name="Oval 13"/>
          <p:cNvSpPr>
            <a:spLocks noChangeArrowheads="1"/>
          </p:cNvSpPr>
          <p:nvPr/>
        </p:nvSpPr>
        <p:spPr bwMode="auto">
          <a:xfrm>
            <a:off x="3551238" y="954088"/>
            <a:ext cx="2254250" cy="136525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FF0000"/>
                </a:solidFill>
                <a:latin typeface="Courier New" panose="02070309020205020404" pitchFamily="49" charset="0"/>
              </a:rPr>
              <a:t>a%b</a:t>
            </a:r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remainder of</a:t>
            </a:r>
            <a:b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altLang="en-US" b="1">
                <a:solidFill>
                  <a:srgbClr val="FF0000"/>
                </a:solidFill>
                <a:latin typeface="Courier New" panose="02070309020205020404" pitchFamily="49" charset="0"/>
              </a:rPr>
              <a:t>a</a:t>
            </a:r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 divided </a:t>
            </a:r>
            <a:r>
              <a:rPr lang="en-GB" altLang="en-US" b="1">
                <a:solidFill>
                  <a:srgbClr val="FF0000"/>
                </a:solidFill>
                <a:latin typeface="Courier New" panose="02070309020205020404" pitchFamily="49" charset="0"/>
              </a:rPr>
              <a:t>b</a:t>
            </a:r>
            <a:endParaRPr lang="en-US" altLang="en-US"/>
          </a:p>
        </p:txBody>
      </p:sp>
      <p:sp>
        <p:nvSpPr>
          <p:cNvPr id="26" name="Oval 13"/>
          <p:cNvSpPr>
            <a:spLocks noChangeArrowheads="1"/>
          </p:cNvSpPr>
          <p:nvPr/>
        </p:nvSpPr>
        <p:spPr bwMode="auto">
          <a:xfrm>
            <a:off x="3243263" y="5730875"/>
            <a:ext cx="2447925" cy="930275"/>
          </a:xfrm>
          <a:prstGeom prst="ellipse">
            <a:avLst/>
          </a:prstGeom>
          <a:solidFill>
            <a:srgbClr val="FFE1E1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rgbClr val="2D2DB9"/>
                </a:solidFill>
                <a:latin typeface="Comic Sans MS" panose="030F0702030302020204" pitchFamily="66" charset="0"/>
              </a:rPr>
              <a:t>all common factors</a:t>
            </a:r>
            <a:endParaRPr lang="en-US" altLang="en-US" sz="2000" b="1">
              <a:solidFill>
                <a:srgbClr val="2D2DB9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587920" y="4254480"/>
              <a:ext cx="3111840" cy="6354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78560" y="4245120"/>
                <a:ext cx="3130560" cy="65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Example 3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57225" y="1068388"/>
            <a:ext cx="8461375" cy="4430712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/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input: x, y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i = y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found = false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while i </a:t>
            </a:r>
            <a:r>
              <a:rPr lang="pt-BR" altLang="zh-TW" b="1" kern="0" dirty="0">
                <a:latin typeface="Courier New" pitchFamily="49" charset="0"/>
                <a:ea typeface="新細明體" pitchFamily="18" charset="-120"/>
                <a:sym typeface="Symbol"/>
              </a:rPr>
              <a:t>&gt;</a:t>
            </a: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= 1 &amp;&amp; !found do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begin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  if x%i==0 &amp;&amp; y%i==0  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  then found = true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  else i = i-1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end</a:t>
            </a:r>
          </a:p>
          <a:p>
            <a:pPr eaLnBrk="1" hangingPunct="1">
              <a:buSzPct val="80000"/>
              <a:defRPr/>
            </a:pPr>
            <a:r>
              <a:rPr lang="pt-BR" altLang="zh-TW" b="1" kern="0" dirty="0">
                <a:latin typeface="Courier New" pitchFamily="49" charset="0"/>
                <a:ea typeface="新細明體" pitchFamily="18" charset="-120"/>
              </a:rPr>
              <a:t>output i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186363" y="685800"/>
            <a:ext cx="4092575" cy="901700"/>
          </a:xfrm>
          <a:prstGeom prst="roundRect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What value is output?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906963" y="4221163"/>
            <a:ext cx="4533900" cy="2041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dirty="0">
                <a:solidFill>
                  <a:schemeClr val="accent6"/>
                </a:solidFill>
                <a:latin typeface="+mn-lt"/>
              </a:rPr>
              <a:t>Questions:</a:t>
            </a:r>
          </a:p>
          <a:p>
            <a:pPr marL="287338" indent="-287338" eaLnBrk="1" hangingPunct="1">
              <a:buSzPct val="80000"/>
              <a:buFont typeface="Wingdings" pitchFamily="2" charset="2"/>
              <a:buChar char="v"/>
              <a:defRPr/>
            </a:pPr>
            <a:r>
              <a:rPr lang="en-US" dirty="0">
                <a:solidFill>
                  <a:schemeClr val="accent6"/>
                </a:solidFill>
                <a:latin typeface="+mn-lt"/>
              </a:rPr>
              <a:t>what value of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</a:t>
            </a:r>
            <a:r>
              <a:rPr lang="en-US" dirty="0">
                <a:solidFill>
                  <a:schemeClr val="accent6"/>
                </a:solidFill>
                <a:latin typeface="+mn-lt"/>
              </a:rPr>
              <a:t> makes the loop stop?</a:t>
            </a:r>
          </a:p>
          <a:p>
            <a:pPr marL="287338" indent="-287338" eaLnBrk="1" hangingPunct="1">
              <a:buSzPct val="80000"/>
              <a:buFont typeface="Wingdings" pitchFamily="2" charset="2"/>
              <a:buChar char="v"/>
              <a:defRPr/>
            </a:pPr>
            <a:r>
              <a:rPr lang="en-US" dirty="0">
                <a:solidFill>
                  <a:schemeClr val="accent6"/>
                </a:solidFill>
                <a:latin typeface="+mn-lt"/>
              </a:rPr>
              <a:t>when does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</a:t>
            </a:r>
            <a:r>
              <a:rPr lang="en-US" dirty="0">
                <a:solidFill>
                  <a:schemeClr val="accent6"/>
                </a:solidFill>
                <a:latin typeface="+mn-lt"/>
              </a:rPr>
              <a:t> change to such value?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294313" y="1677988"/>
            <a:ext cx="4398962" cy="901700"/>
          </a:xfrm>
          <a:prstGeom prst="roundRect">
            <a:avLst/>
          </a:prstGeom>
          <a:solidFill>
            <a:srgbClr val="FFE1E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accent6"/>
                </a:solidFill>
                <a:latin typeface="+mn-lt"/>
              </a:rPr>
              <a:t>Highest Common Factor (HCF)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accent6"/>
                </a:solidFill>
                <a:latin typeface="+mn-lt"/>
              </a:rPr>
              <a:t>Greatest Common Divisor (GCD)</a:t>
            </a:r>
          </a:p>
        </p:txBody>
      </p:sp>
      <p:sp>
        <p:nvSpPr>
          <p:cNvPr id="481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02E60C-CF15-469C-9AC8-EFB585D491DB}" type="slidenum">
              <a:rPr lang="zh-TW" altLang="en-US" sz="1100">
                <a:latin typeface="Verdana" panose="020B0604030504040204" pitchFamily="34" charset="0"/>
              </a:rPr>
              <a:pPr/>
              <a:t>36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US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845720" y="1190520"/>
              <a:ext cx="1304280" cy="573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6360" y="1181160"/>
                <a:ext cx="1323000" cy="591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95CC7F-9890-4A4C-851C-F069F504E15C}" type="slidenum">
              <a:rPr lang="zh-TW" altLang="en-US" sz="1100">
                <a:latin typeface="Verdana" panose="020B0604030504040204" pitchFamily="34" charset="0"/>
              </a:rPr>
              <a:pPr/>
              <a:t>37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Developing pseudo code</a:t>
            </a:r>
            <a:endParaRPr lang="en-US" altLang="en-US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25538"/>
            <a:ext cx="9328150" cy="5486400"/>
          </a:xfrm>
        </p:spPr>
        <p:txBody>
          <a:bodyPr/>
          <a:lstStyle/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>
                <a:solidFill>
                  <a:srgbClr val="006666"/>
                </a:solidFill>
              </a:rPr>
              <a:t>Write a </a:t>
            </a:r>
            <a:r>
              <a:rPr lang="en-GB" altLang="en-US" b="1" smtClean="0">
                <a:solidFill>
                  <a:srgbClr val="006666"/>
                </a:solidFill>
              </a:rPr>
              <a:t>while</a:t>
            </a:r>
            <a:r>
              <a:rPr lang="en-GB" altLang="en-US" smtClean="0">
                <a:solidFill>
                  <a:srgbClr val="006666"/>
                </a:solidFill>
              </a:rPr>
              <a:t>-loop to</a:t>
            </a: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Find the </a:t>
            </a:r>
            <a:r>
              <a:rPr lang="en-GB" altLang="en-US" b="1" smtClean="0">
                <a:solidFill>
                  <a:srgbClr val="FF0000"/>
                </a:solidFill>
              </a:rPr>
              <a:t>product</a:t>
            </a:r>
            <a:r>
              <a:rPr lang="en-GB" altLang="en-US" smtClean="0"/>
              <a:t> of all integers in interval [x, y]</a:t>
            </a:r>
            <a:endParaRPr lang="en-GB" altLang="en-US" smtClean="0">
              <a:solidFill>
                <a:srgbClr val="7030A0"/>
              </a:solidFill>
            </a:endParaRPr>
          </a:p>
          <a:p>
            <a:pPr marL="800100" lvl="1" indent="-358775" eaLnBrk="1" hangingPunct="1"/>
            <a:r>
              <a:rPr lang="en-US" altLang="en-US" smtClean="0">
                <a:solidFill>
                  <a:schemeClr val="accent2"/>
                </a:solidFill>
              </a:rPr>
              <a:t>Examples</a:t>
            </a:r>
            <a:endParaRPr lang="en-GB" altLang="en-US" smtClean="0">
              <a:solidFill>
                <a:schemeClr val="accent2"/>
              </a:solidFill>
            </a:endParaRP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5340350" y="1073150"/>
            <a:ext cx="434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7030A0"/>
                </a:solidFill>
                <a:latin typeface="Comic Sans MS" panose="030F0702030302020204" pitchFamily="66" charset="0"/>
              </a:rPr>
              <a:t>assuming x and y are both integers</a:t>
            </a:r>
            <a:endParaRPr lang="en-US" altLang="en-US" sz="2000"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81100" y="3094038"/>
          <a:ext cx="7429500" cy="3467100"/>
        </p:xfrm>
        <a:graphic>
          <a:graphicData uri="http://schemas.openxmlformats.org/drawingml/2006/table">
            <a:tbl>
              <a:tblPr/>
              <a:tblGrid>
                <a:gridCol w="914400"/>
                <a:gridCol w="952500"/>
                <a:gridCol w="3705225"/>
                <a:gridCol w="1857375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calculation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product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 x 3 x 4 x 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 x 11 x 12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1320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-4 x -3 x -2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-6 x -5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 x -1 x 0 x 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4D8E2E-14FE-4D5B-ACED-EE433E20C1BD}" type="slidenum">
              <a:rPr lang="zh-TW" altLang="en-US" sz="1100">
                <a:latin typeface="Verdana" panose="020B0604030504040204" pitchFamily="34" charset="0"/>
              </a:rPr>
              <a:pPr/>
              <a:t>38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Developing pseudo code</a:t>
            </a:r>
            <a:endParaRPr lang="en-US" altLang="en-US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25538"/>
            <a:ext cx="9328150" cy="5486400"/>
          </a:xfrm>
        </p:spPr>
        <p:txBody>
          <a:bodyPr/>
          <a:lstStyle/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>
                <a:solidFill>
                  <a:srgbClr val="006666"/>
                </a:solidFill>
              </a:rPr>
              <a:t>Write a </a:t>
            </a:r>
            <a:r>
              <a:rPr lang="en-GB" altLang="en-US" b="1" smtClean="0">
                <a:solidFill>
                  <a:srgbClr val="006666"/>
                </a:solidFill>
              </a:rPr>
              <a:t>while</a:t>
            </a:r>
            <a:r>
              <a:rPr lang="en-GB" altLang="en-US" smtClean="0">
                <a:solidFill>
                  <a:srgbClr val="006666"/>
                </a:solidFill>
              </a:rPr>
              <a:t>-loop to</a:t>
            </a: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Find the </a:t>
            </a:r>
            <a:r>
              <a:rPr lang="en-GB" altLang="en-US" b="1" smtClean="0">
                <a:solidFill>
                  <a:srgbClr val="FF0000"/>
                </a:solidFill>
              </a:rPr>
              <a:t>product</a:t>
            </a:r>
            <a:r>
              <a:rPr lang="en-GB" altLang="en-US" smtClean="0"/>
              <a:t> of all integers in interval [x, y]</a:t>
            </a:r>
            <a:endParaRPr lang="en-GB" altLang="en-US" smtClean="0">
              <a:solidFill>
                <a:srgbClr val="7030A0"/>
              </a:solidFill>
            </a:endParaRP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5340350" y="1073150"/>
            <a:ext cx="434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7030A0"/>
                </a:solidFill>
                <a:latin typeface="Comic Sans MS" panose="030F0702030302020204" pitchFamily="66" charset="0"/>
              </a:rPr>
              <a:t>assuming x and y are both integers</a:t>
            </a:r>
            <a:endParaRPr lang="en-US" altLang="en-US" sz="2000">
              <a:latin typeface="Comic Sans MS" panose="030F0702030302020204" pitchFamily="66" charset="0"/>
            </a:endParaRPr>
          </a:p>
        </p:txBody>
      </p:sp>
      <p:sp>
        <p:nvSpPr>
          <p:cNvPr id="50182" name="Rectangle 3"/>
          <p:cNvSpPr txBox="1">
            <a:spLocks noChangeArrowheads="1"/>
          </p:cNvSpPr>
          <p:nvPr/>
        </p:nvSpPr>
        <p:spPr bwMode="auto">
          <a:xfrm>
            <a:off x="952500" y="2522538"/>
            <a:ext cx="5229225" cy="3343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product = ??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i = ??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while ?? do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begin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  ??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  i = ??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end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output ??</a:t>
            </a: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D24F64-BCD1-42E5-B66C-836CC4B4C3FA}" type="slidenum">
              <a:rPr lang="zh-TW" altLang="en-US" sz="1100">
                <a:latin typeface="Verdana" panose="020B0604030504040204" pitchFamily="34" charset="0"/>
              </a:rPr>
              <a:pPr/>
              <a:t>39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65100" y="206375"/>
            <a:ext cx="8826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000">
                <a:latin typeface="Comic Sans MS" panose="030F0702030302020204" pitchFamily="66" charset="0"/>
              </a:rPr>
              <a:t>Find the </a:t>
            </a:r>
            <a:r>
              <a:rPr lang="en-GB" altLang="en-US" sz="3000" b="1">
                <a:solidFill>
                  <a:srgbClr val="FF0000"/>
                </a:solidFill>
                <a:latin typeface="Comic Sans MS" panose="030F0702030302020204" pitchFamily="66" charset="0"/>
              </a:rPr>
              <a:t>product</a:t>
            </a:r>
            <a:r>
              <a:rPr lang="en-GB" altLang="en-US" sz="3000">
                <a:latin typeface="Comic Sans MS" panose="030F0702030302020204" pitchFamily="66" charset="0"/>
              </a:rPr>
              <a:t> of all integers in interval [x, y]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5100" y="801688"/>
            <a:ext cx="4843463" cy="17335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What variables do we need?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GB" altLang="en-US" sz="2000">
                <a:latin typeface="Comic Sans MS" panose="030F0702030302020204" pitchFamily="66" charset="0"/>
              </a:rPr>
              <a:t>one to store answer, call it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GB" altLang="en-US" sz="2000">
                <a:latin typeface="Comic Sans MS" panose="030F0702030302020204" pitchFamily="66" charset="0"/>
              </a:rPr>
              <a:t>one to iterate from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altLang="en-US" sz="2000">
                <a:latin typeface="Comic Sans MS" panose="030F0702030302020204" pitchFamily="66" charset="0"/>
              </a:rPr>
              <a:t> to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GB" altLang="en-US" sz="2000">
                <a:latin typeface="Comic Sans MS" panose="030F0702030302020204" pitchFamily="66" charset="0"/>
              </a:rPr>
              <a:t>, call it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product = ??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 = ??</a:t>
            </a:r>
            <a:endParaRPr lang="en-GB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5100" y="3109913"/>
            <a:ext cx="5122863" cy="31035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initial value of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>
                <a:latin typeface="Comic Sans MS" panose="030F0702030302020204" pitchFamily="66" charset="0"/>
              </a:rPr>
              <a:t>? how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>
                <a:latin typeface="Comic Sans MS" panose="030F0702030302020204" pitchFamily="66" charset="0"/>
              </a:rPr>
              <a:t> changes in loop?</a:t>
            </a:r>
            <a:endParaRPr lang="en-GB" altLang="en-US" sz="20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>
                <a:latin typeface="Comic Sans MS" panose="030F0702030302020204" pitchFamily="66" charset="0"/>
              </a:rPr>
              <a:t> start from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altLang="en-US" sz="2000">
                <a:latin typeface="Comic Sans MS" panose="030F0702030302020204" pitchFamily="66" charset="0"/>
              </a:rPr>
              <a:t>;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>
                <a:latin typeface="Comic Sans MS" panose="030F0702030302020204" pitchFamily="66" charset="0"/>
              </a:rPr>
              <a:t> increase by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altLang="en-US" sz="2000">
                <a:latin typeface="Comic Sans MS" panose="030F0702030302020204" pitchFamily="66" charset="0"/>
              </a:rPr>
              <a:t> in loop</a:t>
            </a:r>
            <a:endParaRPr lang="en-GB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product = ??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 = x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?? do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 ??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 = i + 1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end</a:t>
            </a:r>
            <a:endParaRPr lang="en-GB" alt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Down Arrow 6"/>
          <p:cNvSpPr>
            <a:spLocks noChangeArrowheads="1"/>
          </p:cNvSpPr>
          <p:nvPr/>
        </p:nvSpPr>
        <p:spPr bwMode="auto">
          <a:xfrm>
            <a:off x="2359025" y="2535238"/>
            <a:ext cx="450850" cy="565150"/>
          </a:xfrm>
          <a:prstGeom prst="downArrow">
            <a:avLst>
              <a:gd name="adj1" fmla="val 50000"/>
              <a:gd name="adj2" fmla="val 4984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64163" y="1325563"/>
            <a:ext cx="4378325" cy="1158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 eaLnBrk="1" hangingPunct="1"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GB" altLang="en-US" sz="2000" dirty="0" smtClean="0">
                <a:latin typeface="+mn-lt"/>
              </a:rPr>
              <a:t>What to do in loop?</a:t>
            </a:r>
          </a:p>
          <a:p>
            <a:pPr marL="265113" indent="-265113" eaLnBrk="1" hangingPunct="1">
              <a:spcBef>
                <a:spcPct val="10000"/>
              </a:spcBef>
              <a:spcAft>
                <a:spcPct val="0"/>
              </a:spcAft>
              <a:defRPr/>
            </a:pPr>
            <a:r>
              <a:rPr lang="en-GB" altLang="en-US" sz="2000" dirty="0" smtClean="0">
                <a:latin typeface="+mn-lt"/>
              </a:rPr>
              <a:t>update </a:t>
            </a:r>
            <a:r>
              <a:rPr lang="en-GB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 </a:t>
            </a:r>
            <a:r>
              <a:rPr lang="en-GB" altLang="en-US" sz="2000" dirty="0" smtClean="0">
                <a:latin typeface="+mn-lt"/>
              </a:rPr>
              <a:t>multiply it by 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GB" altLang="en-US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2925" indent="-542925" eaLnBrk="1" hangingPunct="1"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product = product *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altLang="en-US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H="1">
            <a:off x="5224463" y="2244725"/>
            <a:ext cx="6889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flipH="1">
            <a:off x="5172075" y="2254250"/>
            <a:ext cx="61913" cy="30559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>
            <a:off x="1590675" y="5327650"/>
            <a:ext cx="3603625" cy="127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Down Arrow 14"/>
          <p:cNvSpPr>
            <a:spLocks noChangeArrowheads="1"/>
          </p:cNvSpPr>
          <p:nvPr/>
        </p:nvSpPr>
        <p:spPr bwMode="auto">
          <a:xfrm>
            <a:off x="2359025" y="6229350"/>
            <a:ext cx="450850" cy="566738"/>
          </a:xfrm>
          <a:prstGeom prst="downArrow">
            <a:avLst>
              <a:gd name="adj1" fmla="val 50000"/>
              <a:gd name="adj2" fmla="val 4998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475288" y="3048000"/>
            <a:ext cx="4373562" cy="11572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 eaLnBrk="1" hangingPunct="1"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GB" altLang="en-US" sz="2000" dirty="0" smtClean="0">
                <a:latin typeface="+mn-lt"/>
              </a:rPr>
              <a:t>Loop condition?</a:t>
            </a:r>
          </a:p>
          <a:p>
            <a:pPr marL="265113" indent="-265113" eaLnBrk="1" hangingPunct="1">
              <a:spcBef>
                <a:spcPct val="10000"/>
              </a:spcBef>
              <a:spcAft>
                <a:spcPct val="0"/>
              </a:spcAft>
              <a:defRPr/>
            </a:pPr>
            <a:r>
              <a:rPr lang="en-GB" altLang="en-US" sz="2000" dirty="0" smtClean="0">
                <a:latin typeface="+mn-lt"/>
              </a:rPr>
              <a:t>continue as long as 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 smtClean="0">
                <a:latin typeface="+mn-lt"/>
              </a:rPr>
              <a:t> is at most </a:t>
            </a:r>
            <a:r>
              <a:rPr lang="en-GB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542925" indent="-542925" eaLnBrk="1" hangingPunct="1"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y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680075" y="4779963"/>
            <a:ext cx="3354388" cy="11572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initial value of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altLang="en-US" sz="2000">
                <a:latin typeface="Comic Sans MS" panose="030F0702030302020204" pitchFamily="66" charset="0"/>
              </a:rPr>
              <a:t>?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GB" altLang="en-US" sz="2000">
                <a:latin typeface="Comic Sans MS" panose="030F0702030302020204" pitchFamily="66" charset="0"/>
              </a:rPr>
              <a:t>multiplication identity</a:t>
            </a:r>
            <a:endParaRPr lang="en-GB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product = 1</a:t>
            </a:r>
          </a:p>
        </p:txBody>
      </p:sp>
      <p:sp>
        <p:nvSpPr>
          <p:cNvPr id="18" name="Down Arrow 17"/>
          <p:cNvSpPr>
            <a:spLocks noChangeArrowheads="1"/>
          </p:cNvSpPr>
          <p:nvPr/>
        </p:nvSpPr>
        <p:spPr bwMode="auto">
          <a:xfrm>
            <a:off x="7132638" y="2484438"/>
            <a:ext cx="449262" cy="566737"/>
          </a:xfrm>
          <a:prstGeom prst="downArrow">
            <a:avLst>
              <a:gd name="adj1" fmla="val 50000"/>
              <a:gd name="adj2" fmla="val 5016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>
            <a:off x="7123113" y="758825"/>
            <a:ext cx="449262" cy="566738"/>
          </a:xfrm>
          <a:prstGeom prst="downArrow">
            <a:avLst>
              <a:gd name="adj1" fmla="val 50000"/>
              <a:gd name="adj2" fmla="val 5016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>
            <a:off x="7132638" y="4203700"/>
            <a:ext cx="449262" cy="566738"/>
          </a:xfrm>
          <a:prstGeom prst="downArrow">
            <a:avLst>
              <a:gd name="adj1" fmla="val 50000"/>
              <a:gd name="adj2" fmla="val 5016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flipH="1">
            <a:off x="2041525" y="3895725"/>
            <a:ext cx="3975100" cy="5905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flipH="1" flipV="1">
            <a:off x="2725738" y="3976688"/>
            <a:ext cx="3187700" cy="17224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animBg="1"/>
      <p:bldP spid="8" grpId="0" build="p" animBg="1"/>
      <p:bldP spid="15" grpId="0" animBg="1"/>
      <p:bldP spid="16" grpId="0" build="p" animBg="1"/>
      <p:bldP spid="17" grpId="0" build="p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0B5ECB-DC7C-47AE-BA96-D768E718CE79}" type="slidenum">
              <a:rPr lang="zh-TW" altLang="en-US" sz="1100">
                <a:latin typeface="Verdana" panose="020B0604030504040204" pitchFamily="34" charset="0"/>
              </a:rPr>
              <a:pPr/>
              <a:t>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Module Information (2)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5538"/>
            <a:ext cx="9163050" cy="55070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Teaching, Assessments and Help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36 lectures, 11 tutorials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2 assessments (20%), 1 written exam (80%)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Office hours, email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Tutorials/Labs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Location :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	Lecture Rooms (theoretical) or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	Lab (practical)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Week 2: Theoretical – Lecture Rooms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0E0E74-413D-4C1F-AA2D-FAD1BD826A29}" type="slidenum">
              <a:rPr lang="zh-TW" altLang="en-US" sz="1100">
                <a:latin typeface="Verdana" panose="020B0604030504040204" pitchFamily="34" charset="0"/>
              </a:rPr>
              <a:pPr/>
              <a:t>40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Developing pseudo code</a:t>
            </a:r>
            <a:endParaRPr lang="en-US" altLang="en-US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25538"/>
            <a:ext cx="9328150" cy="5486400"/>
          </a:xfrm>
        </p:spPr>
        <p:txBody>
          <a:bodyPr/>
          <a:lstStyle/>
          <a:p>
            <a:pPr marL="261938" indent="-261938" eaLnBrk="1" hangingPunct="1">
              <a:buFont typeface="Wingdings" panose="05000000000000000000" pitchFamily="2" charset="2"/>
              <a:buNone/>
            </a:pPr>
            <a:endParaRPr lang="en-GB" altLang="en-US" smtClean="0">
              <a:solidFill>
                <a:srgbClr val="006666"/>
              </a:solidFill>
            </a:endParaRP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Find the </a:t>
            </a:r>
            <a:r>
              <a:rPr lang="en-GB" altLang="en-US" b="1" smtClean="0">
                <a:solidFill>
                  <a:srgbClr val="FF0000"/>
                </a:solidFill>
              </a:rPr>
              <a:t>product</a:t>
            </a:r>
            <a:r>
              <a:rPr lang="en-GB" altLang="en-US" smtClean="0"/>
              <a:t> of all integers in interval [x, y]</a:t>
            </a:r>
            <a:endParaRPr lang="en-GB" altLang="en-US" smtClean="0">
              <a:solidFill>
                <a:srgbClr val="7030A0"/>
              </a:solidFill>
            </a:endParaRPr>
          </a:p>
        </p:txBody>
      </p:sp>
      <p:sp>
        <p:nvSpPr>
          <p:cNvPr id="52229" name="Rectangle 3"/>
          <p:cNvSpPr txBox="1">
            <a:spLocks noChangeArrowheads="1"/>
          </p:cNvSpPr>
          <p:nvPr/>
        </p:nvSpPr>
        <p:spPr bwMode="auto">
          <a:xfrm>
            <a:off x="952500" y="2522538"/>
            <a:ext cx="5229225" cy="3343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product =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i = x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while i &lt;= y do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begin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  product = product * i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  i = i+1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end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output product</a:t>
            </a: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8EC3BA-6307-4849-8161-3EF157D9EC59}" type="slidenum">
              <a:rPr lang="zh-TW" altLang="en-US" sz="1100">
                <a:latin typeface="Verdana" panose="020B0604030504040204" pitchFamily="34" charset="0"/>
              </a:rPr>
              <a:pPr/>
              <a:t>41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Common Mistakes</a:t>
            </a:r>
            <a:endParaRPr lang="en-US" altLang="en-US" smtClean="0"/>
          </a:p>
        </p:txBody>
      </p:sp>
      <p:sp>
        <p:nvSpPr>
          <p:cNvPr id="53252" name="Rectangle 3"/>
          <p:cNvSpPr txBox="1">
            <a:spLocks noChangeArrowheads="1"/>
          </p:cNvSpPr>
          <p:nvPr/>
        </p:nvSpPr>
        <p:spPr bwMode="auto">
          <a:xfrm>
            <a:off x="409575" y="1219200"/>
            <a:ext cx="4970463" cy="334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product =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i = x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while i &lt;= y do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begin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  product = product * i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  i = i+1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end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b="1">
                <a:latin typeface="Courier New" panose="02070309020205020404" pitchFamily="49" charset="0"/>
              </a:rPr>
              <a:t>  output product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07063" y="2160588"/>
            <a:ext cx="3887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x &lt;= y do</a:t>
            </a:r>
            <a:endParaRPr lang="en-GB" altLang="en-US" sz="32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01675" y="1949450"/>
            <a:ext cx="2982913" cy="55562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cxnSp>
        <p:nvCxnSpPr>
          <p:cNvPr id="6" name="Straight Arrow Connector 5"/>
          <p:cNvCxnSpPr>
            <a:cxnSpLocks noChangeShapeType="1"/>
            <a:stCxn id="4" idx="6"/>
            <a:endCxn id="3" idx="1"/>
          </p:cNvCxnSpPr>
          <p:nvPr/>
        </p:nvCxnSpPr>
        <p:spPr bwMode="auto">
          <a:xfrm>
            <a:off x="3684588" y="2227263"/>
            <a:ext cx="2022475" cy="22542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70575" y="2635250"/>
            <a:ext cx="39782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/>
              <a:t>infinite loop because </a:t>
            </a:r>
            <a:r>
              <a:rPr lang="en-US" altLang="en-US" sz="2600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2600"/>
              <a:t> does not get changed in the loop</a:t>
            </a:r>
            <a:endParaRPr lang="en-GB" altLang="en-US" sz="26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64213" y="1085850"/>
            <a:ext cx="29003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 = 0</a:t>
            </a:r>
            <a:endParaRPr lang="en-GB" altLang="en-US" sz="32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60388" y="1104900"/>
            <a:ext cx="2981325" cy="55562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cxnSp>
        <p:nvCxnSpPr>
          <p:cNvPr id="15" name="Straight Arrow Connector 14"/>
          <p:cNvCxnSpPr>
            <a:cxnSpLocks noChangeShapeType="1"/>
            <a:stCxn id="14" idx="6"/>
            <a:endCxn id="13" idx="1"/>
          </p:cNvCxnSpPr>
          <p:nvPr/>
        </p:nvCxnSpPr>
        <p:spPr bwMode="auto">
          <a:xfrm flipV="1">
            <a:off x="3541713" y="1377950"/>
            <a:ext cx="2222500" cy="476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927725" y="1560513"/>
            <a:ext cx="39782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/>
              <a:t>answer becomes 0</a:t>
            </a:r>
            <a:endParaRPr lang="en-GB" altLang="en-US" sz="26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89613" y="3744913"/>
            <a:ext cx="29003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 * x</a:t>
            </a:r>
            <a:endParaRPr lang="en-GB" altLang="en-US" sz="32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941638" y="2803525"/>
            <a:ext cx="2332037" cy="557213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cxnSp>
        <p:nvCxnSpPr>
          <p:cNvPr id="20" name="Straight Arrow Connector 19"/>
          <p:cNvCxnSpPr>
            <a:cxnSpLocks noChangeShapeType="1"/>
            <a:stCxn id="19" idx="6"/>
            <a:endCxn id="18" idx="1"/>
          </p:cNvCxnSpPr>
          <p:nvPr/>
        </p:nvCxnSpPr>
        <p:spPr bwMode="auto">
          <a:xfrm>
            <a:off x="5273675" y="3082925"/>
            <a:ext cx="515938" cy="9556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89613" y="4202113"/>
            <a:ext cx="4141787" cy="115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 dirty="0"/>
              <a:t>incorrect! will multiply x for </a:t>
            </a:r>
            <a:r>
              <a:rPr lang="en-US" altLang="en-US" sz="2600" dirty="0" smtClean="0"/>
              <a:t>y-x+1 </a:t>
            </a:r>
            <a:r>
              <a:rPr lang="en-US" altLang="en-US" sz="2600" dirty="0"/>
              <a:t>times, i.e., </a:t>
            </a:r>
            <a:r>
              <a:rPr lang="en-US" altLang="en-US" sz="2600"/>
              <a:t>calculate </a:t>
            </a:r>
            <a:r>
              <a:rPr lang="en-US" altLang="en-US" sz="2600" smtClean="0"/>
              <a:t>x</a:t>
            </a:r>
            <a:r>
              <a:rPr lang="en-US" altLang="en-US" sz="2600" baseline="30000" smtClean="0"/>
              <a:t>y-x+1</a:t>
            </a:r>
            <a:endParaRPr lang="en-GB" altLang="en-US" sz="2600" baseline="30000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1675" y="3176588"/>
            <a:ext cx="2332038" cy="557212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cxnSp>
        <p:nvCxnSpPr>
          <p:cNvPr id="22" name="Straight Arrow Connector 21"/>
          <p:cNvCxnSpPr>
            <a:cxnSpLocks noChangeShapeType="1"/>
            <a:endCxn id="23" idx="1"/>
          </p:cNvCxnSpPr>
          <p:nvPr/>
        </p:nvCxnSpPr>
        <p:spPr bwMode="auto">
          <a:xfrm>
            <a:off x="3021013" y="3554413"/>
            <a:ext cx="2686050" cy="19812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07063" y="5243513"/>
            <a:ext cx="3146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forget i=i+1</a:t>
            </a:r>
            <a:endParaRPr lang="en-GB" altLang="en-US" sz="32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07063" y="5700713"/>
            <a:ext cx="41417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/>
              <a:t>infinite loop because </a:t>
            </a:r>
            <a:r>
              <a:rPr lang="en-US" altLang="en-US" sz="26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2600"/>
              <a:t> does not get changed in the loop</a:t>
            </a:r>
            <a:endParaRPr lang="en-GB" altLang="en-US" sz="26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/>
      <p:bldP spid="13" grpId="0"/>
      <p:bldP spid="14" grpId="0" animBg="1"/>
      <p:bldP spid="16" grpId="0"/>
      <p:bldP spid="18" grpId="0"/>
      <p:bldP spid="19" grpId="0" animBg="1"/>
      <p:bldP spid="21" grpId="0"/>
      <p:bldP spid="17" grpId="0" animBg="1"/>
      <p:bldP spid="23" grpId="0"/>
      <p:bldP spid="2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886EAD-1C6C-4879-AF5F-171112F700E2}" type="slidenum">
              <a:rPr lang="zh-TW" altLang="en-US" sz="1100">
                <a:latin typeface="Verdana" panose="020B0604030504040204" pitchFamily="34" charset="0"/>
              </a:rPr>
              <a:pPr/>
              <a:t>42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Pseudo Code: Exercise</a:t>
            </a:r>
            <a:endParaRPr lang="en-US" altLang="en-US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25538"/>
            <a:ext cx="9569450" cy="5486400"/>
          </a:xfrm>
        </p:spPr>
        <p:txBody>
          <a:bodyPr/>
          <a:lstStyle/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>
                <a:solidFill>
                  <a:srgbClr val="006666"/>
                </a:solidFill>
              </a:rPr>
              <a:t>Write a while-loop for this:</a:t>
            </a: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Given two positive integers x and y, list </a:t>
            </a:r>
            <a:r>
              <a:rPr lang="en-GB" altLang="en-US" b="1" smtClean="0">
                <a:solidFill>
                  <a:srgbClr val="FF0000"/>
                </a:solidFill>
              </a:rPr>
              <a:t>all factors</a:t>
            </a:r>
            <a:r>
              <a:rPr lang="en-GB" altLang="en-US" smtClean="0"/>
              <a:t> of x which are </a:t>
            </a:r>
            <a:r>
              <a:rPr lang="en-GB" altLang="en-US" b="1" smtClean="0">
                <a:solidFill>
                  <a:srgbClr val="FF0000"/>
                </a:solidFill>
              </a:rPr>
              <a:t>not</a:t>
            </a:r>
            <a:r>
              <a:rPr lang="en-GB" altLang="en-US" smtClean="0"/>
              <a:t> factors of y</a:t>
            </a:r>
          </a:p>
          <a:p>
            <a:pPr marL="800100" lvl="1" indent="-358775" eaLnBrk="1" hangingPunct="1"/>
            <a:r>
              <a:rPr lang="en-GB" altLang="en-US" smtClean="0">
                <a:solidFill>
                  <a:schemeClr val="accent2"/>
                </a:solidFill>
              </a:rPr>
              <a:t>Examples</a:t>
            </a: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7238" y="3424238"/>
          <a:ext cx="8929687" cy="2311400"/>
        </p:xfrm>
        <a:graphic>
          <a:graphicData uri="http://schemas.openxmlformats.org/drawingml/2006/table">
            <a:tbl>
              <a:tblPr/>
              <a:tblGrid>
                <a:gridCol w="803275"/>
                <a:gridCol w="739775"/>
                <a:gridCol w="4073525"/>
                <a:gridCol w="3313112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factors of x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output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1, 2, 3, 6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1, 2, 3, 5, 6, 10, 15, 30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2, 5, 6, 10, 15, 30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1, 3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60897B-F268-4ED8-A3AB-1E87C88B75C7}" type="slidenum">
              <a:rPr lang="zh-TW" altLang="en-US" sz="1100">
                <a:latin typeface="Verdana" panose="020B0604030504040204" pitchFamily="34" charset="0"/>
              </a:rPr>
              <a:pPr/>
              <a:t>43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Pseudo Code: Exercise</a:t>
            </a:r>
            <a:endParaRPr lang="en-US" altLang="en-US" smtClean="0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25538"/>
            <a:ext cx="9626600" cy="5486400"/>
          </a:xfrm>
        </p:spPr>
        <p:txBody>
          <a:bodyPr/>
          <a:lstStyle/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>
                <a:solidFill>
                  <a:srgbClr val="006666"/>
                </a:solidFill>
              </a:rPr>
              <a:t>Write a while-loop for this:</a:t>
            </a: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Given two positive integers x and y, list </a:t>
            </a:r>
            <a:r>
              <a:rPr lang="en-GB" altLang="en-US" b="1" smtClean="0">
                <a:solidFill>
                  <a:srgbClr val="FF0000"/>
                </a:solidFill>
              </a:rPr>
              <a:t>all factors</a:t>
            </a:r>
            <a:r>
              <a:rPr lang="en-GB" altLang="en-US" smtClean="0"/>
              <a:t> of x which are </a:t>
            </a:r>
            <a:r>
              <a:rPr lang="en-GB" altLang="en-US" b="1" smtClean="0">
                <a:solidFill>
                  <a:srgbClr val="FF0000"/>
                </a:solidFill>
              </a:rPr>
              <a:t>not</a:t>
            </a:r>
            <a:r>
              <a:rPr lang="en-GB" altLang="en-US" smtClean="0"/>
              <a:t> factors of y</a:t>
            </a: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12913" y="3400425"/>
            <a:ext cx="6310312" cy="32369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GB" b="1" kern="0" dirty="0">
                <a:latin typeface="Courier New" pitchFamily="49" charset="0"/>
              </a:rPr>
              <a:t>  </a:t>
            </a:r>
            <a:r>
              <a:rPr lang="en-GB" b="1" kern="0" dirty="0" err="1">
                <a:latin typeface="Courier New" pitchFamily="49" charset="0"/>
              </a:rPr>
              <a:t>i</a:t>
            </a:r>
            <a:r>
              <a:rPr lang="en-GB" b="1" kern="0" dirty="0">
                <a:latin typeface="Courier New" pitchFamily="49" charset="0"/>
              </a:rPr>
              <a:t> = ??</a:t>
            </a:r>
          </a:p>
          <a:p>
            <a:pPr marL="342900" indent="-342900" eaLnBrk="1" hangingPunct="1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GB" b="1" kern="0" dirty="0">
                <a:latin typeface="Courier New" pitchFamily="49" charset="0"/>
              </a:rPr>
              <a:t>  while ?? do</a:t>
            </a:r>
          </a:p>
          <a:p>
            <a:pPr marL="342900" indent="-342900" eaLnBrk="1" hangingPunct="1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GB" b="1" kern="0" dirty="0">
                <a:latin typeface="Courier New" pitchFamily="49" charset="0"/>
              </a:rPr>
              <a:t>  begin</a:t>
            </a:r>
          </a:p>
          <a:p>
            <a:pPr marL="342900" indent="-342900" eaLnBrk="1" hangingPunct="1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GB" b="1" kern="0" dirty="0">
                <a:latin typeface="Courier New" pitchFamily="49" charset="0"/>
              </a:rPr>
              <a:t>    if ?? then</a:t>
            </a:r>
          </a:p>
          <a:p>
            <a:pPr marL="342900" indent="-342900" eaLnBrk="1" hangingPunct="1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GB" b="1" kern="0" dirty="0">
                <a:latin typeface="Courier New" pitchFamily="49" charset="0"/>
              </a:rPr>
              <a:t>      output ??</a:t>
            </a:r>
          </a:p>
          <a:p>
            <a:pPr marL="342900" indent="-342900" eaLnBrk="1" hangingPunct="1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GB" b="1" kern="0" dirty="0"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i</a:t>
            </a:r>
            <a:r>
              <a:rPr lang="en-US" b="1" kern="0" dirty="0">
                <a:latin typeface="Courier New" pitchFamily="49" charset="0"/>
              </a:rPr>
              <a:t> = ??</a:t>
            </a:r>
          </a:p>
          <a:p>
            <a:pPr marL="342900" indent="-342900" eaLnBrk="1" hangingPunct="1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GB" b="1" kern="0" dirty="0">
                <a:latin typeface="Courier New" pitchFamily="49" charset="0"/>
              </a:rPr>
              <a:t> 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37028E-10AD-4ED2-B870-E9098104FC99}" type="slidenum">
              <a:rPr lang="zh-TW" altLang="en-US" sz="1100">
                <a:latin typeface="Verdana" panose="020B0604030504040204" pitchFamily="34" charset="0"/>
              </a:rPr>
              <a:pPr/>
              <a:t>44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Pseudo Code: Exercise</a:t>
            </a:r>
            <a:endParaRPr lang="en-US" altLang="en-US" smtClean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25538"/>
            <a:ext cx="9447213" cy="5486400"/>
          </a:xfrm>
        </p:spPr>
        <p:txBody>
          <a:bodyPr/>
          <a:lstStyle/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>
                <a:solidFill>
                  <a:srgbClr val="006666"/>
                </a:solidFill>
              </a:rPr>
              <a:t>Write a while-loop for this:</a:t>
            </a: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Given two positive integers x and y, list </a:t>
            </a:r>
            <a:r>
              <a:rPr lang="en-GB" altLang="en-US" b="1" smtClean="0">
                <a:solidFill>
                  <a:srgbClr val="FF0000"/>
                </a:solidFill>
              </a:rPr>
              <a:t>all factors</a:t>
            </a:r>
            <a:r>
              <a:rPr lang="en-GB" altLang="en-US" smtClean="0"/>
              <a:t> of x which are </a:t>
            </a:r>
            <a:r>
              <a:rPr lang="en-GB" altLang="en-US" b="1" smtClean="0">
                <a:solidFill>
                  <a:srgbClr val="FF0000"/>
                </a:solidFill>
              </a:rPr>
              <a:t>not</a:t>
            </a:r>
            <a:r>
              <a:rPr lang="en-GB" altLang="en-US" smtClean="0"/>
              <a:t> factors of y</a:t>
            </a: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Two subproblems: </a:t>
            </a:r>
          </a:p>
          <a:p>
            <a:pPr marL="261938" indent="-261938" eaLnBrk="1" hangingPunct="1"/>
            <a:r>
              <a:rPr lang="en-GB" altLang="en-US" smtClean="0"/>
              <a:t>find </a:t>
            </a:r>
            <a:r>
              <a:rPr lang="en-GB" altLang="en-US" b="1" smtClean="0">
                <a:solidFill>
                  <a:srgbClr val="FF0000"/>
                </a:solidFill>
              </a:rPr>
              <a:t>all factors</a:t>
            </a:r>
            <a:r>
              <a:rPr lang="en-GB" altLang="en-US" smtClean="0"/>
              <a:t> of x</a:t>
            </a:r>
          </a:p>
          <a:p>
            <a:pPr marL="261938" indent="-261938" eaLnBrk="1" hangingPunct="1"/>
            <a:r>
              <a:rPr lang="en-GB" altLang="en-US" smtClean="0"/>
              <a:t>if it is not a factor of y, output it</a:t>
            </a:r>
          </a:p>
          <a:p>
            <a:pPr marL="261938" indent="-261938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794578-22E3-4C1C-A680-038C90DC4A78}" type="slidenum">
              <a:rPr lang="zh-TW" altLang="en-US" sz="1100">
                <a:latin typeface="Verdana" panose="020B0604030504040204" pitchFamily="34" charset="0"/>
              </a:rPr>
              <a:pPr/>
              <a:t>45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65100" y="206375"/>
            <a:ext cx="8826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000">
                <a:latin typeface="Comic Sans MS" panose="030F0702030302020204" pitchFamily="66" charset="0"/>
              </a:rPr>
              <a:t>Find all factors of </a:t>
            </a:r>
            <a:r>
              <a:rPr lang="en-GB" altLang="en-US" sz="3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5100" y="801688"/>
            <a:ext cx="4830763" cy="28908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factor of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000">
                <a:latin typeface="Comic Sans MS" panose="030F0702030302020204" pitchFamily="66" charset="0"/>
              </a:rPr>
              <a:t> must be between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>
                <a:latin typeface="Comic Sans MS" panose="030F0702030302020204" pitchFamily="66" charset="0"/>
              </a:rPr>
              <a:t> and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GB" altLang="en-US" sz="2000">
                <a:latin typeface="Comic Sans MS" panose="030F0702030302020204" pitchFamily="66" charset="0"/>
              </a:rPr>
              <a:t>variable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>
                <a:latin typeface="Comic Sans MS" panose="030F0702030302020204" pitchFamily="66" charset="0"/>
              </a:rPr>
              <a:t> to iterate from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altLang="en-US" sz="2000">
                <a:latin typeface="Comic Sans MS" panose="030F0702030302020204" pitchFamily="66" charset="0"/>
              </a:rPr>
              <a:t> to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 =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&lt;= x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 …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= i + 1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end</a:t>
            </a:r>
            <a:endParaRPr lang="en-GB" alt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5100" y="4330700"/>
            <a:ext cx="5480050" cy="15144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if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>
                <a:latin typeface="Comic Sans MS" panose="030F0702030302020204" pitchFamily="66" charset="0"/>
              </a:rPr>
              <a:t> is divisible by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000">
                <a:latin typeface="Comic Sans MS" panose="030F0702030302020204" pitchFamily="66" charset="0"/>
              </a:rPr>
              <a:t>, then it is a factor of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GB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GB" altLang="en-US" sz="2000">
                <a:latin typeface="Comic Sans MS" panose="030F0702030302020204" pitchFamily="66" charset="0"/>
              </a:rPr>
              <a:t>remainder of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>
                <a:latin typeface="Comic Sans MS" panose="030F0702030302020204" pitchFamily="66" charset="0"/>
              </a:rPr>
              <a:t> divided by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altLang="en-US" sz="2000">
                <a:latin typeface="Comic Sans MS" panose="030F0702030302020204" pitchFamily="66" charset="0"/>
              </a:rPr>
              <a:t> is </a:t>
            </a:r>
            <a:r>
              <a:rPr lang="en-GB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x%i==0 then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output i </a:t>
            </a:r>
          </a:p>
        </p:txBody>
      </p:sp>
      <p:sp>
        <p:nvSpPr>
          <p:cNvPr id="7" name="Down Arrow 6"/>
          <p:cNvSpPr>
            <a:spLocks noChangeArrowheads="1"/>
          </p:cNvSpPr>
          <p:nvPr/>
        </p:nvSpPr>
        <p:spPr bwMode="auto">
          <a:xfrm>
            <a:off x="2581275" y="5867400"/>
            <a:ext cx="449263" cy="566738"/>
          </a:xfrm>
          <a:prstGeom prst="downArrow">
            <a:avLst>
              <a:gd name="adj1" fmla="val 50000"/>
              <a:gd name="adj2" fmla="val 5016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" name="Down Arrow 14"/>
          <p:cNvSpPr>
            <a:spLocks noChangeArrowheads="1"/>
          </p:cNvSpPr>
          <p:nvPr/>
        </p:nvSpPr>
        <p:spPr bwMode="auto">
          <a:xfrm>
            <a:off x="2581275" y="3741738"/>
            <a:ext cx="449263" cy="566737"/>
          </a:xfrm>
          <a:prstGeom prst="downArrow">
            <a:avLst>
              <a:gd name="adj1" fmla="val 50000"/>
              <a:gd name="adj2" fmla="val 50161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697538" y="1366838"/>
            <a:ext cx="3803650" cy="2892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Therefore:</a:t>
            </a:r>
            <a:endParaRPr lang="en-US" alt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i =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while i &lt;= x do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if x%i==0 then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 output i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i = i + 1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  <a:endParaRPr lang="en-GB" alt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Down Arrow 21"/>
          <p:cNvSpPr>
            <a:spLocks noChangeArrowheads="1"/>
          </p:cNvSpPr>
          <p:nvPr/>
        </p:nvSpPr>
        <p:spPr bwMode="auto">
          <a:xfrm>
            <a:off x="7397750" y="760413"/>
            <a:ext cx="450850" cy="566737"/>
          </a:xfrm>
          <a:prstGeom prst="downArrow">
            <a:avLst>
              <a:gd name="adj1" fmla="val 50000"/>
              <a:gd name="adj2" fmla="val 4998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animBg="1"/>
      <p:bldP spid="15" grpId="0" animBg="1"/>
      <p:bldP spid="21" grpId="0" build="p" animBg="1"/>
      <p:bldP spid="2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FF2445-9ABE-46BB-AC2A-2F3BC109C4F9}" type="slidenum">
              <a:rPr lang="zh-TW" altLang="en-US" sz="1100">
                <a:latin typeface="Verdana" panose="020B0604030504040204" pitchFamily="34" charset="0"/>
              </a:rPr>
              <a:pPr/>
              <a:t>46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65100" y="206375"/>
            <a:ext cx="8826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000">
                <a:latin typeface="Comic Sans MS" panose="030F0702030302020204" pitchFamily="66" charset="0"/>
              </a:rPr>
              <a:t>1. All factors of </a:t>
            </a:r>
            <a:r>
              <a:rPr lang="en-GB" altLang="en-US" sz="3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8372" name="Rectangle 3"/>
          <p:cNvSpPr txBox="1">
            <a:spLocks noChangeArrowheads="1"/>
          </p:cNvSpPr>
          <p:nvPr/>
        </p:nvSpPr>
        <p:spPr bwMode="auto">
          <a:xfrm>
            <a:off x="165100" y="801688"/>
            <a:ext cx="3849688" cy="2498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57188" indent="-357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i =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while i &lt;= x do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if x%i==0 then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 output i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i = i + 1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  <a:endParaRPr lang="en-GB" alt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5100" y="4529138"/>
            <a:ext cx="5480050" cy="15160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265113" indent="-265113" eaLnBrk="1" hangingPunct="1">
              <a:spcBef>
                <a:spcPct val="10000"/>
              </a:spcBef>
              <a:spcAft>
                <a:spcPct val="0"/>
              </a:spcAft>
              <a:defRPr/>
            </a:pPr>
            <a:r>
              <a:rPr lang="en-GB" altLang="en-US" sz="2000" dirty="0" smtClean="0"/>
              <a:t>remainder of 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 smtClean="0"/>
              <a:t> divided by </a:t>
            </a:r>
            <a:r>
              <a:rPr lang="en-GB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altLang="en-US" sz="2000" dirty="0" smtClean="0"/>
              <a:t> is </a:t>
            </a:r>
            <a:r>
              <a:rPr lang="en-GB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265113" indent="-265113" eaLnBrk="1" hangingPunct="1">
              <a:spcBef>
                <a:spcPct val="10000"/>
              </a:spcBef>
              <a:spcAft>
                <a:spcPct val="0"/>
              </a:spcAft>
              <a:defRPr/>
            </a:pPr>
            <a:r>
              <a:rPr lang="en-GB" altLang="en-US" sz="2000" dirty="0" smtClean="0"/>
              <a:t>remainder of 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 smtClean="0"/>
              <a:t> divided by </a:t>
            </a:r>
            <a:r>
              <a:rPr lang="en-GB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GB" altLang="en-US" sz="2000" dirty="0" smtClean="0"/>
              <a:t> is 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not</a:t>
            </a:r>
            <a:r>
              <a:rPr lang="en-GB" altLang="en-US" sz="2000" dirty="0" smtClean="0"/>
              <a:t> </a:t>
            </a:r>
            <a:r>
              <a:rPr lang="en-GB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542925" indent="-542925" eaLnBrk="1" hangingPunct="1"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x%i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==0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y%i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!=0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pPr marL="542925" indent="-542925" eaLnBrk="1" hangingPunct="1"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output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405313" y="1366838"/>
            <a:ext cx="5191125" cy="23701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57188" indent="-357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i =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while i &lt;= x do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if x%i==0 &amp;&amp; y%i!=0 then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 output i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i = i + 1</a:t>
            </a:r>
          </a:p>
          <a:p>
            <a:pPr eaLnBrk="1" hangingPunct="1">
              <a:spcBef>
                <a:spcPct val="10000"/>
              </a:spcBef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  <a:endParaRPr lang="en-GB" alt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375" name="Rectangle 9"/>
          <p:cNvSpPr>
            <a:spLocks noChangeArrowheads="1"/>
          </p:cNvSpPr>
          <p:nvPr/>
        </p:nvSpPr>
        <p:spPr bwMode="auto">
          <a:xfrm>
            <a:off x="165100" y="3903663"/>
            <a:ext cx="8826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000">
                <a:latin typeface="Comic Sans MS" panose="030F0702030302020204" pitchFamily="66" charset="0"/>
              </a:rPr>
              <a:t>2. Factors of</a:t>
            </a:r>
            <a:r>
              <a:rPr lang="en-GB" altLang="en-US" sz="3000"/>
              <a:t> </a:t>
            </a:r>
            <a:r>
              <a:rPr lang="en-GB" altLang="en-US" sz="3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altLang="en-US" sz="3000">
                <a:latin typeface="Comic Sans MS" panose="030F0702030302020204" pitchFamily="66" charset="0"/>
              </a:rPr>
              <a:t> but not factor of y</a:t>
            </a:r>
            <a:endParaRPr lang="en-GB" altLang="en-US" sz="3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376" name="Rectangle 10"/>
          <p:cNvSpPr>
            <a:spLocks noChangeArrowheads="1"/>
          </p:cNvSpPr>
          <p:nvPr/>
        </p:nvSpPr>
        <p:spPr bwMode="auto">
          <a:xfrm>
            <a:off x="4432300" y="787400"/>
            <a:ext cx="43338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000">
                <a:latin typeface="Comic Sans MS" panose="030F0702030302020204" pitchFamily="66" charset="0"/>
              </a:rPr>
              <a:t>3. Finally,</a:t>
            </a:r>
            <a:endParaRPr lang="en-GB" altLang="en-US" sz="3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2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 Information (3)</a:t>
            </a:r>
            <a:endParaRPr lang="en-GB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Each assessment has two components</a:t>
            </a:r>
          </a:p>
          <a:p>
            <a:pPr lvl="1"/>
            <a:r>
              <a:rPr lang="en-US" altLang="en-US" dirty="0" smtClean="0"/>
              <a:t>Tutorial participation (25%)</a:t>
            </a:r>
          </a:p>
          <a:p>
            <a:pPr lvl="1"/>
            <a:r>
              <a:rPr lang="en-US" altLang="en-US" dirty="0" smtClean="0"/>
              <a:t>Class Test (75%)</a:t>
            </a:r>
          </a:p>
          <a:p>
            <a:r>
              <a:rPr lang="en-US" altLang="en-US" dirty="0" smtClean="0"/>
              <a:t>Assessment 1</a:t>
            </a:r>
          </a:p>
          <a:p>
            <a:pPr lvl="1"/>
            <a:r>
              <a:rPr lang="en-US" altLang="en-US" dirty="0" smtClean="0"/>
              <a:t>Tutorials 1 – 6 (Weeks 2-7)</a:t>
            </a:r>
          </a:p>
          <a:p>
            <a:pPr lvl="1"/>
            <a:r>
              <a:rPr lang="en-US" altLang="en-US" dirty="0" smtClean="0"/>
              <a:t>Class Test 1: Week 8, </a:t>
            </a:r>
            <a:r>
              <a:rPr lang="en-US" altLang="en-US" b="1" dirty="0" smtClean="0">
                <a:solidFill>
                  <a:srgbClr val="FF0000"/>
                </a:solidFill>
              </a:rPr>
              <a:t>Thu 23</a:t>
            </a:r>
            <a:r>
              <a:rPr lang="en-US" alt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altLang="en-US" b="1" dirty="0" smtClean="0">
                <a:solidFill>
                  <a:srgbClr val="FF0000"/>
                </a:solidFill>
              </a:rPr>
              <a:t> Mar</a:t>
            </a:r>
          </a:p>
          <a:p>
            <a:r>
              <a:rPr lang="en-US" altLang="en-US" dirty="0" smtClean="0"/>
              <a:t>Assessment 2</a:t>
            </a:r>
          </a:p>
          <a:p>
            <a:pPr lvl="1"/>
            <a:r>
              <a:rPr lang="en-US" altLang="en-US" dirty="0" smtClean="0"/>
              <a:t>Tutorials 7 – 11 (Weeks 8-12)</a:t>
            </a:r>
          </a:p>
          <a:p>
            <a:pPr lvl="1"/>
            <a:r>
              <a:rPr lang="en-US" altLang="en-US" dirty="0" smtClean="0"/>
              <a:t>Class Test 2: Week 12, </a:t>
            </a:r>
            <a:r>
              <a:rPr lang="en-US" altLang="en-US" b="1" dirty="0" smtClean="0">
                <a:solidFill>
                  <a:srgbClr val="FF0000"/>
                </a:solidFill>
              </a:rPr>
              <a:t>Thu 11</a:t>
            </a:r>
            <a:r>
              <a:rPr lang="en-US" alt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altLang="en-US" b="1" dirty="0" smtClean="0">
                <a:solidFill>
                  <a:srgbClr val="FF0000"/>
                </a:solidFill>
              </a:rPr>
              <a:t> May</a:t>
            </a:r>
            <a:endParaRPr lang="en-GB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BAE2EE-5C7F-4A23-BB17-7B42E048FB2C}" type="slidenum">
              <a:rPr lang="zh-TW" altLang="en-US" sz="1100">
                <a:latin typeface="Verdana" panose="020B0604030504040204" pitchFamily="34" charset="0"/>
              </a:rPr>
              <a:pPr/>
              <a:t>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F1D2D1-2AC3-4055-8AC3-E49EEC150150}" type="slidenum">
              <a:rPr lang="zh-TW" altLang="en-US" sz="1100">
                <a:latin typeface="Verdana" panose="020B0604030504040204" pitchFamily="34" charset="0"/>
              </a:rPr>
              <a:pPr/>
              <a:t>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Why COMP108?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Pre-requisite for: COMP202, COMP218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z="2400" smtClean="0">
                <a:ea typeface="新細明體" panose="02020500000000000000" pitchFamily="18" charset="-120"/>
              </a:rPr>
              <a:t>(COMP202 is pre-requisite for COMP309)</a:t>
            </a:r>
            <a:endParaRPr lang="en-US" altLang="zh-TW" sz="200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eaLnBrk="1" hangingPunct="1">
              <a:spcAft>
                <a:spcPct val="50000"/>
              </a:spcAft>
              <a:buFont typeface="Wingdings" panose="05000000000000000000" pitchFamily="2" charset="2"/>
              <a:buNone/>
            </a:pP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Algorithm design is a foundation for efficient and effective programs</a:t>
            </a:r>
            <a:endParaRPr lang="en-US" altLang="zh-TW" sz="200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"Year 1 modules do not count towards honour classification…"</a:t>
            </a:r>
            <a:endParaRPr lang="en-US" altLang="zh-TW" sz="2800" smtClean="0">
              <a:ea typeface="新細明體" panose="02020500000000000000" pitchFamily="18" charset="-120"/>
            </a:endParaRP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smtClean="0">
                <a:ea typeface="新細明體" panose="02020500000000000000" pitchFamily="18" charset="-120"/>
              </a:rPr>
              <a:t>(Career Services: Employers DO consider year 1 module results)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36D6E2-DDAC-4BB0-888F-6E2DB8448BEE}" type="slidenum">
              <a:rPr lang="zh-TW" altLang="en-US" sz="1100">
                <a:latin typeface="Verdana" panose="020B0604030504040204" pitchFamily="34" charset="0"/>
              </a:rPr>
              <a:pPr/>
              <a:t>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Aims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150000"/>
              </a:spcAft>
            </a:pPr>
            <a:r>
              <a:rPr lang="en-US" altLang="zh-TW" sz="2800" smtClean="0">
                <a:ea typeface="新細明體" panose="02020500000000000000" pitchFamily="18" charset="-120"/>
              </a:rPr>
              <a:t>To give an overview of the study of algorithms in terms of their </a:t>
            </a:r>
            <a:r>
              <a:rPr lang="en-US" altLang="zh-TW" sz="2800" b="1" i="1" smtClean="0">
                <a:ea typeface="新細明體" panose="02020500000000000000" pitchFamily="18" charset="-120"/>
              </a:rPr>
              <a:t>efficiency</a:t>
            </a:r>
            <a:r>
              <a:rPr lang="en-US" altLang="zh-TW" sz="2800" smtClean="0">
                <a:ea typeface="新細明體" panose="02020500000000000000" pitchFamily="18" charset="-120"/>
              </a:rPr>
              <a:t>.</a:t>
            </a:r>
          </a:p>
          <a:p>
            <a:pPr eaLnBrk="1" hangingPunct="1">
              <a:spcAft>
                <a:spcPct val="150000"/>
              </a:spcAft>
            </a:pPr>
            <a:r>
              <a:rPr lang="en-US" altLang="zh-TW" sz="2800" smtClean="0">
                <a:ea typeface="新細明體" panose="02020500000000000000" pitchFamily="18" charset="-120"/>
              </a:rPr>
              <a:t>To introduce the standard algorithmic </a:t>
            </a:r>
            <a:r>
              <a:rPr lang="en-US" altLang="zh-TW" sz="2800" b="1" i="1" smtClean="0">
                <a:ea typeface="新細明體" panose="02020500000000000000" pitchFamily="18" charset="-120"/>
              </a:rPr>
              <a:t>design paradigms</a:t>
            </a:r>
            <a:r>
              <a:rPr lang="en-US" altLang="zh-TW" sz="2800" smtClean="0">
                <a:ea typeface="新細明體" panose="02020500000000000000" pitchFamily="18" charset="-120"/>
              </a:rPr>
              <a:t> employed in the development of efficient algorithmic solutions.</a:t>
            </a:r>
          </a:p>
          <a:p>
            <a:pPr eaLnBrk="1" hangingPunct="1">
              <a:spcAft>
                <a:spcPct val="150000"/>
              </a:spcAft>
            </a:pPr>
            <a:r>
              <a:rPr lang="en-US" altLang="zh-TW" sz="2800" smtClean="0">
                <a:ea typeface="新細明體" panose="02020500000000000000" pitchFamily="18" charset="-120"/>
              </a:rPr>
              <a:t>To describe the </a:t>
            </a:r>
            <a:r>
              <a:rPr lang="en-US" altLang="zh-TW" sz="2800" b="1" i="1" smtClean="0">
                <a:ea typeface="新細明體" panose="02020500000000000000" pitchFamily="18" charset="-120"/>
              </a:rPr>
              <a:t>analysis</a:t>
            </a:r>
            <a:r>
              <a:rPr lang="en-US" altLang="zh-TW" sz="2800" smtClean="0">
                <a:ea typeface="新細明體" panose="02020500000000000000" pitchFamily="18" charset="-120"/>
              </a:rPr>
              <a:t> of algorithms in terms of the use of formal models of Time and Space.</a:t>
            </a:r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>
            <a:off x="5357813" y="1730375"/>
            <a:ext cx="4349750" cy="381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sz="2200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What do we mean by good?</a:t>
            </a:r>
          </a:p>
        </p:txBody>
      </p:sp>
      <p:sp>
        <p:nvSpPr>
          <p:cNvPr id="18438" name="AutoShape 5"/>
          <p:cNvSpPr>
            <a:spLocks noChangeArrowheads="1"/>
          </p:cNvSpPr>
          <p:nvPr/>
        </p:nvSpPr>
        <p:spPr bwMode="auto">
          <a:xfrm>
            <a:off x="6018213" y="3676650"/>
            <a:ext cx="3384550" cy="381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sz="2200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How to achieve?</a:t>
            </a:r>
          </a:p>
        </p:txBody>
      </p:sp>
      <p:sp>
        <p:nvSpPr>
          <p:cNvPr id="18439" name="AutoShape 6"/>
          <p:cNvSpPr>
            <a:spLocks noChangeArrowheads="1"/>
          </p:cNvSpPr>
          <p:nvPr/>
        </p:nvSpPr>
        <p:spPr bwMode="auto">
          <a:xfrm>
            <a:off x="6816725" y="5684838"/>
            <a:ext cx="2641600" cy="381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sz="2200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Can we prove?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765175"/>
            <a:ext cx="84201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Ready to start …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98513" y="2135188"/>
            <a:ext cx="8834437" cy="3429000"/>
          </a:xfrm>
        </p:spPr>
        <p:txBody>
          <a:bodyPr/>
          <a:lstStyle/>
          <a:p>
            <a:pPr marL="347663" indent="-347663" eaLnBrk="1" hangingPunct="1">
              <a:buFont typeface="Wingdings" panose="05000000000000000000" pitchFamily="2" charset="2"/>
              <a:buNone/>
            </a:pPr>
            <a:r>
              <a:rPr lang="en-GB" altLang="en-US" sz="3000" b="0" smtClean="0"/>
              <a:t>Learning outcomes</a:t>
            </a:r>
          </a:p>
          <a:p>
            <a:pPr marL="347663" indent="-347663" eaLnBrk="1" hangingPunct="1">
              <a:buFont typeface="Wingdings" panose="05000000000000000000" pitchFamily="2" charset="2"/>
              <a:buChar char=""/>
            </a:pPr>
            <a:r>
              <a:rPr lang="en-US" altLang="en-US" sz="3000" b="0" smtClean="0">
                <a:solidFill>
                  <a:schemeClr val="accent2"/>
                </a:solidFill>
              </a:rPr>
              <a:t>Able to tell what an algorithm is &amp; have some understanding </a:t>
            </a:r>
            <a:r>
              <a:rPr lang="en-US" altLang="en-US" sz="3000" b="0" smtClean="0">
                <a:solidFill>
                  <a:srgbClr val="FF0000"/>
                </a:solidFill>
              </a:rPr>
              <a:t>why</a:t>
            </a:r>
            <a:r>
              <a:rPr lang="en-US" altLang="en-US" sz="3000" b="0" smtClean="0">
                <a:solidFill>
                  <a:schemeClr val="accent2"/>
                </a:solidFill>
              </a:rPr>
              <a:t> we study algorithms</a:t>
            </a:r>
          </a:p>
          <a:p>
            <a:pPr marL="347663" indent="-347663" eaLnBrk="1" hangingPunct="1"/>
            <a:r>
              <a:rPr lang="en-US" altLang="zh-TW" sz="3000" b="0" smtClean="0">
                <a:ea typeface="新細明體" panose="02020500000000000000" pitchFamily="18" charset="-120"/>
              </a:rPr>
              <a:t>Able to use </a:t>
            </a:r>
            <a:r>
              <a:rPr lang="en-US" altLang="zh-TW" sz="3000" b="0" smtClean="0">
                <a:solidFill>
                  <a:schemeClr val="accent2"/>
                </a:solidFill>
                <a:ea typeface="新細明體" panose="02020500000000000000" pitchFamily="18" charset="-120"/>
              </a:rPr>
              <a:t>pseudo code</a:t>
            </a:r>
            <a:r>
              <a:rPr lang="en-US" altLang="zh-TW" sz="3000" b="0" smtClean="0">
                <a:ea typeface="新細明體" panose="02020500000000000000" pitchFamily="18" charset="-120"/>
              </a:rPr>
              <a:t> to describe algorithm</a:t>
            </a:r>
          </a:p>
          <a:p>
            <a:pPr marL="347663" indent="-347663" eaLnBrk="1" hangingPunct="1">
              <a:buFont typeface="Wingdings" panose="05000000000000000000" pitchFamily="2" charset="2"/>
              <a:buNone/>
            </a:pPr>
            <a:endParaRPr lang="en-GB" altLang="en-US" sz="3000" b="0" smtClean="0"/>
          </a:p>
          <a:p>
            <a:pPr marL="347663" indent="-347663" eaLnBrk="1" hangingPunct="1">
              <a:buFont typeface="Wingdings" panose="05000000000000000000" pitchFamily="2" charset="2"/>
              <a:buNone/>
            </a:pPr>
            <a:endParaRPr lang="en-GB" altLang="en-US" sz="30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76B377-024E-4EA8-840F-359BC4116F83}" type="slidenum">
              <a:rPr lang="zh-TW" altLang="en-US" sz="1100">
                <a:latin typeface="Verdana" panose="020B0604030504040204" pitchFamily="34" charset="0"/>
              </a:rPr>
              <a:pPr/>
              <a:t>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(Basics)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What is an algorithm?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A sequence of </a:t>
            </a:r>
            <a:r>
              <a:rPr lang="en-US" altLang="zh-TW" b="1" i="1" smtClean="0">
                <a:solidFill>
                  <a:srgbClr val="FF0000"/>
                </a:solidFill>
                <a:ea typeface="新細明體" panose="02020500000000000000" pitchFamily="18" charset="-120"/>
              </a:rPr>
              <a:t>precise and concise</a:t>
            </a:r>
            <a:r>
              <a:rPr lang="en-US" altLang="zh-TW" smtClean="0">
                <a:ea typeface="新細明體" panose="02020500000000000000" pitchFamily="18" charset="-120"/>
              </a:rPr>
              <a:t> instructions that guide you (or a computer) to solve a </a:t>
            </a:r>
            <a:r>
              <a:rPr lang="en-US" altLang="zh-TW" b="1" i="1" smtClean="0">
                <a:solidFill>
                  <a:srgbClr val="FF0000"/>
                </a:solidFill>
                <a:ea typeface="新細明體" panose="02020500000000000000" pitchFamily="18" charset="-120"/>
              </a:rPr>
              <a:t>specific</a:t>
            </a:r>
            <a:r>
              <a:rPr lang="en-US" altLang="zh-TW" smtClean="0">
                <a:ea typeface="新細明體" panose="02020500000000000000" pitchFamily="18" charset="-120"/>
              </a:rPr>
              <a:t> problem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Daily life examples: cooking recipe, furniture assembly manual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(What are input / output in each case?)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995363" y="2589213"/>
            <a:ext cx="1911350" cy="969962"/>
          </a:xfrm>
          <a:prstGeom prst="notchedRightArrow">
            <a:avLst>
              <a:gd name="adj1" fmla="val 50000"/>
              <a:gd name="adj2" fmla="val 4741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chemeClr val="accent2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Input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438525" y="2527300"/>
            <a:ext cx="2730500" cy="10318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chemeClr val="accent2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Algorithm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6834188" y="2589213"/>
            <a:ext cx="1911350" cy="969962"/>
          </a:xfrm>
          <a:prstGeom prst="notchedRightArrow">
            <a:avLst>
              <a:gd name="adj1" fmla="val 50000"/>
              <a:gd name="adj2" fmla="val 4741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chemeClr val="accent2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8605</TotalTime>
  <Words>2985</Words>
  <Application>Microsoft Office PowerPoint</Application>
  <PresentationFormat>A4 Paper (210x297 mm)</PresentationFormat>
  <Paragraphs>852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Default Design</vt:lpstr>
      <vt:lpstr>COMP108 Algorithmic Foundations  Basics</vt:lpstr>
      <vt:lpstr>Crossing Bridge @ Night</vt:lpstr>
      <vt:lpstr>Module Information</vt:lpstr>
      <vt:lpstr>Module Information (2)</vt:lpstr>
      <vt:lpstr>Module Information (3)</vt:lpstr>
      <vt:lpstr>Why COMP108?</vt:lpstr>
      <vt:lpstr>Aims</vt:lpstr>
      <vt:lpstr>Ready to start …</vt:lpstr>
      <vt:lpstr>What is an algorithm?</vt:lpstr>
      <vt:lpstr>Why do we study algorithms?</vt:lpstr>
      <vt:lpstr>Shortest path to go from A to B</vt:lpstr>
      <vt:lpstr>Shortest path to go from A to B</vt:lpstr>
      <vt:lpstr>Shortest path to go from A to B</vt:lpstr>
      <vt:lpstr>Shortest path to go from A to B</vt:lpstr>
      <vt:lpstr>Shortest path to go from A to B</vt:lpstr>
      <vt:lpstr>Shortest path to go from A to B</vt:lpstr>
      <vt:lpstr>Shortest path to go from A to B</vt:lpstr>
      <vt:lpstr>Idea of Dijkstra's algorithm</vt:lpstr>
      <vt:lpstr>Idea of Dijkstra's algorithm</vt:lpstr>
      <vt:lpstr>Idea of Dijkstra's algorithm</vt:lpstr>
      <vt:lpstr>Shortest path to go from A to B</vt:lpstr>
      <vt:lpstr>How to represent algorithms …</vt:lpstr>
      <vt:lpstr>Algorithm vs Program</vt:lpstr>
      <vt:lpstr>Compute the n-th power</vt:lpstr>
      <vt:lpstr>Pseudo Code </vt:lpstr>
      <vt:lpstr>Pseudo Code</vt:lpstr>
      <vt:lpstr>Pseudo Code: conditional</vt:lpstr>
      <vt:lpstr>Pseudo Code: iterative (loop)</vt:lpstr>
      <vt:lpstr>for loop</vt:lpstr>
      <vt:lpstr>for loop</vt:lpstr>
      <vt:lpstr>while loop</vt:lpstr>
      <vt:lpstr>while loop – example 2</vt:lpstr>
      <vt:lpstr>More Example 1</vt:lpstr>
      <vt:lpstr>More Example 1 - Note</vt:lpstr>
      <vt:lpstr>More Example 2</vt:lpstr>
      <vt:lpstr>More Example 3</vt:lpstr>
      <vt:lpstr>Developing pseudo code</vt:lpstr>
      <vt:lpstr>Developing pseudo code</vt:lpstr>
      <vt:lpstr>PowerPoint Presentation</vt:lpstr>
      <vt:lpstr>Developing pseudo code</vt:lpstr>
      <vt:lpstr>Common Mistakes</vt:lpstr>
      <vt:lpstr>Pseudo Code: Exercise</vt:lpstr>
      <vt:lpstr>Pseudo Code: Exercise</vt:lpstr>
      <vt:lpstr>Pseudo Code: Exercise</vt:lpstr>
      <vt:lpstr>PowerPoint Presentation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COMP108 Lecture</dc:title>
  <dc:subject>Algorithmic Foundations</dc:subject>
  <dc:creator>pwong</dc:creator>
  <cp:lastModifiedBy>CSC</cp:lastModifiedBy>
  <cp:revision>1219</cp:revision>
  <dcterms:created xsi:type="dcterms:W3CDTF">2004-10-26T07:57:42Z</dcterms:created>
  <dcterms:modified xsi:type="dcterms:W3CDTF">2017-03-02T09:17:21Z</dcterms:modified>
</cp:coreProperties>
</file>