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3" r:id="rId2"/>
    <p:sldId id="474" r:id="rId3"/>
    <p:sldId id="475" r:id="rId4"/>
    <p:sldId id="476" r:id="rId5"/>
    <p:sldId id="477" r:id="rId6"/>
    <p:sldId id="487" r:id="rId7"/>
    <p:sldId id="478" r:id="rId8"/>
    <p:sldId id="463" r:id="rId9"/>
    <p:sldId id="484" r:id="rId10"/>
    <p:sldId id="485" r:id="rId11"/>
    <p:sldId id="470" r:id="rId12"/>
    <p:sldId id="486" r:id="rId13"/>
    <p:sldId id="488" r:id="rId14"/>
  </p:sldIdLst>
  <p:sldSz cx="9906000" cy="6858000" type="A4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EAEA"/>
    <a:srgbClr val="FFE1E1"/>
    <a:srgbClr val="FFCCCC"/>
    <a:srgbClr val="DDDDDD"/>
    <a:srgbClr val="C0C0C0"/>
    <a:srgbClr val="96969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9139" autoAdjust="0"/>
  </p:normalViewPr>
  <p:slideViewPr>
    <p:cSldViewPr snapToGrid="0">
      <p:cViewPr varScale="1">
        <p:scale>
          <a:sx n="115" d="100"/>
          <a:sy n="115" d="100"/>
        </p:scale>
        <p:origin x="-1134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5" rIns="96509" bIns="48255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/>
            </a:lvl1pPr>
          </a:lstStyle>
          <a:p>
            <a:pPr>
              <a:defRPr/>
            </a:pPr>
            <a:fld id="{B250A27B-5CCD-49F0-8FC1-AEC98DE7C2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724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7-02-06T15:33:07.6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10742 15363 0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037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818188" y="0"/>
            <a:ext cx="44037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11513" y="558800"/>
            <a:ext cx="3798887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6675" y="3349625"/>
            <a:ext cx="7548563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80213"/>
            <a:ext cx="44037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18188" y="6780213"/>
            <a:ext cx="44037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2B0215-B54D-4A3D-BCE0-4DE21D63C8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176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 b="1">
                <a:latin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37450" y="6245225"/>
            <a:ext cx="2311400" cy="47625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279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7AB5A-DEA2-4792-A047-C278716DD55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633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0138" y="76200"/>
            <a:ext cx="2455862" cy="6535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550" y="76200"/>
            <a:ext cx="7215188" cy="6535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DFA13-7B76-470F-89C5-F6786C2AF8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467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" y="76200"/>
            <a:ext cx="98234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0200" y="1125538"/>
            <a:ext cx="932815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FBF0-1EAA-4CAA-8011-AB7F12D6EE7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008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9ACD4-C3A0-4D69-ACD9-6FD0439FFDD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(Searching)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968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1A77F-C22D-469F-97A6-71E25D78CF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231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125538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0475" y="1125538"/>
            <a:ext cx="4587875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E8120-0074-4EA0-A9E3-9EE530E3A12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763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F36A2-2274-4CAD-9FA7-08C5B59CC3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045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82292-BA1B-4330-A202-9DF591BC3CF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(Searching)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1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9408-80CB-4E81-8FB5-8B7C1F85E2C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317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C9A1C-E0F0-4C9C-89BA-3BB682E094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732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6041A-364B-45B9-9F97-4A73CE9829C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(Intro + MI)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917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550" y="76200"/>
            <a:ext cx="982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125538"/>
            <a:ext cx="93281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5100" y="6284913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Verdan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8E57849-E376-44DE-B753-E33F0EC2471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  <a:p>
            <a:pPr>
              <a:defRPr/>
            </a:pPr>
            <a:endParaRPr lang="en-GB" altLang="zh-TW"/>
          </a:p>
          <a:p>
            <a:pPr>
              <a:defRPr/>
            </a:pPr>
            <a:r>
              <a:rPr lang="en-GB" altLang="zh-TW"/>
              <a:t>(Searching)</a:t>
            </a:r>
            <a:endParaRPr lang="en-US" altLang="zh-TW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002588" y="-33338"/>
            <a:ext cx="1900237" cy="3968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新細明體" pitchFamily="18" charset="-120"/>
              </a:rPr>
              <a:t>Algorithmic Foundations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altLang="zh-TW" sz="1100" smtClean="0">
                <a:solidFill>
                  <a:schemeClr val="bg2"/>
                </a:solidFill>
                <a:latin typeface="Verdana" pitchFamily="34" charset="0"/>
                <a:ea typeface="STCaiyun" pitchFamily="2" charset="-122"/>
              </a:rPr>
              <a:t>COMP108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7" r:id="rId1"/>
    <p:sldLayoutId id="2147485065" r:id="rId2"/>
    <p:sldLayoutId id="2147485068" r:id="rId3"/>
    <p:sldLayoutId id="2147485069" r:id="rId4"/>
    <p:sldLayoutId id="2147485070" r:id="rId5"/>
    <p:sldLayoutId id="2147485066" r:id="rId6"/>
    <p:sldLayoutId id="2147485071" r:id="rId7"/>
    <p:sldLayoutId id="2147485072" r:id="rId8"/>
    <p:sldLayoutId id="2147485073" r:id="rId9"/>
    <p:sldLayoutId id="2147485074" r:id="rId10"/>
    <p:sldLayoutId id="2147485075" r:id="rId11"/>
    <p:sldLayoutId id="214748507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Lucida Sans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SzPct val="75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20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35000" y="1052513"/>
            <a:ext cx="8456613" cy="2663825"/>
          </a:xfrm>
        </p:spPr>
        <p:txBody>
          <a:bodyPr/>
          <a:lstStyle/>
          <a:p>
            <a:pPr eaLnBrk="1" hangingPunct="1"/>
            <a:r>
              <a:rPr lang="en-US" altLang="en-US" smtClean="0"/>
              <a:t>COMP108</a:t>
            </a:r>
            <a:br>
              <a:rPr lang="en-US" altLang="en-US" smtClean="0"/>
            </a:br>
            <a:r>
              <a:rPr lang="en-US" altLang="en-US" smtClean="0"/>
              <a:t>Algorithmic Foundations</a:t>
            </a:r>
            <a:br>
              <a:rPr lang="en-US" altLang="en-US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2800" smtClean="0"/>
              <a:t>Searching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503238" y="3548063"/>
            <a:ext cx="94027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zh-TW" altLang="en-US" b="1" dirty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dirty="0">
                <a:ea typeface="新細明體" panose="02020500000000000000" pitchFamily="18" charset="-120"/>
              </a:rPr>
              <a:t>Prudence Wong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b="1" dirty="0">
                <a:ea typeface="新細明體" panose="02020500000000000000" pitchFamily="18" charset="-120"/>
              </a:rPr>
              <a:t>http://www.csc.liv.ac.uk/~</a:t>
            </a:r>
            <a:r>
              <a:rPr lang="en-US" altLang="zh-TW" sz="2400" b="1" dirty="0" smtClean="0">
                <a:ea typeface="新細明體" panose="02020500000000000000" pitchFamily="18" charset="-120"/>
              </a:rPr>
              <a:t>pwong/teaching/comp108/201617</a:t>
            </a:r>
            <a:endParaRPr lang="en-US" altLang="zh-TW" b="1" dirty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b="1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7000" y="6284913"/>
            <a:ext cx="20637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5C777C32-A600-4B2E-9096-25A6C9A7481D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10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Finding </a:t>
            </a:r>
            <a:r>
              <a:rPr lang="en-US" altLang="zh-TW" b="1" smtClean="0">
                <a:solidFill>
                  <a:srgbClr val="FF0000"/>
                </a:solidFill>
              </a:rPr>
              <a:t>min</a:t>
            </a:r>
            <a:r>
              <a:rPr lang="en-US" altLang="zh-TW" smtClean="0"/>
              <a:t> from n +ve numbers</a:t>
            </a:r>
            <a:endParaRPr lang="zh-TW" altLang="en-US" smtClean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641350" y="990600"/>
            <a:ext cx="70167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input: a[1], a[2], ..., a[n]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 = 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M = a[1]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while (i &lt;=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n) do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if a[i] &lt; M then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  M = a[i]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i = i + 1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output M</a:t>
            </a:r>
          </a:p>
        </p:txBody>
      </p:sp>
      <p:sp>
        <p:nvSpPr>
          <p:cNvPr id="23557" name="Rounded Rectangle 6"/>
          <p:cNvSpPr>
            <a:spLocks noChangeArrowheads="1"/>
          </p:cNvSpPr>
          <p:nvPr/>
        </p:nvSpPr>
        <p:spPr bwMode="auto">
          <a:xfrm>
            <a:off x="501650" y="1816100"/>
            <a:ext cx="1816100" cy="411163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3558" name="Rounded Rectangle 7"/>
          <p:cNvSpPr>
            <a:spLocks noChangeArrowheads="1"/>
          </p:cNvSpPr>
          <p:nvPr/>
        </p:nvSpPr>
        <p:spPr bwMode="auto">
          <a:xfrm>
            <a:off x="974725" y="2994025"/>
            <a:ext cx="3094038" cy="4397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Cloud Callout 8"/>
          <p:cNvSpPr/>
          <p:nvPr/>
        </p:nvSpPr>
        <p:spPr bwMode="auto">
          <a:xfrm>
            <a:off x="4957763" y="1816100"/>
            <a:ext cx="4662487" cy="1571625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000" dirty="0">
                <a:latin typeface="+mn-lt"/>
              </a:rPr>
              <a:t>How many comparisons?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7470775" y="3876675"/>
            <a:ext cx="1728788" cy="647700"/>
          </a:xfrm>
          <a:prstGeom prst="cloudCallout">
            <a:avLst>
              <a:gd name="adj1" fmla="val -77546"/>
              <a:gd name="adj2" fmla="val 2303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rgbClr val="FF0000"/>
                </a:solidFill>
              </a:rPr>
              <a:t>n</a:t>
            </a:r>
            <a:endParaRPr lang="en-US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7000" y="6284913"/>
            <a:ext cx="20637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725A148C-9E0D-42E6-868A-36DA35F8076A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11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Finding </a:t>
            </a:r>
            <a:r>
              <a:rPr lang="en-US" altLang="zh-TW" b="1" smtClean="0">
                <a:solidFill>
                  <a:srgbClr val="FF0000"/>
                </a:solidFill>
              </a:rPr>
              <a:t>location</a:t>
            </a:r>
            <a:r>
              <a:rPr lang="en-US" altLang="zh-TW" smtClean="0"/>
              <a:t> of minimum</a:t>
            </a:r>
            <a:endParaRPr lang="zh-TW" altLang="en-US" smtClean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1350" y="990600"/>
            <a:ext cx="70167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input: a[1], a[2], ..., a[n]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loc = 1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</a:t>
            </a:r>
            <a:r>
              <a:rPr lang="en-US" altLang="zh-TW" sz="2000" b="1">
                <a:latin typeface="Courier New" panose="02070309020205020404" pitchFamily="49" charset="0"/>
                <a:ea typeface="新細明體" panose="02020500000000000000" pitchFamily="18" charset="-120"/>
              </a:rPr>
              <a:t>// location of the min number</a:t>
            </a:r>
            <a:endParaRPr lang="en-US" altLang="zh-TW" sz="2400" b="1"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 = 2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while (i &lt;=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n) do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if (a[i] &lt; a[loc]) then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    loc = i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i = i + 1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output a[loc]</a:t>
            </a:r>
          </a:p>
        </p:txBody>
      </p:sp>
      <p:graphicFrame>
        <p:nvGraphicFramePr>
          <p:cNvPr id="77860" name="Group 36"/>
          <p:cNvGraphicFramePr>
            <a:graphicFrameLocks noGrp="1"/>
          </p:cNvGraphicFramePr>
          <p:nvPr/>
        </p:nvGraphicFramePr>
        <p:xfrm>
          <a:off x="5395913" y="3295650"/>
          <a:ext cx="4083050" cy="3373440"/>
        </p:xfrm>
        <a:graphic>
          <a:graphicData uri="http://schemas.openxmlformats.org/drawingml/2006/table">
            <a:tbl>
              <a:tblPr/>
              <a:tblGrid>
                <a:gridCol w="1684337"/>
                <a:gridCol w="776288"/>
                <a:gridCol w="1173162"/>
                <a:gridCol w="449263"/>
              </a:tblGrid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(@ end of) 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Iteration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loc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a[loc]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ct val="20000"/>
                        </a:spcAft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2000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7858" name="Text Box 34"/>
          <p:cNvSpPr txBox="1">
            <a:spLocks noChangeArrowheads="1"/>
          </p:cNvSpPr>
          <p:nvPr/>
        </p:nvSpPr>
        <p:spPr bwMode="auto">
          <a:xfrm>
            <a:off x="5761038" y="2289175"/>
            <a:ext cx="1373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Example</a:t>
            </a:r>
          </a:p>
        </p:txBody>
      </p: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6137275" y="2755900"/>
            <a:ext cx="398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a[1..5]={50,30,40,20,10}</a:t>
            </a:r>
          </a:p>
        </p:txBody>
      </p:sp>
      <p:sp>
        <p:nvSpPr>
          <p:cNvPr id="77861" name="AutoShape 37"/>
          <p:cNvSpPr>
            <a:spLocks noChangeArrowheads="1"/>
          </p:cNvSpPr>
          <p:nvPr/>
        </p:nvSpPr>
        <p:spPr bwMode="auto">
          <a:xfrm>
            <a:off x="4157663" y="4286250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862" name="AutoShape 38"/>
          <p:cNvSpPr>
            <a:spLocks noChangeArrowheads="1"/>
          </p:cNvSpPr>
          <p:nvPr/>
        </p:nvSpPr>
        <p:spPr bwMode="auto">
          <a:xfrm>
            <a:off x="4157663" y="4862513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863" name="AutoShape 39"/>
          <p:cNvSpPr>
            <a:spLocks noChangeArrowheads="1"/>
          </p:cNvSpPr>
          <p:nvPr/>
        </p:nvSpPr>
        <p:spPr bwMode="auto">
          <a:xfrm>
            <a:off x="4157663" y="5357813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864" name="AutoShape 40"/>
          <p:cNvSpPr>
            <a:spLocks noChangeArrowheads="1"/>
          </p:cNvSpPr>
          <p:nvPr/>
        </p:nvSpPr>
        <p:spPr bwMode="auto">
          <a:xfrm>
            <a:off x="4157663" y="5870575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865" name="AutoShape 41"/>
          <p:cNvSpPr>
            <a:spLocks noChangeArrowheads="1"/>
          </p:cNvSpPr>
          <p:nvPr/>
        </p:nvSpPr>
        <p:spPr bwMode="auto">
          <a:xfrm>
            <a:off x="4157663" y="6373813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7867" name="Text Box 43"/>
          <p:cNvSpPr txBox="1">
            <a:spLocks noChangeArrowheads="1"/>
          </p:cNvSpPr>
          <p:nvPr/>
        </p:nvSpPr>
        <p:spPr bwMode="auto">
          <a:xfrm>
            <a:off x="8001000" y="4051300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50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77868" name="Text Box 44"/>
          <p:cNvSpPr txBox="1">
            <a:spLocks noChangeArrowheads="1"/>
          </p:cNvSpPr>
          <p:nvPr/>
        </p:nvSpPr>
        <p:spPr bwMode="auto">
          <a:xfrm>
            <a:off x="8001000" y="5187950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30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77869" name="Text Box 45"/>
          <p:cNvSpPr txBox="1">
            <a:spLocks noChangeArrowheads="1"/>
          </p:cNvSpPr>
          <p:nvPr/>
        </p:nvSpPr>
        <p:spPr bwMode="auto">
          <a:xfrm>
            <a:off x="8001000" y="4619625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30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77870" name="Text Box 46"/>
          <p:cNvSpPr txBox="1">
            <a:spLocks noChangeArrowheads="1"/>
          </p:cNvSpPr>
          <p:nvPr/>
        </p:nvSpPr>
        <p:spPr bwMode="auto">
          <a:xfrm>
            <a:off x="8001000" y="5691188"/>
            <a:ext cx="560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20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77871" name="Text Box 47"/>
          <p:cNvSpPr txBox="1">
            <a:spLocks noChangeArrowheads="1"/>
          </p:cNvSpPr>
          <p:nvPr/>
        </p:nvSpPr>
        <p:spPr bwMode="auto">
          <a:xfrm>
            <a:off x="8058150" y="6196013"/>
            <a:ext cx="51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10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77872" name="Text Box 48"/>
          <p:cNvSpPr txBox="1">
            <a:spLocks noChangeArrowheads="1"/>
          </p:cNvSpPr>
          <p:nvPr/>
        </p:nvSpPr>
        <p:spPr bwMode="auto">
          <a:xfrm>
            <a:off x="7229475" y="4051300"/>
            <a:ext cx="32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1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77873" name="Text Box 49"/>
          <p:cNvSpPr txBox="1">
            <a:spLocks noChangeArrowheads="1"/>
          </p:cNvSpPr>
          <p:nvPr/>
        </p:nvSpPr>
        <p:spPr bwMode="auto">
          <a:xfrm>
            <a:off x="7215188" y="461962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2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77874" name="Text Box 50"/>
          <p:cNvSpPr txBox="1">
            <a:spLocks noChangeArrowheads="1"/>
          </p:cNvSpPr>
          <p:nvPr/>
        </p:nvSpPr>
        <p:spPr bwMode="auto">
          <a:xfrm>
            <a:off x="7215188" y="519112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2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77875" name="Text Box 51"/>
          <p:cNvSpPr txBox="1">
            <a:spLocks noChangeArrowheads="1"/>
          </p:cNvSpPr>
          <p:nvPr/>
        </p:nvSpPr>
        <p:spPr bwMode="auto">
          <a:xfrm>
            <a:off x="7229475" y="569118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4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77876" name="Text Box 52"/>
          <p:cNvSpPr txBox="1">
            <a:spLocks noChangeArrowheads="1"/>
          </p:cNvSpPr>
          <p:nvPr/>
        </p:nvSpPr>
        <p:spPr bwMode="auto">
          <a:xfrm>
            <a:off x="7229475" y="6196013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5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9024938" y="40513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2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9010650" y="461962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en-US" sz="2400">
                <a:solidFill>
                  <a:schemeClr val="accent2"/>
                </a:solidFill>
              </a:rPr>
              <a:t>3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9010650" y="5191125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6" name="Text Box 51"/>
          <p:cNvSpPr txBox="1">
            <a:spLocks noChangeArrowheads="1"/>
          </p:cNvSpPr>
          <p:nvPr/>
        </p:nvSpPr>
        <p:spPr bwMode="auto">
          <a:xfrm>
            <a:off x="9024938" y="569118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27" name="Text Box 52"/>
          <p:cNvSpPr txBox="1">
            <a:spLocks noChangeArrowheads="1"/>
          </p:cNvSpPr>
          <p:nvPr/>
        </p:nvSpPr>
        <p:spPr bwMode="auto">
          <a:xfrm>
            <a:off x="9024938" y="6196013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28" name="AutoShape 37"/>
          <p:cNvSpPr>
            <a:spLocks noChangeArrowheads="1"/>
          </p:cNvSpPr>
          <p:nvPr/>
        </p:nvSpPr>
        <p:spPr bwMode="auto">
          <a:xfrm rot="5400000">
            <a:off x="7527132" y="2274094"/>
            <a:ext cx="755650" cy="255587"/>
          </a:xfrm>
          <a:prstGeom prst="rightArrow">
            <a:avLst>
              <a:gd name="adj1" fmla="val 50000"/>
              <a:gd name="adj2" fmla="val 133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" name="AutoShape 37"/>
          <p:cNvSpPr>
            <a:spLocks noChangeArrowheads="1"/>
          </p:cNvSpPr>
          <p:nvPr/>
        </p:nvSpPr>
        <p:spPr bwMode="auto">
          <a:xfrm rot="5400000">
            <a:off x="8033544" y="2274094"/>
            <a:ext cx="755650" cy="255588"/>
          </a:xfrm>
          <a:prstGeom prst="rightArrow">
            <a:avLst>
              <a:gd name="adj1" fmla="val 50000"/>
              <a:gd name="adj2" fmla="val 133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" name="AutoShape 37"/>
          <p:cNvSpPr>
            <a:spLocks noChangeArrowheads="1"/>
          </p:cNvSpPr>
          <p:nvPr/>
        </p:nvSpPr>
        <p:spPr bwMode="auto">
          <a:xfrm rot="5400000">
            <a:off x="8481219" y="2274094"/>
            <a:ext cx="755650" cy="255588"/>
          </a:xfrm>
          <a:prstGeom prst="rightArrow">
            <a:avLst>
              <a:gd name="adj1" fmla="val 50000"/>
              <a:gd name="adj2" fmla="val 133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1" name="AutoShape 37"/>
          <p:cNvSpPr>
            <a:spLocks noChangeArrowheads="1"/>
          </p:cNvSpPr>
          <p:nvPr/>
        </p:nvSpPr>
        <p:spPr bwMode="auto">
          <a:xfrm rot="5400000">
            <a:off x="8941594" y="2274094"/>
            <a:ext cx="755650" cy="255588"/>
          </a:xfrm>
          <a:prstGeom prst="rightArrow">
            <a:avLst>
              <a:gd name="adj1" fmla="val 50000"/>
              <a:gd name="adj2" fmla="val 133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7858" grpId="0"/>
      <p:bldP spid="77859" grpId="0"/>
      <p:bldP spid="77861" grpId="0" animBg="1"/>
      <p:bldP spid="77862" grpId="0" animBg="1"/>
      <p:bldP spid="77863" grpId="0" animBg="1"/>
      <p:bldP spid="77864" grpId="0" animBg="1"/>
      <p:bldP spid="77865" grpId="0" animBg="1"/>
      <p:bldP spid="77867" grpId="0"/>
      <p:bldP spid="77868" grpId="0"/>
      <p:bldP spid="77869" grpId="0"/>
      <p:bldP spid="77870" grpId="0"/>
      <p:bldP spid="77871" grpId="0"/>
      <p:bldP spid="77872" grpId="0"/>
      <p:bldP spid="77873" grpId="0"/>
      <p:bldP spid="77874" grpId="0"/>
      <p:bldP spid="77875" grpId="0"/>
      <p:bldP spid="77876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7000" y="6284913"/>
            <a:ext cx="20637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2628E07A-4701-43D6-8317-A119F12FA9E7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12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Finding 1</a:t>
            </a:r>
            <a:r>
              <a:rPr lang="en-US" altLang="zh-TW" baseline="30000" smtClean="0"/>
              <a:t>st</a:t>
            </a:r>
            <a:r>
              <a:rPr lang="en-US" altLang="zh-TW" smtClean="0"/>
              <a:t> and </a:t>
            </a:r>
            <a:r>
              <a:rPr lang="en-US" altLang="zh-TW" b="1" smtClean="0">
                <a:solidFill>
                  <a:srgbClr val="FF0000"/>
                </a:solidFill>
              </a:rPr>
              <a:t>2</a:t>
            </a:r>
            <a:r>
              <a:rPr lang="en-US" altLang="zh-TW" b="1" baseline="30000" smtClean="0">
                <a:solidFill>
                  <a:srgbClr val="FF0000"/>
                </a:solidFill>
              </a:rPr>
              <a:t>nd</a:t>
            </a:r>
            <a:r>
              <a:rPr lang="en-US" altLang="zh-TW" smtClean="0"/>
              <a:t> min</a:t>
            </a:r>
            <a:endParaRPr lang="zh-TW" altLang="en-US" smtClean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641350" y="990600"/>
            <a:ext cx="70167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input: a[1], a[2], ..., a[n]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M1 =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min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(a[1], a[2])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M2 =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max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(a[1], a[2])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 = 3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while (i &lt;=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n) do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// how to update M1 &amp; M2?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i = i + 1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output M1, M2</a:t>
            </a:r>
          </a:p>
        </p:txBody>
      </p:sp>
      <p:sp>
        <p:nvSpPr>
          <p:cNvPr id="9" name="Cloud Callout 8"/>
          <p:cNvSpPr/>
          <p:nvPr/>
        </p:nvSpPr>
        <p:spPr bwMode="auto">
          <a:xfrm>
            <a:off x="5100638" y="1635125"/>
            <a:ext cx="4468812" cy="1571625"/>
          </a:xfrm>
          <a:prstGeom prst="cloudCallout">
            <a:avLst>
              <a:gd name="adj1" fmla="val -58873"/>
              <a:gd name="adj2" fmla="val -30943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Two variables: M1, M2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6613525" y="477838"/>
            <a:ext cx="3197225" cy="74136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for simplicity, assume function min() and max()</a:t>
            </a:r>
            <a:endParaRPr lang="en-GB" sz="2000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149725" y="4297363"/>
            <a:ext cx="5419725" cy="1987550"/>
            <a:chOff x="4149725" y="4297680"/>
            <a:chExt cx="5419725" cy="1987233"/>
          </a:xfrm>
        </p:grpSpPr>
        <p:cxnSp>
          <p:nvCxnSpPr>
            <p:cNvPr id="25608" name="Straight Connector 3"/>
            <p:cNvCxnSpPr>
              <a:cxnSpLocks noChangeShapeType="1"/>
            </p:cNvCxnSpPr>
            <p:nvPr/>
          </p:nvCxnSpPr>
          <p:spPr bwMode="auto">
            <a:xfrm flipV="1">
              <a:off x="5100638" y="5591607"/>
              <a:ext cx="4343400" cy="1524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09" name="TextBox 4"/>
            <p:cNvSpPr txBox="1">
              <a:spLocks noChangeArrowheads="1"/>
            </p:cNvSpPr>
            <p:nvPr/>
          </p:nvSpPr>
          <p:spPr bwMode="auto">
            <a:xfrm>
              <a:off x="5923598" y="5703367"/>
              <a:ext cx="5533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  <a:cs typeface="Courier New" panose="02070309020205020404" pitchFamily="49" charset="0"/>
                </a:rPr>
                <a:t>M1</a:t>
              </a:r>
              <a:endParaRPr lang="en-GB" altLang="en-US" sz="2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5610" name="TextBox 5"/>
            <p:cNvSpPr txBox="1">
              <a:spLocks noChangeArrowheads="1"/>
            </p:cNvSpPr>
            <p:nvPr/>
          </p:nvSpPr>
          <p:spPr bwMode="auto">
            <a:xfrm>
              <a:off x="7650534" y="5703367"/>
              <a:ext cx="5533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  <a:cs typeface="Courier New" panose="02070309020205020404" pitchFamily="49" charset="0"/>
                </a:rPr>
                <a:t>M2</a:t>
              </a:r>
              <a:endParaRPr lang="en-GB" altLang="en-US" sz="2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5611" name="Straight Connector 12"/>
            <p:cNvCxnSpPr>
              <a:cxnSpLocks noChangeShapeType="1"/>
            </p:cNvCxnSpPr>
            <p:nvPr/>
          </p:nvCxnSpPr>
          <p:spPr bwMode="auto">
            <a:xfrm>
              <a:off x="7912418" y="5454447"/>
              <a:ext cx="0" cy="2489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12" name="Rounded Rectangle 14"/>
            <p:cNvSpPr>
              <a:spLocks noChangeArrowheads="1"/>
            </p:cNvSpPr>
            <p:nvPr/>
          </p:nvSpPr>
          <p:spPr bwMode="auto">
            <a:xfrm>
              <a:off x="4149725" y="4297680"/>
              <a:ext cx="5419725" cy="1987233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5613" name="TextBox 15"/>
            <p:cNvSpPr txBox="1">
              <a:spLocks noChangeArrowheads="1"/>
            </p:cNvSpPr>
            <p:nvPr/>
          </p:nvSpPr>
          <p:spPr bwMode="auto">
            <a:xfrm>
              <a:off x="6739661" y="4553670"/>
              <a:ext cx="9220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  <a:cs typeface="Courier New" panose="02070309020205020404" pitchFamily="49" charset="0"/>
                </a:rPr>
                <a:t>a[i]</a:t>
              </a:r>
              <a:endParaRPr lang="en-GB" altLang="en-US" sz="2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5614" name="Straight Connector 19"/>
            <p:cNvCxnSpPr>
              <a:cxnSpLocks noChangeShapeType="1"/>
            </p:cNvCxnSpPr>
            <p:nvPr/>
          </p:nvCxnSpPr>
          <p:spPr bwMode="auto">
            <a:xfrm>
              <a:off x="6068378" y="5445407"/>
              <a:ext cx="0" cy="2489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5" name="Straight Arrow Connector 17"/>
            <p:cNvCxnSpPr>
              <a:cxnSpLocks noChangeShapeType="1"/>
              <a:stCxn id="25613" idx="2"/>
            </p:cNvCxnSpPr>
            <p:nvPr/>
          </p:nvCxnSpPr>
          <p:spPr bwMode="auto">
            <a:xfrm flipH="1">
              <a:off x="5595621" y="5015335"/>
              <a:ext cx="1605064" cy="30513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6" name="Straight Arrow Connector 22"/>
            <p:cNvCxnSpPr>
              <a:cxnSpLocks noChangeShapeType="1"/>
              <a:stCxn id="25613" idx="2"/>
            </p:cNvCxnSpPr>
            <p:nvPr/>
          </p:nvCxnSpPr>
          <p:spPr bwMode="auto">
            <a:xfrm flipH="1">
              <a:off x="7200684" y="5015335"/>
              <a:ext cx="1" cy="36726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7" name="Straight Arrow Connector 25"/>
            <p:cNvCxnSpPr>
              <a:cxnSpLocks noChangeShapeType="1"/>
              <a:stCxn id="25613" idx="2"/>
            </p:cNvCxnSpPr>
            <p:nvPr/>
          </p:nvCxnSpPr>
          <p:spPr bwMode="auto">
            <a:xfrm>
              <a:off x="7200685" y="5015335"/>
              <a:ext cx="1435463" cy="40648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4348163" y="4486562"/>
              <a:ext cx="1336675" cy="46030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  <a:cs typeface="Courier New" panose="02070309020205020404" pitchFamily="49" charset="0"/>
                </a:rPr>
                <a:t>3 cases:</a:t>
              </a:r>
              <a:endParaRPr lang="en-GB" dirty="0">
                <a:latin typeface="+mn-lt"/>
                <a:cs typeface="Courier New" panose="02070309020205020404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7000" y="6284913"/>
            <a:ext cx="20637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950CD791-6C2A-49C5-955E-B0473C111A19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13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Finding 1</a:t>
            </a:r>
            <a:r>
              <a:rPr lang="en-US" altLang="zh-TW" baseline="30000" smtClean="0"/>
              <a:t>st</a:t>
            </a:r>
            <a:r>
              <a:rPr lang="en-US" altLang="zh-TW" smtClean="0"/>
              <a:t> and </a:t>
            </a:r>
            <a:r>
              <a:rPr lang="en-US" altLang="zh-TW" b="1" smtClean="0">
                <a:solidFill>
                  <a:srgbClr val="FF0000"/>
                </a:solidFill>
              </a:rPr>
              <a:t>2</a:t>
            </a:r>
            <a:r>
              <a:rPr lang="en-US" altLang="zh-TW" b="1" baseline="30000" smtClean="0">
                <a:solidFill>
                  <a:srgbClr val="FF0000"/>
                </a:solidFill>
              </a:rPr>
              <a:t>nd</a:t>
            </a:r>
            <a:r>
              <a:rPr lang="en-US" altLang="zh-TW" smtClean="0"/>
              <a:t> min</a:t>
            </a:r>
            <a:endParaRPr lang="zh-TW" altLang="en-US" smtClean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641350" y="990600"/>
            <a:ext cx="70167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input: a[1], a[2], ..., a[n]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M1 =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min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(a[1], a[2])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M2 = 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max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(a[1], a[2])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 = 3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while (i &lt;=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  <a:sym typeface="Symbol" panose="05050102010706020507" pitchFamily="18" charset="2"/>
              </a:rPr>
              <a:t> 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n) do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if (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a[i] &lt; M1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) then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  M2 = M1, M1 = a[i]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else if (</a:t>
            </a:r>
            <a:r>
              <a:rPr lang="en-US" altLang="zh-TW" sz="24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a[i] &lt; M2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) then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  M2 = a[i]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i = i + 1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output M1, M2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6613525" y="477838"/>
            <a:ext cx="3197225" cy="74136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for simplicity, assume function min() and max()</a:t>
            </a:r>
            <a:endParaRPr lang="en-GB" sz="2000" dirty="0"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26630" name="Group 7"/>
          <p:cNvGrpSpPr>
            <a:grpSpLocks/>
          </p:cNvGrpSpPr>
          <p:nvPr/>
        </p:nvGrpSpPr>
        <p:grpSpPr bwMode="auto">
          <a:xfrm>
            <a:off x="5100638" y="4552950"/>
            <a:ext cx="4343400" cy="1611313"/>
            <a:chOff x="5100638" y="4553670"/>
            <a:chExt cx="4343400" cy="1611362"/>
          </a:xfrm>
        </p:grpSpPr>
        <p:cxnSp>
          <p:nvCxnSpPr>
            <p:cNvPr id="26631" name="Straight Connector 10"/>
            <p:cNvCxnSpPr>
              <a:cxnSpLocks noChangeShapeType="1"/>
            </p:cNvCxnSpPr>
            <p:nvPr/>
          </p:nvCxnSpPr>
          <p:spPr bwMode="auto">
            <a:xfrm flipV="1">
              <a:off x="5100638" y="5591607"/>
              <a:ext cx="4343400" cy="1524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32" name="TextBox 11"/>
            <p:cNvSpPr txBox="1">
              <a:spLocks noChangeArrowheads="1"/>
            </p:cNvSpPr>
            <p:nvPr/>
          </p:nvSpPr>
          <p:spPr bwMode="auto">
            <a:xfrm>
              <a:off x="5923598" y="5703367"/>
              <a:ext cx="5533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  <a:cs typeface="Courier New" panose="02070309020205020404" pitchFamily="49" charset="0"/>
                </a:rPr>
                <a:t>M1</a:t>
              </a:r>
              <a:endParaRPr lang="en-GB" altLang="en-US" sz="2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6633" name="TextBox 12"/>
            <p:cNvSpPr txBox="1">
              <a:spLocks noChangeArrowheads="1"/>
            </p:cNvSpPr>
            <p:nvPr/>
          </p:nvSpPr>
          <p:spPr bwMode="auto">
            <a:xfrm>
              <a:off x="7650534" y="5703367"/>
              <a:ext cx="5533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  <a:cs typeface="Courier New" panose="02070309020205020404" pitchFamily="49" charset="0"/>
                </a:rPr>
                <a:t>M2</a:t>
              </a:r>
              <a:endParaRPr lang="en-GB" altLang="en-US" sz="2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6634" name="Straight Connector 13"/>
            <p:cNvCxnSpPr>
              <a:cxnSpLocks noChangeShapeType="1"/>
            </p:cNvCxnSpPr>
            <p:nvPr/>
          </p:nvCxnSpPr>
          <p:spPr bwMode="auto">
            <a:xfrm>
              <a:off x="7912418" y="5454447"/>
              <a:ext cx="0" cy="2489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35" name="TextBox 15"/>
            <p:cNvSpPr txBox="1">
              <a:spLocks noChangeArrowheads="1"/>
            </p:cNvSpPr>
            <p:nvPr/>
          </p:nvSpPr>
          <p:spPr bwMode="auto">
            <a:xfrm>
              <a:off x="6739661" y="4553670"/>
              <a:ext cx="9220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spcAft>
                  <a:spcPct val="20000"/>
                </a:spcAft>
                <a:buSzPct val="80000"/>
                <a:buFont typeface="Wingdings" panose="05000000000000000000" pitchFamily="2" charset="2"/>
                <a:buChar char="Ø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spcAft>
                  <a:spcPct val="20000"/>
                </a:spcAft>
                <a:buSzPct val="75000"/>
                <a:buFont typeface="Wingdings" panose="05000000000000000000" pitchFamily="2" charset="2"/>
                <a:buChar char="Ø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spcAft>
                  <a:spcPct val="20000"/>
                </a:spcAft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spcAft>
                  <a:spcPct val="20000"/>
                </a:spcAft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r>
                <a:rPr lang="en-US" altLang="en-US" sz="2400" b="1">
                  <a:latin typeface="Courier New" panose="02070309020205020404" pitchFamily="49" charset="0"/>
                  <a:cs typeface="Courier New" panose="02070309020205020404" pitchFamily="49" charset="0"/>
                </a:rPr>
                <a:t>a[i]</a:t>
              </a:r>
              <a:endParaRPr lang="en-GB" altLang="en-US" sz="24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6636" name="Straight Connector 16"/>
            <p:cNvCxnSpPr>
              <a:cxnSpLocks noChangeShapeType="1"/>
            </p:cNvCxnSpPr>
            <p:nvPr/>
          </p:nvCxnSpPr>
          <p:spPr bwMode="auto">
            <a:xfrm>
              <a:off x="6068378" y="5445407"/>
              <a:ext cx="0" cy="2489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7" name="Straight Arrow Connector 17"/>
            <p:cNvCxnSpPr>
              <a:cxnSpLocks noChangeShapeType="1"/>
              <a:stCxn id="26635" idx="2"/>
            </p:cNvCxnSpPr>
            <p:nvPr/>
          </p:nvCxnSpPr>
          <p:spPr bwMode="auto">
            <a:xfrm flipH="1">
              <a:off x="5595621" y="5015335"/>
              <a:ext cx="1605064" cy="30513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8" name="Straight Arrow Connector 18"/>
            <p:cNvCxnSpPr>
              <a:cxnSpLocks noChangeShapeType="1"/>
              <a:stCxn id="26635" idx="2"/>
            </p:cNvCxnSpPr>
            <p:nvPr/>
          </p:nvCxnSpPr>
          <p:spPr bwMode="auto">
            <a:xfrm flipH="1">
              <a:off x="7200684" y="5015335"/>
              <a:ext cx="1" cy="36726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39" name="Straight Arrow Connector 19"/>
            <p:cNvCxnSpPr>
              <a:cxnSpLocks noChangeShapeType="1"/>
              <a:stCxn id="26635" idx="2"/>
            </p:cNvCxnSpPr>
            <p:nvPr/>
          </p:nvCxnSpPr>
          <p:spPr bwMode="auto">
            <a:xfrm>
              <a:off x="7200685" y="5015335"/>
              <a:ext cx="1435463" cy="40648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867120" y="5530680"/>
              <a:ext cx="360" cy="3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57760" y="55213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Searching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0988" indent="-280988" eaLnBrk="1" hangingPunct="1">
              <a:lnSpc>
                <a:spcPct val="110000"/>
              </a:lnSpc>
            </a:pPr>
            <a:r>
              <a:rPr lang="en-US" altLang="zh-TW" sz="2800" smtClean="0">
                <a:solidFill>
                  <a:srgbClr val="339966"/>
                </a:solidFill>
                <a:ea typeface="新細明體" panose="02020500000000000000" pitchFamily="18" charset="-120"/>
              </a:rPr>
              <a:t>Input:</a:t>
            </a:r>
            <a:r>
              <a:rPr lang="en-US" altLang="zh-TW" sz="2800" smtClean="0">
                <a:ea typeface="新細明體" panose="02020500000000000000" pitchFamily="18" charset="-120"/>
              </a:rPr>
              <a:t> n numbers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1</a:t>
            </a:r>
            <a:r>
              <a:rPr lang="en-US" altLang="zh-TW" sz="2800" smtClean="0">
                <a:ea typeface="新細明體" panose="02020500000000000000" pitchFamily="18" charset="-120"/>
              </a:rPr>
              <a:t>,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2</a:t>
            </a:r>
            <a:r>
              <a:rPr lang="en-US" altLang="zh-TW" sz="2800" smtClean="0">
                <a:ea typeface="新細明體" panose="02020500000000000000" pitchFamily="18" charset="-120"/>
              </a:rPr>
              <a:t>, …, a</a:t>
            </a:r>
            <a:r>
              <a:rPr lang="en-US" altLang="zh-TW" sz="2800" baseline="-25000" smtClean="0">
                <a:ea typeface="新細明體" panose="02020500000000000000" pitchFamily="18" charset="-120"/>
              </a:rPr>
              <a:t>n</a:t>
            </a:r>
            <a:r>
              <a:rPr lang="en-US" altLang="zh-TW" sz="2800" smtClean="0">
                <a:ea typeface="新細明體" panose="02020500000000000000" pitchFamily="18" charset="-120"/>
              </a:rPr>
              <a:t>; and a number X</a:t>
            </a:r>
          </a:p>
          <a:p>
            <a:pPr marL="280988" indent="-280988" eaLnBrk="1" hangingPunct="1">
              <a:lnSpc>
                <a:spcPct val="110000"/>
              </a:lnSpc>
            </a:pPr>
            <a:r>
              <a:rPr lang="en-US" altLang="zh-TW" sz="2800" smtClean="0">
                <a:solidFill>
                  <a:srgbClr val="339966"/>
                </a:solidFill>
                <a:ea typeface="新細明體" panose="02020500000000000000" pitchFamily="18" charset="-120"/>
              </a:rPr>
              <a:t>Output:</a:t>
            </a:r>
            <a:r>
              <a:rPr lang="en-US" altLang="zh-TW" sz="2800" smtClean="0">
                <a:ea typeface="新細明體" panose="02020500000000000000" pitchFamily="18" charset="-120"/>
              </a:rPr>
              <a:t> determine if X is in the sequence or not</a:t>
            </a:r>
          </a:p>
          <a:p>
            <a:pPr marL="280988" indent="-280988" eaLnBrk="1" hangingPunct="1">
              <a:lnSpc>
                <a:spcPct val="110000"/>
              </a:lnSpc>
            </a:pPr>
            <a:r>
              <a:rPr lang="en-US" altLang="zh-TW" sz="2800" smtClean="0">
                <a:solidFill>
                  <a:srgbClr val="339966"/>
                </a:solidFill>
                <a:ea typeface="新細明體" panose="02020500000000000000" pitchFamily="18" charset="-120"/>
              </a:rPr>
              <a:t>Algorithm (Sequential search):</a:t>
            </a:r>
            <a:endParaRPr lang="en-US" altLang="zh-TW" sz="2800" smtClean="0">
              <a:solidFill>
                <a:schemeClr val="accent2"/>
              </a:solidFill>
              <a:ea typeface="新細明體" panose="02020500000000000000" pitchFamily="18" charset="-120"/>
            </a:endParaRPr>
          </a:p>
          <a:p>
            <a:pPr marL="765175" lvl="1" indent="-293688" eaLnBrk="1" hangingPunct="1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AutoNum type="arabicPeriod"/>
            </a:pP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From i=1, compare X with a</a:t>
            </a:r>
            <a:r>
              <a:rPr lang="en-US" altLang="zh-TW" baseline="-25000" smtClean="0">
                <a:solidFill>
                  <a:schemeClr val="accent2"/>
                </a:solidFill>
                <a:ea typeface="新細明體" panose="02020500000000000000" pitchFamily="18" charset="-120"/>
              </a:rPr>
              <a:t>i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 one by one as long as i 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&lt;=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 n.</a:t>
            </a:r>
          </a:p>
          <a:p>
            <a:pPr marL="765175" lvl="1" indent="-293688" eaLnBrk="1" hangingPunct="1">
              <a:lnSpc>
                <a:spcPct val="110000"/>
              </a:lnSpc>
              <a:spcAft>
                <a:spcPct val="0"/>
              </a:spcAft>
              <a:buFont typeface="Wingdings" panose="05000000000000000000" pitchFamily="2" charset="2"/>
              <a:buAutoNum type="arabicPeriod"/>
            </a:pP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Stop and report "Found!" when X = a</a:t>
            </a:r>
            <a:r>
              <a:rPr lang="en-US" altLang="zh-TW" baseline="-25000" smtClean="0">
                <a:solidFill>
                  <a:schemeClr val="accent2"/>
                </a:solidFill>
                <a:ea typeface="新細明體" panose="02020500000000000000" pitchFamily="18" charset="-120"/>
              </a:rPr>
              <a:t>i </a:t>
            </a: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.</a:t>
            </a:r>
          </a:p>
          <a:p>
            <a:pPr marL="765175" lvl="1" indent="-293688"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</a:pPr>
            <a:r>
              <a:rPr lang="en-US" altLang="zh-TW" smtClean="0">
                <a:solidFill>
                  <a:schemeClr val="accent2"/>
                </a:solidFill>
                <a:ea typeface="新細明體" panose="02020500000000000000" pitchFamily="18" charset="-120"/>
              </a:rPr>
              <a:t>Repeat and report "Not Found!" when i &gt; n.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4802ACB1-AC3F-47E2-8BF0-A40F0AC40AAF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2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Sequential Search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371600"/>
            <a:ext cx="8915400" cy="4972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12</a:t>
            </a:r>
            <a:r>
              <a:rPr lang="zh-TW" altLang="en-US" sz="2800" smtClean="0">
                <a:ea typeface="新細明體" panose="02020500000000000000" pitchFamily="18" charset="-120"/>
              </a:rPr>
              <a:t>	34	2	9	7	5	</a:t>
            </a:r>
            <a:r>
              <a:rPr lang="en-US" altLang="zh-TW" sz="2800" smtClean="0">
                <a:solidFill>
                  <a:schemeClr val="accent2"/>
                </a:solidFill>
                <a:ea typeface="新細明體" panose="02020500000000000000" pitchFamily="18" charset="-120"/>
              </a:rPr>
              <a:t>six numbers</a:t>
            </a:r>
            <a:r>
              <a:rPr lang="en-US" altLang="zh-TW" sz="2800" smtClean="0">
                <a:ea typeface="新細明體" panose="02020500000000000000" pitchFamily="18" charset="-120"/>
              </a:rPr>
              <a:t/>
            </a:r>
            <a:br>
              <a:rPr lang="en-US" altLang="zh-TW" sz="2800" smtClean="0">
                <a:ea typeface="新細明體" panose="02020500000000000000" pitchFamily="18" charset="-120"/>
              </a:rPr>
            </a:br>
            <a:r>
              <a:rPr lang="en-US" altLang="zh-TW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7</a:t>
            </a:r>
            <a:r>
              <a:rPr lang="en-US" altLang="zh-TW" sz="2800" smtClean="0">
                <a:ea typeface="新細明體" panose="02020500000000000000" pitchFamily="18" charset="-120"/>
              </a:rPr>
              <a:t>						</a:t>
            </a:r>
            <a:r>
              <a:rPr lang="en-US" altLang="zh-TW" sz="2800" smtClean="0">
                <a:solidFill>
                  <a:schemeClr val="accent2"/>
                </a:solidFill>
                <a:ea typeface="新細明體" panose="02020500000000000000" pitchFamily="18" charset="-120"/>
              </a:rPr>
              <a:t>number X</a:t>
            </a:r>
          </a:p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12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34</a:t>
            </a:r>
            <a:r>
              <a:rPr lang="zh-TW" altLang="en-US" sz="2800" smtClean="0">
                <a:ea typeface="新細明體" panose="02020500000000000000" pitchFamily="18" charset="-120"/>
              </a:rPr>
              <a:t>	2	9	7	5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smtClean="0">
                <a:ea typeface="新細明體" panose="02020500000000000000" pitchFamily="18" charset="-120"/>
              </a:rPr>
              <a:t>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7</a:t>
            </a:r>
          </a:p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12	34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sz="2800" smtClean="0">
                <a:ea typeface="新細明體" panose="02020500000000000000" pitchFamily="18" charset="-120"/>
              </a:rPr>
              <a:t>	9	7	5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smtClean="0">
                <a:ea typeface="新細明體" panose="02020500000000000000" pitchFamily="18" charset="-120"/>
              </a:rPr>
              <a:t>	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7</a:t>
            </a:r>
          </a:p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12	34	2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9</a:t>
            </a:r>
            <a:r>
              <a:rPr lang="zh-TW" altLang="en-US" sz="2800" smtClean="0">
                <a:ea typeface="新細明體" panose="02020500000000000000" pitchFamily="18" charset="-120"/>
              </a:rPr>
              <a:t>	7	5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smtClean="0">
                <a:ea typeface="新細明體" panose="02020500000000000000" pitchFamily="18" charset="-120"/>
              </a:rPr>
              <a:t>		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7</a:t>
            </a:r>
          </a:p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12	34	2	9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7</a:t>
            </a:r>
            <a:r>
              <a:rPr lang="zh-TW" altLang="en-US" sz="2800" smtClean="0">
                <a:ea typeface="新細明體" panose="02020500000000000000" pitchFamily="18" charset="-120"/>
              </a:rPr>
              <a:t>	5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smtClean="0">
                <a:ea typeface="新細明體" panose="02020500000000000000" pitchFamily="18" charset="-120"/>
              </a:rPr>
              <a:t>			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7</a:t>
            </a:r>
            <a:r>
              <a:rPr lang="zh-TW" altLang="en-US" sz="2800" smtClean="0">
                <a:ea typeface="新細明體" panose="02020500000000000000" pitchFamily="18" charset="-120"/>
              </a:rPr>
              <a:t>		</a:t>
            </a:r>
            <a:r>
              <a:rPr lang="en-US" altLang="zh-TW" sz="2800" smtClean="0">
                <a:solidFill>
                  <a:srgbClr val="FF0000"/>
                </a:solidFill>
                <a:ea typeface="新細明體" panose="02020500000000000000" pitchFamily="18" charset="-120"/>
              </a:rPr>
              <a:t>found!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619125" y="2247900"/>
            <a:ext cx="635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19125" y="3162300"/>
            <a:ext cx="635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81038" y="4076700"/>
            <a:ext cx="635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701675" y="5067300"/>
            <a:ext cx="635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257" name="Cloud Callout 10"/>
          <p:cNvSpPr>
            <a:spLocks noChangeArrowheads="1"/>
          </p:cNvSpPr>
          <p:nvPr/>
        </p:nvSpPr>
        <p:spPr bwMode="auto">
          <a:xfrm>
            <a:off x="5595938" y="285750"/>
            <a:ext cx="2571750" cy="785813"/>
          </a:xfrm>
          <a:prstGeom prst="cloudCallout">
            <a:avLst>
              <a:gd name="adj1" fmla="val -20833"/>
              <a:gd name="adj2" fmla="val 625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FF0000"/>
                </a:solidFill>
                <a:latin typeface="+mn-lt"/>
              </a:rPr>
              <a:t>To find 7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0800000">
            <a:off x="6238875" y="1643063"/>
            <a:ext cx="500063" cy="15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0800000">
            <a:off x="6238875" y="1998663"/>
            <a:ext cx="500063" cy="15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6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CABBDF09-614C-415F-ADF5-343B1DB36223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3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Sequential Search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123950"/>
            <a:ext cx="8420100" cy="5505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12</a:t>
            </a:r>
            <a:r>
              <a:rPr lang="zh-TW" altLang="en-US" sz="2800" smtClean="0">
                <a:ea typeface="新細明體" panose="02020500000000000000" pitchFamily="18" charset="-120"/>
              </a:rPr>
              <a:t>	34	2	9	7	5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10</a:t>
            </a:r>
          </a:p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12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34</a:t>
            </a:r>
            <a:r>
              <a:rPr lang="zh-TW" altLang="en-US" sz="2800" smtClean="0">
                <a:ea typeface="新細明體" panose="02020500000000000000" pitchFamily="18" charset="-120"/>
              </a:rPr>
              <a:t>	2	9	7	5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smtClean="0">
                <a:ea typeface="新細明體" panose="02020500000000000000" pitchFamily="18" charset="-120"/>
              </a:rPr>
              <a:t>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10</a:t>
            </a:r>
          </a:p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12	34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sz="2800" smtClean="0">
                <a:ea typeface="新細明體" panose="02020500000000000000" pitchFamily="18" charset="-120"/>
              </a:rPr>
              <a:t>	9	7	5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smtClean="0">
                <a:ea typeface="新細明體" panose="02020500000000000000" pitchFamily="18" charset="-120"/>
              </a:rPr>
              <a:t>	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10</a:t>
            </a:r>
          </a:p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12	34	2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9</a:t>
            </a:r>
            <a:r>
              <a:rPr lang="zh-TW" altLang="en-US" sz="2800" smtClean="0">
                <a:ea typeface="新細明體" panose="02020500000000000000" pitchFamily="18" charset="-120"/>
              </a:rPr>
              <a:t>	7	5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smtClean="0">
                <a:ea typeface="新細明體" panose="02020500000000000000" pitchFamily="18" charset="-120"/>
              </a:rPr>
              <a:t>		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10</a:t>
            </a:r>
          </a:p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12	34	2	9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7</a:t>
            </a:r>
            <a:r>
              <a:rPr lang="zh-TW" altLang="en-US" sz="2800" smtClean="0">
                <a:ea typeface="新細明體" panose="02020500000000000000" pitchFamily="18" charset="-120"/>
              </a:rPr>
              <a:t>	5</a:t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smtClean="0">
                <a:ea typeface="新細明體" panose="02020500000000000000" pitchFamily="18" charset="-120"/>
              </a:rPr>
              <a:t>			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10</a:t>
            </a:r>
          </a:p>
          <a:p>
            <a:pPr eaLnBrk="1" hangingPunct="1">
              <a:lnSpc>
                <a:spcPct val="90000"/>
              </a:lnSpc>
              <a:tabLst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</a:tabLst>
            </a:pPr>
            <a:r>
              <a:rPr lang="zh-TW" altLang="en-US" sz="2800" smtClean="0">
                <a:ea typeface="新細明體" panose="02020500000000000000" pitchFamily="18" charset="-120"/>
              </a:rPr>
              <a:t>12	34	2	9	7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  <a:r>
              <a:rPr lang="zh-TW" altLang="en-US" sz="2800" smtClean="0">
                <a:ea typeface="新細明體" panose="02020500000000000000" pitchFamily="18" charset="-120"/>
              </a:rPr>
              <a:t/>
            </a:r>
            <a:br>
              <a:rPr lang="zh-TW" altLang="en-US" sz="2800" smtClean="0">
                <a:ea typeface="新細明體" panose="02020500000000000000" pitchFamily="18" charset="-120"/>
              </a:rPr>
            </a:br>
            <a:r>
              <a:rPr lang="zh-TW" altLang="en-US" sz="2800" smtClean="0">
                <a:ea typeface="新細明體" panose="02020500000000000000" pitchFamily="18" charset="-120"/>
              </a:rPr>
              <a:t>					</a:t>
            </a:r>
            <a:r>
              <a:rPr lang="zh-TW" altLang="en-US" sz="2800" b="1" smtClean="0">
                <a:solidFill>
                  <a:srgbClr val="FF0000"/>
                </a:solidFill>
                <a:ea typeface="新細明體" panose="02020500000000000000" pitchFamily="18" charset="-120"/>
              </a:rPr>
              <a:t>10</a:t>
            </a:r>
            <a:r>
              <a:rPr lang="zh-TW" altLang="en-US" sz="2800" smtClean="0">
                <a:ea typeface="新細明體" panose="02020500000000000000" pitchFamily="18" charset="-120"/>
              </a:rPr>
              <a:t>	</a:t>
            </a:r>
            <a:r>
              <a:rPr lang="en-US" altLang="zh-TW" sz="2800" smtClean="0">
                <a:solidFill>
                  <a:srgbClr val="FF0000"/>
                </a:solidFill>
                <a:ea typeface="新細明體" panose="02020500000000000000" pitchFamily="18" charset="-120"/>
              </a:rPr>
              <a:t>not found!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619125" y="1981200"/>
            <a:ext cx="635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19125" y="2895600"/>
            <a:ext cx="635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81038" y="3810000"/>
            <a:ext cx="635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701675" y="4800600"/>
            <a:ext cx="635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42950" y="5715000"/>
            <a:ext cx="6356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82" name="Cloud Callout 11"/>
          <p:cNvSpPr>
            <a:spLocks noChangeArrowheads="1"/>
          </p:cNvSpPr>
          <p:nvPr/>
        </p:nvSpPr>
        <p:spPr bwMode="auto">
          <a:xfrm>
            <a:off x="6535738" y="439738"/>
            <a:ext cx="2571750" cy="785812"/>
          </a:xfrm>
          <a:prstGeom prst="cloudCallout">
            <a:avLst>
              <a:gd name="adj1" fmla="val -20833"/>
              <a:gd name="adj2" fmla="val 62500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FF0000"/>
                </a:solidFill>
                <a:latin typeface="+mn-lt"/>
              </a:rPr>
              <a:t>To find 10</a:t>
            </a:r>
          </a:p>
        </p:txBody>
      </p:sp>
      <p:sp>
        <p:nvSpPr>
          <p:cNvPr id="17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48AF8342-96A1-4FDB-A89B-5497E9F88CC3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4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Pseudo Code - Ideas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450" y="1066800"/>
            <a:ext cx="6769100" cy="5507038"/>
          </a:xfrm>
          <a:ln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 = ?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found = ?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i &lt;= ? &amp;&amp; found == ? do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/* check whether the i-th entry of the array equals X and set found accordingly */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 = i+1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found==true then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report "Found!"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 report "Not Found!"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FEE1E59A-F145-449C-8A86-74271B6B2371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5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135438" y="938213"/>
            <a:ext cx="5688012" cy="80168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  <a:latin typeface="+mn-lt"/>
              </a:rPr>
              <a:t>variable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to step through the array</a:t>
            </a:r>
          </a:p>
          <a:p>
            <a:pPr eaLnBrk="1" hangingPunct="1">
              <a:defRPr/>
            </a:pPr>
            <a:r>
              <a:rPr lang="en-US" sz="2000" dirty="0" err="1">
                <a:solidFill>
                  <a:srgbClr val="FF0000"/>
                </a:solidFill>
                <a:latin typeface="+mn-lt"/>
              </a:rPr>
              <a:t>boolean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found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to indicate whether X is found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Pseudo Code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450" y="1066800"/>
            <a:ext cx="6769100" cy="5527675"/>
          </a:xfrm>
          <a:ln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 = 1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found = false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i &lt;= n &amp;&amp; found == false do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 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if X == a[i] then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found = true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else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i = i+1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if found==true then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report "Found!"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 smtClean="0"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else report "Not Found!"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67BAF2E9-7346-4502-B88D-7D2CB52BBF30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6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Number of comparisons?</a:t>
            </a:r>
            <a:endParaRPr lang="en-US" altLang="zh-TW" sz="3200" smtClean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44513" y="979488"/>
            <a:ext cx="4703762" cy="36703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i = 1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found = false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while i&lt;=n &amp;&amp; found==false do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begin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if X == a[i] then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found = true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else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    i = i+1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000" b="1">
                <a:solidFill>
                  <a:schemeClr val="accent2"/>
                </a:solidFill>
                <a:latin typeface="Courier New" panose="02070309020205020404" pitchFamily="49" charset="0"/>
                <a:ea typeface="新細明體" panose="02020500000000000000" pitchFamily="18" charset="-12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5357813" y="2641600"/>
            <a:ext cx="3425825" cy="220027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84175" indent="-384175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Best case: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 X is 1st no. 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 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1 comparison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Worst case: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 X is last OR X is not found 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  <a:sym typeface="Symbol" panose="05050102010706020507" pitchFamily="18" charset="2"/>
              </a:rPr>
              <a:t> </a:t>
            </a:r>
            <a:r>
              <a:rPr lang="en-US" altLang="zh-TW" sz="2400">
                <a:solidFill>
                  <a:srgbClr val="339966"/>
                </a:solidFill>
                <a:ea typeface="新細明體" panose="02020500000000000000" pitchFamily="18" charset="-120"/>
              </a:rPr>
              <a:t>n comparisons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D45E5186-5CBD-44C8-B294-4D4151DC498F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7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2538" y="1139825"/>
            <a:ext cx="4554537" cy="1152525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zh-TW" sz="2800" smtClean="0">
                <a:ea typeface="新細明體" panose="02020500000000000000" pitchFamily="18" charset="-120"/>
              </a:rPr>
              <a:t>How many comparisons this algorithm requires?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844675"/>
            <a:ext cx="8420100" cy="1755775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Finding maximum / minimum...</a:t>
            </a:r>
            <a:endParaRPr lang="en-US" alt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2</a:t>
            </a:r>
            <a:r>
              <a:rPr lang="en-GB" altLang="en-US" baseline="30000" smtClean="0"/>
              <a:t>nd</a:t>
            </a:r>
            <a:r>
              <a:rPr lang="en-GB" altLang="en-US" smtClean="0"/>
              <a:t> max / min…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7000" y="6284913"/>
            <a:ext cx="20637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fld id="{835FE084-FB98-448E-9417-A641EC33F522}" type="slidenum">
              <a:rPr lang="zh-TW" altLang="en-US" sz="11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SzTx/>
                <a:buFontTx/>
                <a:buNone/>
              </a:pPr>
              <a:t>9</a:t>
            </a:fld>
            <a:endParaRPr lang="en-US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GB" altLang="zh-TW" sz="1100" smtClean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GB" altLang="zh-TW" sz="1100" smtClean="0">
                <a:latin typeface="Verdana" panose="020B0604030504040204" pitchFamily="34" charset="0"/>
              </a:rPr>
              <a:t>(Searching)</a:t>
            </a:r>
            <a:endParaRPr lang="en-US" altLang="zh-TW" sz="1100" smtClean="0">
              <a:latin typeface="Verdana" panose="020B060403050404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Finding max from n +ve numbers</a:t>
            </a:r>
            <a:endParaRPr lang="zh-TW" altLang="en-US" smtClean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641350" y="990600"/>
            <a:ext cx="70167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input: a[1], a[2], ..., a[n]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i = 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M = 0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while (i &lt;=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  <a:sym typeface="Symbol" panose="05050102010706020507" pitchFamily="18" charset="2"/>
              </a:rPr>
              <a:t> n</a:t>
            </a: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) do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begin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if a[i] &gt; M then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  M = a[i]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  i = i + 1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end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US" altLang="zh-TW" sz="2400" b="1">
                <a:latin typeface="Courier New" panose="02070309020205020404" pitchFamily="49" charset="0"/>
                <a:ea typeface="新細明體" panose="02020500000000000000" pitchFamily="18" charset="-120"/>
              </a:rPr>
              <a:t>output M</a:t>
            </a:r>
          </a:p>
        </p:txBody>
      </p:sp>
      <p:sp>
        <p:nvSpPr>
          <p:cNvPr id="32" name="Cloud Callout 31"/>
          <p:cNvSpPr/>
          <p:nvPr/>
        </p:nvSpPr>
        <p:spPr bwMode="auto">
          <a:xfrm>
            <a:off x="4957763" y="1816100"/>
            <a:ext cx="4302125" cy="1571625"/>
          </a:xfrm>
          <a:prstGeom prst="cloudCallou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000" dirty="0">
                <a:latin typeface="+mn-lt"/>
              </a:rPr>
              <a:t>What about minimum?</a:t>
            </a:r>
          </a:p>
        </p:txBody>
      </p:sp>
      <p:sp>
        <p:nvSpPr>
          <p:cNvPr id="33" name="Left Arrow 32"/>
          <p:cNvSpPr>
            <a:spLocks noChangeArrowheads="1"/>
          </p:cNvSpPr>
          <p:nvPr/>
        </p:nvSpPr>
        <p:spPr bwMode="auto">
          <a:xfrm>
            <a:off x="1755775" y="1816100"/>
            <a:ext cx="2100263" cy="450850"/>
          </a:xfrm>
          <a:prstGeom prst="leftArrow">
            <a:avLst>
              <a:gd name="adj1" fmla="val 50000"/>
              <a:gd name="adj2" fmla="val 50014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spcAft>
                <a:spcPct val="20000"/>
              </a:spcAft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spcAft>
                <a:spcPct val="20000"/>
              </a:spcAft>
              <a:buSzPct val="75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837113" y="3962400"/>
            <a:ext cx="4973637" cy="2514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r>
              <a:rPr lang="en-US" dirty="0">
                <a:latin typeface="+mn-lt"/>
              </a:rPr>
              <a:t>Skeleton is the same as before:</a:t>
            </a:r>
            <a:endParaRPr lang="en-GB" dirty="0">
              <a:latin typeface="+mn-lt"/>
            </a:endParaRPr>
          </a:p>
          <a:p>
            <a:pPr eaLnBrk="1" hangingPunct="1">
              <a:defRPr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eaLnBrk="1" hangingPunct="1"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n) do</a:t>
            </a:r>
          </a:p>
          <a:p>
            <a:pPr eaLnBrk="1" hangingPunct="1"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eaLnBrk="1" hangingPunct="1"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eaLnBrk="1" hangingPunct="1"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8342</TotalTime>
  <Words>750</Words>
  <Application>Microsoft Office PowerPoint</Application>
  <PresentationFormat>A4 Paper (210x297 mm)</PresentationFormat>
  <Paragraphs>205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COMP108 Algorithmic Foundations  Searching</vt:lpstr>
      <vt:lpstr>Searching</vt:lpstr>
      <vt:lpstr>Sequential Search</vt:lpstr>
      <vt:lpstr>Sequential Search (2)</vt:lpstr>
      <vt:lpstr>Pseudo Code - Ideas</vt:lpstr>
      <vt:lpstr>Pseudo Code</vt:lpstr>
      <vt:lpstr>Number of comparisons?</vt:lpstr>
      <vt:lpstr>Finding maximum / minimum...</vt:lpstr>
      <vt:lpstr>Finding max from n +ve numbers</vt:lpstr>
      <vt:lpstr>Finding min from n +ve numbers</vt:lpstr>
      <vt:lpstr>Finding location of minimum</vt:lpstr>
      <vt:lpstr>Finding 1st and 2nd min</vt:lpstr>
      <vt:lpstr>Finding 1st and 2nd min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COMP108 Lecture</dc:title>
  <dc:subject>Algorithmic Foundations</dc:subject>
  <dc:creator>pwong</dc:creator>
  <cp:lastModifiedBy>CSC</cp:lastModifiedBy>
  <cp:revision>1213</cp:revision>
  <cp:lastPrinted>2015-01-21T15:41:11Z</cp:lastPrinted>
  <dcterms:created xsi:type="dcterms:W3CDTF">2004-10-26T07:57:42Z</dcterms:created>
  <dcterms:modified xsi:type="dcterms:W3CDTF">2017-03-02T09:17:46Z</dcterms:modified>
</cp:coreProperties>
</file>