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383" r:id="rId2"/>
    <p:sldId id="539" r:id="rId3"/>
    <p:sldId id="513" r:id="rId4"/>
    <p:sldId id="454" r:id="rId5"/>
    <p:sldId id="455" r:id="rId6"/>
    <p:sldId id="493" r:id="rId7"/>
    <p:sldId id="518" r:id="rId8"/>
    <p:sldId id="519" r:id="rId9"/>
    <p:sldId id="54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1" r:id="rId20"/>
    <p:sldId id="482" r:id="rId21"/>
    <p:sldId id="487" r:id="rId22"/>
    <p:sldId id="488" r:id="rId23"/>
    <p:sldId id="489" r:id="rId24"/>
    <p:sldId id="490" r:id="rId25"/>
    <p:sldId id="491" r:id="rId26"/>
    <p:sldId id="537" r:id="rId27"/>
    <p:sldId id="545" r:id="rId28"/>
    <p:sldId id="492" r:id="rId29"/>
    <p:sldId id="494" r:id="rId30"/>
    <p:sldId id="523" r:id="rId31"/>
    <p:sldId id="524" r:id="rId32"/>
    <p:sldId id="525" r:id="rId33"/>
    <p:sldId id="495" r:id="rId34"/>
    <p:sldId id="542" r:id="rId35"/>
    <p:sldId id="499" r:id="rId36"/>
    <p:sldId id="497" r:id="rId37"/>
    <p:sldId id="498" r:id="rId38"/>
    <p:sldId id="500" r:id="rId39"/>
    <p:sldId id="501" r:id="rId40"/>
    <p:sldId id="502" r:id="rId41"/>
    <p:sldId id="504" r:id="rId42"/>
    <p:sldId id="503" r:id="rId43"/>
    <p:sldId id="505" r:id="rId44"/>
    <p:sldId id="506" r:id="rId45"/>
    <p:sldId id="507" r:id="rId46"/>
    <p:sldId id="512" r:id="rId47"/>
    <p:sldId id="544" r:id="rId48"/>
    <p:sldId id="508" r:id="rId49"/>
    <p:sldId id="509" r:id="rId50"/>
    <p:sldId id="527" r:id="rId51"/>
    <p:sldId id="531" r:id="rId52"/>
    <p:sldId id="529" r:id="rId53"/>
    <p:sldId id="534" r:id="rId54"/>
    <p:sldId id="532" r:id="rId55"/>
    <p:sldId id="526" r:id="rId56"/>
    <p:sldId id="530" r:id="rId57"/>
    <p:sldId id="535" r:id="rId58"/>
    <p:sldId id="536" r:id="rId59"/>
  </p:sldIdLst>
  <p:sldSz cx="9906000" cy="6858000" type="A4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EAEAEA"/>
    <a:srgbClr val="0000FF"/>
    <a:srgbClr val="FF00FF"/>
    <a:srgbClr val="FF66FF"/>
    <a:srgbClr val="FF0000"/>
    <a:srgbClr val="3399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18" d="100"/>
          <a:sy n="118" d="100"/>
        </p:scale>
        <p:origin x="1122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200" smtClean="0">
                <a:latin typeface="Times New Roman" pitchFamily="-8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 smtClean="0">
                <a:latin typeface="Times New Roman" pitchFamily="-8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200" smtClean="0">
                <a:latin typeface="Times New Roman" pitchFamily="-8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/>
            </a:lvl1pPr>
          </a:lstStyle>
          <a:p>
            <a:fld id="{AA51A7F5-E2E0-484B-AAF4-EEDA0407BBF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2870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4-25T08:51:08.8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13288 6093 0,'-25'14'0,"25"-14"0,0 0 0,0 0 0,0 0 0,0 0 0,0 0 0,0 0 0,0 0 0,0 0 0,0 0 0,0 0 0,0 0 0,0 0 0,0 0 0,0 0 0,0 0 0,0 0 0,0 0 0,0 0 0,0 0 0,0 0 0,0 0 0,0 0 0,0 0 0,0 0 0,0 0 0,0 0 0,-49 32 0,49-32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0,25-9 0,-25 9 0,0 0 0,0 0 0,0 0 0,0 0 0,0 0 0,0 0 0,0 0 0,0 0 0,0 0 0,0 0 0,0 0 0,0 0 0,0 0 0,0 0 0,24-5 0,-24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0,58-23 0,-58 23 0,0 0 0,0 0 0,0 0 0,0 0 0,0 0 0,0 0 0,91-42 0,-91 42 0,0 0 0,0 0 0,0 0 0,0 0 0,0 0 0,66-42 0,-66 42 0,0 0 0,0 0 0,0 0 0,0 0 0,0 0 0,0 0 0,0 0 0,0 0 0,0 0 0,0 0 0,0 0 0,0 0 0,0 0 0,58-41 0,-58 41 0,0 0 0,66-38 0,-66 38 0,67-32 0,-67 32 16,91-19-16,-9-9 15,-82 28 1,91-32 0,-91 32-1,0 0-15,91-47 16,-91 47-1,91-60 1,-91 60-16,0 0 16,0 0-1,75-47 1,-1 11-1,-74 36-15,74-34 16,-74 34 0,0 0-1,0 0-15,0 0 16,58-9-1,-58 9 1,0 0 0,0 0-16,0 0 15,33-14 1</inkml:trace>
  <inkml:trace contextRef="#ctx0" brushRef="#br0" timeOffset="1325">15355 4664 0,'9'5'0,"-9"-5"0,0 0 0,0 0 0,0 0 0,0 0 0,0 0 0,0 0 0,0 0 0,0 0 0,0 0 0,0 0 0,0 0 0,0 0 0,0 0 0,0 0 0,0 0 0,0 0 0,0 0 0,0 0 0,0 0 0,0 0 0,0 0 0,0 0 0,0 0 0,0 0 0,0 0 0,0 0 0,0 0 0,0 0 0,0 0 0,0 0 0,0 0 0,0 0 0,0 0 0,0 0 0,0 0 0,0 0 0,0 0 0,0 0 0,24 0 0,-24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0,58-13 0,-58 13 0,0 0 0,0 0 0,0 0 0,0 0 0,0 0 0,0 0 0,0 0 0,0 0 0,0 0 0,0 0 0,0 0 0,0 0 0,0 0 0,0 0 0,0 0 0,0 0 0,0 0 0,0 0 0,0 0 0,0 0 0,0 0 0,0 0 0,0 0 0,91-4 0,-91 4 0,0 0 0,0 0 0,0 0 0,0 0 0,0 0 0,0 0 0,0 0 0,0 0 0,0 0 0,0 0 0,0 0 0,0 0 0,0 0 0,0 0 0,0 0 0,0 0 0,0 0 0,0 0 0,0 0 0,50 4 0,-50-4 0,0 0 0,0 0 0,0 0 0,0 0 0,0 0 0,0 0 0,0 0 0,0 0 0,0 0 0,0 0 0,0 0 0,0 0 0,0 0 0,0 0 0,0 0 0,0 0 0,0 0 0,0 0 0,0 0 0,0 0 0,0 0 0,0 0 0,91 0 0,-91 0 0,0 0 0,0 0 0,0 0 0,0 0 0,0 0 0,0 0 0,0 0 0,0 0 0,0 0 0,99 18 0,-99-18 0,0 0 0,0 0 0,0 0 0,0 0 0,0 0 0,0 0 0,0 0 0,74 33 0,-74-33 0,50 56 15,-42 18 1,-41-9 0,33-65-16,-74 61 15,74-61 1,-66 55-1,66-55-15,0 0 16,0 0 0,0 0-1,-75 34 1,75-34-16,0 0 15,0 0 1,-33 32 0,33-32-16,25 4 15,-25-4 1,50-18-1,-50 18 1,74 0-16,-8 9 16,-66-9-1,75 32 1,-75-32-16,33 56 15,-33-56 1,8 70 0,-8-70-1,-17 74-15,17-74 16,0 0-1,-49 80 1,-9-21 0,58-59-16,-74 43 15,74-43 1,-91 37-1,91-37-15,-91 28 16,91-28 0,0 0-1,0 0-15</inkml:trace>
  <inkml:trace contextRef="#ctx0" brushRef="#br0" timeOffset="56447">10204 13655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0,-25-4 0,25 4 0,0 0 0,0 0 0,0 0 0,0 0 0,0 0 0,0 0 0,0 0 0,0 0 0,0 0 0,0 0 0,0 0 0,0 0 0,0 0 0,0 0 0,0 0 0,0 0 0,0 0 0,0 0 0,0 0 0,0 0 0,0 0 0,0 0 0,0 0 0,0 0 0,0 0 0,0 0 0,0 0 0,-58-14 0,58 14 0,0 0 0,0 0 0,0 0 0,0 0 0,0 0 0,0 0 0,0 0 0,0 0 0,0 0 0,0 0 0,0 0 0,0 0 0,0 0 0,0 0 0,0 0 0,0 0 0,0 0 0,0 0 0,0 0 0,0 0 0,0 0 0,0 0 0,0 0 0,0 0 0,0 0 0,0 0 0,0 0 0,0 0 0,0 0 0,0 0 0,0 0 0,0 0 0,0 0 0,0 0 0,0 0 0,0 0 0,-24 23 0,24-23 0,0 0 0,0 0 0,0 0 0,0 0 0,0 0 0,0 0 0,0 0 0,0 0 0,0 0 0,0 0 0,-50 37 0,50-37 0,0 0 0,0 0 0,0 0 0,-41 61 0,41-61 0,0 0 0,0 0 0,-33 83 0,33-83 0,0 0 0,-25 84 0,25-84 0,-8 79 0,8 0 16,33 6-1,16-2-15,-49-83 16,66 79-1,17-5 1,0-23 0,41-9-16,-25-60 15,8-10 1,-7-9-1,7-14-15,-32-1 16,-18-18 0,-23 9-1,-26 1 1,-8-5-16,-8 0 15,-9-4 1,-8-1 0,-24 19-16,-18 14 15,-7 8 1,8 6-1,8 0 1,8 14-16,-7-5 16,-10 9-1,26 10 1,24-1-1,17 1-15,0-5 16</inkml:trace>
  <inkml:trace contextRef="#ctx0" brushRef="#br0" timeOffset="57691">10874 13697 0,'16'10'0,"-16"-10"0,0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37 0,0-37 0,0 0 0,0 0 0,0 0 0,0 0 0,0 0 0,0 0 0,0 0 0,0 0 0,0 0 0,0 0 0,0 0 0,0 0 0,0 0 0,0 0 0,0 0 0,0 0 0,0 0 0,0 0 0,0 0 0,0 0 0,0 0 0,0 0 0,0 0 0,0 0 0,0 0 0,0 0 0,0 0 0,0 0 0,0 0 0,0 0 0,0 0 0,0 0 0,0 0 0,0 0 0,0 0 0,0 0 0,0 0 0,0 0 0,0 0 0,-24 65 0,24-65 0,0 0 0,0 0 0,0 0 0,0 0 0,0 0 0,0 0 0,0 0 0,0 0 0,0 0 0,0 0 0,0 0 0,0 0 0,0 0 0,0 0 0,0 0 0,0 0 0,0 0 0,0 0 0,0 0 0,0 0 0,0 0 0,0 0 0,0 42 0,0-42 0,0 0 0,0 0 0,0 0 0,0 0 0,0 0 0,0 0 0,0 0 0,0 0 0,0 0 0,24 70 0,-24-70 0,0 0 0,0 0 0,58 51 0,-58-51 0,0 0 0,91 28 0,-91-28 0,108 14 0,-9-10 0,17-13 16,-1-14-1,26 5 1,24 8-1,-8 15-15,92 4 16,-84-28 0,9 5-1,24 9-15,9 1 16,-9-1-1,9-18 1,-17 0 0,-8 13-16,16 10 15,26 19 1,-224-19-1,438 46-15,-223-36 16,-8-6 0,8 1-1,0 10 1,-9 3-16,-16 10 15,9-5 1,24 0 0,-16-18-16,-9-1 15,-32 1 1,-34 9-1,-8-14 1,-25-19-16,0-4 16,-24 9-1,-17 19 1,-42-1-16,-16 6 15,-8-6 1,-9-8 0,-7-6-1,-9 6-15,-9 13 16,-7 19-1,-1 23 1,9 4-16,-1 6 16,9 9-1,0-5 1,17 0-1,16 5-15,24-5 16,34-9 0,8-9-1,34-33-15,15-28 16,-7-33-1,-9-22 1,0-34 0,-41-13-16,-8 4 15,-9 10 1,-16 9-1,-33 9-15,-34 33 16,-49 23 0,-16 28-1,-17 9 1,25-4-16,8-5 15,91 0 1</inkml:trace>
  <inkml:trace contextRef="#ctx0" brushRef="#br0" timeOffset="58365">16852 14716 0,'-50'14'0,"50"-14"0,0 0 0,0 0 0,0 0 0,-124 41 0,124-41 0,0 0 0,-124 47 0,124-47 0,-165 51 0,8-18 0,-33 4 16,-9 0-1,17 14 1,-16 5-1,-17 0-15,-8-9 16,-9 4 0,-24 5-1,-9 23-15,1 0 16,-1 0-1,9-14 1,-17 9 0,-8 6-16,8 22 15,17 19 1,32-5-1,26 5-15,8 4 16,8-22 0,16-10-1,1 0 1,24 32-16,1 15 15,32-10 1,17-32 0,25-24-16,25-32 15,41-42 1</inkml:trace>
  <inkml:trace contextRef="#ctx0" brushRef="#br0" timeOffset="58988">10138 16716 0,'-17'46'0,"-16"57"0,33-103 0,0 0 0,-33 107 0,33-107 0,-16 111 0,24-8 0,25 8 15,-33-111 1,50 112-1,24-1-15,-74-111 16,99 103 0,-99-103-1,124 56-15,17-29 16,-42-31-1,-24-15 1,-1-27 0,-8-29-16,-16-22 15,-9-16 1,-16-30-1,-33-29 1,-25-5-16,8 28 16,-25 47-1,-24 37 1,-26 41-16,-7 24 15,8 14 1,0-4 0,16-2-1,17 2-15,66-10 16</inkml:trace>
  <inkml:trace contextRef="#ctx0" brushRef="#br0" timeOffset="70263">20515 17041 0,'-17'24'0,"17"-24"0,0 0 0,0 0 0,0 0 0,0 0 0,0 0 0,-33 55 0,33-55 0,0 0 0,0 0 0,0 0 0,0 0 0,0 0 0,0 0 0,0 0 0,0 0 0,0 0 0,0 0 0,-66 47 0,66-47 0,0 0 0,-83 70 0,83-70 0,0 0 0,0 0 0,0 0 0,-49 93 0,49-93 16,8 153-1,9-111 1,7-19-16,-24-23 16,108 117-1,-108-117 1,141 65-16,-141-65 15,157 8 1,-25-44 0,-132 36-1,83-89-15,-34-27 16,-82-14-1,-8-5 1,-34 38-16,75 97 16,-99-75-1,99 75 1,0 0-1,-107-33-15,107 33 16,0 0 0,0 0-1,0 0-15,-83-14 16,33-13-1,42-39 1,25-73 0,7-52-16,1-47 15,-8-31 1,16-10-1,8 0-15,17 5 16,0-126 0,-33 125-1,-17 1 1,-8 27-16,8 29 15,1 60 1,7 32 0,-8 33-16,-8 18 15,-8 29 1,0 18-1,-9 28 1,17 10-16,0 27 16,0 14-1,0 33 1,-8 23-16,-17 9 15,0 5 1,1-10 0,24-8-1,24-6-15,18-18 16,7-27-1,9-52 1,17-42-16,-17-47 16,-1-22-1,-7-33 1,-9-15-1,-16 1-15,0 0 16,-17 28 0,-33 22-1,-16 16-15,-25 22 16,-8 24-1,-17 46 1,16 28 0,9 27-16,16 20 15,17-5 1,33-15-1,0-55-15</inkml:trace>
  <inkml:trace contextRef="#ctx0" brushRef="#br0" timeOffset="70780">21391 13372 0,'0'8'0,"0"-8"0,0 0 0,0 0 0,0 0 0,0 0 0,0 0 0,0 0 0,0 0 0,0 0 0,0 0 0,0 0 0,0 0 0,0 0 0,0 0 0,0 0 0,0 0 0,0 0 0,0 0 0,0 0 0,0 0 0,0 0 0,0 0 0,0 0 0,0 0 0,0 0 0,0 0 0,33 10 0,-33-10 0,0 0 0,0 0 0,58 0 0,-58 0 0,0 0 0,108-13 0,-108 13 0,116-9 0,16-11 0,-132 20 0,149-18 0,8-1 0,25 5 15,8 19 1,8 18-1,17 29 1,25-11-16,8 20 16,-8-24-1,16-14 1,-8-9-16,-8 1 15,8 2 1,-8 7 0,-17-1-1,0-14-15,-41-9 16,-33 14-1,-58 24 1,-8-15-16,-34-23 16,1-23-1,-25-5 1,-25 28-1</inkml:trace>
  <inkml:trace contextRef="#ctx0" brushRef="#br0" timeOffset="71241">26187 13469 0,'-8'14'0,"8"-14"0,0 0 0,0 0 0,0 0 0,0 0 0,0 0 0,-42 47 0,42-47 0,0 0 0,0 0 0,0 0 0,-49 65 0,49-65 0,0 0 0,0 0 0,-66 74 0,66-74 0,0 0 0,0 0 0,0 0 0,-42 103 0,26 4 16,16 9-1,25-46 1,24-10-16,26-14 16,-1 1-1,9-14 1,8-61-1,-9-47-15,-15-32 16,-18-4 0,-16-1-1,-16 10-15,-25 4 16,-34-9-1,-16 0 1,-24 19 0,-18 23-16,-15 32 15,-51 33 1,166 0-1</inkml:trace>
  <inkml:trace contextRef="#ctx0" brushRef="#br0" timeOffset="72943">8980 13148 0,'-8'10'0,"8"-10"0,0 0 0,0 0 0,0 0 0,0 0 0,-8 51 0,8-51 0,0 0 0,0 0 0,0 79 0,0-79 0,0 0 0,16 116 0,-16-116 0,17 126 0,-1-5 16,1-9 0,-9 8-16,-16 15 15,-17-23 1,25-112-1,8 79-15,9-51 16,-9-42 0,-33-19-1,-24-18 1,24-23-16,50-19 15,33-24 1,8 6 0,25 18-1,0 27-15,-25 49 16,-41 34-1,-25 39 1,-17 19-16,-16 18 16,-33 19-1,0 22 1,-25 6-1,-8-1-15,-17-32 16,17-41 0,24-53-1,75-13-15</inkml:trace>
  <inkml:trace contextRef="#ctx0" brushRef="#br0" timeOffset="73419">9088 15781 0,'0'0'0,"0"0"0,0 0 0,0 0 0,0 0 0,0 0 0,0 0 0,0 0 0,0 0 0,0 0 0,0 0 0,0 0 0,0 0 0,0 0 0,0 0 0,0 0 0,0 0 0,0 0 0,0 0 0,0 0 0,0 0 0,0 0 0,-33-5 0,33 5 0,0 0 0,0 0 0,0 0 0,0 0 0,0 0 0,0 0 0,0 0 0,0 0 0,0 0 0,0 0 0,0 0 0,0 0 0,0 0 0,0 0 0,0 0 0,-75-19 0,75 19 0,0 0 0,0 0 0,0 0 0,0 0 0,0 0 0,0 0 0,0 0 0,0 0 0,0 0 0,0 0 0,0 0 0,0 0 0,0 0 0,0 0 0,0 0 0,0 0 0,-115 0 0,115 0 0,0 0 0,0 0 0,-67 38 0,67-38 0,0 0 0,-33 111 0,33-111 0,0 149 0,17-47 0,16 93 16,17 25-1,-1 21 1,1 6-1,-17 4-15,0-42 16,-33-209 0,0 0-1,8 98-15,1-42 16</inkml:trace>
  <inkml:trace contextRef="#ctx0" brushRef="#br0" timeOffset="73676">8683 16613 0,'8'0'0,"-8"0"0,0 0 0,0 0 0,0 0 0,58-18 0,-58 18 0,0 0 0,99-33 0,-99 33 0,141-42 0,-17 5 0,8 5 0,0-6 15,-8-18 1</inkml:trace>
  <inkml:trace contextRef="#ctx0" brushRef="#br0" timeOffset="74499">17141 13107 0,'0'4'0,"0"-4"0,0 0 0,0 0 0,0 0 0,0 0 0,0 0 0,0 0 0,0 0 0,0 0 0,0 0 0,-33 14 0,33-14 0,0 0 0,0 0 0,0 0 0,0 0 0,0 0 0,0 0 0,0 0 0,0 0 0,0 0 0,0 0 0,0 0 0,0 0 0,0 0 0,0 0 0,0 0 0,-58-9 0,58 9 0,0 0 0,0 0 0,0 0 0,0 0 0,0 0 0,0 0 0,0 0 0,0 0 0,0 0 0,0 0 0,0 0 0,-91-28 0,91 28 0,0 0 0,0 0 0,0 0 0,-74-9 0,74 9 0,0 0 0,0 0 0,-74 46 0,74-46 0,0 0 0,-58 93 0,58-93 0,-42 89 0,42-89 16,-24 78 0,32-17-16,-8-98 15,41 97 1,42-13-1,16-15 1,17-4-16,0-28 16,-9-13-1</inkml:trace>
  <inkml:trace contextRef="#ctx0" brushRef="#br0" timeOffset="75525">20672 11935 0,'0'13'0,"0"-13"0,0 0 0,0 0 0,0 0 0,0 0 0,-17 66 0,17-66 0,0 0 0,0 0 0,0 79 0,0-79 0,0 0 0,0 106 0,0-106 0,0 112 0,0 5 16,17-10-16,-17-107 16,0 0-1,0 0 1,0 0-1,0 27-15,0-45 16,0-66 0,8 24-1,17 4-15,16 28 16,17 19-1,25 9 1,16-10 0,-16 1-16,-9 0 15,-41 18 1,-33 28-1,-41 24-15,-33-1 16,-17 10 0,-17-9-1,25-6-15,83-55 16</inkml:trace>
  <inkml:trace contextRef="#ctx0" brushRef="#br0" timeOffset="76110">19853 16483 0,'0'-4'0,"0"4"0,0 0 0,0 0 0,0 0 0,0 0 0,0 0 0,0 0 0,0 0 0,-57-38 0,57 38 0,0 0 0,0 0 0,0 0 0,0 0 0,0 0 0,0 0 0,0 0 0,0 0 0,0 0 0,0 0 0,0 0 0,0 0 0,0 0 0,0 0 0,0 0 0,0 0 0,-83-65 0,83 65 0,0 0 0,0 0 0,0 0 0,0 0 0,0 0 0,0 0 0,0 0 0,-108-42 0,108 42 0,0 0 0,0 0 0,0 0 0,-91 52 0,91-52 0,0 0 0,-82 148 0,82-148 0,-17 112 0,-8 111 0,25 19 16,9 14-1,-9-256 1,0 0-16,0 219 16,0-219-1,0 0 1,-17 125-1,-8-101-15,-24-90 16,-17-60 0</inkml:trace>
  <inkml:trace contextRef="#ctx0" brushRef="#br0" timeOffset="76293">19126 17009 0,'8'-5'0,"-8"5"0,0 0 0,0 0 0,0 0 0,0 0 0,66-9 0,-66 9 0,0 0 0,0 0 0,99-14 0,-99 14 0,0 0 0,124-29 0,-124 29 0,133-41 0,7-10 16,17 4-1,-8 6-15</inkml:trace>
  <inkml:trace contextRef="#ctx0" brushRef="#br0" timeOffset="76935">25898 12409 0,'8'0'0,"-8"0"0,0 0 0,0 0 0,0 0 0,0 0 0,0 0 0,0 0 0,0 0 0,0 0 0,0 0 0,0 0 0,0 0 0,0 0 0,0 0 0,0 0 0,0 0 0,0 0 0,0 0 0,0 0 0,-25-9 0,25 9 0,0 0 0,0 0 0,0 0 0,0 0 0,0 0 0,0 0 0,-58 0 0,58 0 0,0 0 0,0 0 0,0 0 0,0 0 0,0 0 0,-91 9 0,91-9 0,0 0 0,0 0 0,0 0 0,0 0 0,0 0 0,0 0 0,0 0 0,0 0 0,0 0 0,-82 32 0,82-32 0,0 0 0,0 0 0,-67 52 0,67-52 0,0 0 0,-66 60 0,66-60 0,-58 79 0,50-9 15,50 5 1,24-15 0,41-23-16,17-23 15,0-14 1,-124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5-02T08:29:20.3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5656 14655 0,'-16'0'0,"16"0"0,0 0 0,0 0 0,0 0 0,0 0 0,0 0 0,0 0 0,0 0 0,0 0 0,0 0 0,0 0 0,0 0 0,0 0 0,0 0 0,0 0 0,0 0 0,0 0 0,0 0 0,0 0 0,0 0 0,0 0 0,0 0 0,0 0 0,0 0 0,0 0 0,0 0 0,0 0 0,-17 38 0,17-38 0,0 0 0,0 0 0,0 0 0,0 0 0,0 0 0,0 0 0,0 0 0,0 0 0,0 0 0,0 0 0,0 0 0,-8 78 0,8-78 0,0 0 0,0 0 0,0 0 0,0 0 0,0 0 0,0 0 0,0 0 0,0 149 0,0-149 0,0 0 0,0 0 0,0 0 0,41 154 0,-16 9 15,-8-93-15,-1 78 16,-7-13 0,-9-135-1,8 140 1,-8-140-16,0 0 15,0 0 1,0 0 0,8 83-16,-8-83 15,0 24 1,0-24-1,17-42-15,-17 42 16,41-112 0,-41 112-1,83-93 1,-83 93-16,0 0 15,0 0 1,107-46 0,-107 46-16,83 18 15,-83-18 1,41 79-1,-41-79 1,-16 116-16,16-116 16,-66 117-1,66-117 1,0 0-1,0 0-15,-91 80 16,91-80 0,0 0-1,-83 13-15,83-13 16</inkml:trace>
  <inkml:trace contextRef="#ctx0" brushRef="#br0" timeOffset="707">6558 15474 0,'0'-9'0,"0"9"0,0 0 0,0 0 0,0 0 0,0 0 0,0 0 0,0 0 0,0 0 0,0 0 0,0 0 0,0 0 0,0 0 0,0 0 0,0 0 0,0 0 0,0 0 0,0 0 0,0 0 0,0 0 0,0 0 0,0 0 0,0 0 0,0 0 0,0 0 0,0 0 0,0 0 0,33-14 0,-33 14 0,0 0 0,0 0 0,0 0 0,0 0 0,0 0 0,0 0 0,0 0 0,74-19 0,-74 19 0,0 0 0,0 0 0,0 0 0,0 0 0,0 0 0,0 0 0,0 0 0,0 0 0,0 0 0,0 0 0,0 0 0,0 0 0,124-28 0,-124 28 0,0 0 0,0 0 0,0 0 0,33-14 0,-33 14 0,0 0 0,0 0 0,33-9 0,-33 9 0,0 0 0,0 0 0,0 0 0</inkml:trace>
  <inkml:trace contextRef="#ctx0" brushRef="#br0" timeOffset="1162">7542 15171 0,'0'5'0,"0"-5"16,0 0-1,0 0 1,-33-10-16,33 10 15,-75 5 1,75-5 0,0 0-16,-83 29 15,83-29 1,-66 69-1,50-50-15,8 13 16,8-32 0,-25 107-1,25-107 1,0 0-16,16 93 15,-16-93 1,75 80 0,-75-80-1,0 0-15,107 41 16,-107-41-1</inkml:trace>
  <inkml:trace contextRef="#ctx0" brushRef="#br0" timeOffset="2193">5764 16325 0,'8'9'0,"-8"-9"0,0 0 0,0 0 0,0 0 0,0 0 0,0 0 0,0 0 0,33 23 0,-33-23 0,0 0 0,0 0 0,0 0 0,0 0 0,0 0 0,0 0 0,0 0 0,0 0 0,0 0 0,0 0 0,0 0 0,0 0 0,0 0 0,33 80 0,-33-80 0,0 0 0,0 0 0,0 0 0,33 115 0,-33-115 0,0 0 0,17 150 0,-17-150 16,25 153-16,-17-111 16,-8-4-1,0-38 1,17 144-16,-17-144 15,0 0 1,0 0 0,0 0-1,0 97-15,0-97 16,0 28-1,0-28 1,24-46 0,-24 46-16,42-103 15,-42 103 1,49-115-1,-49 115-15,58-108 16,-58 108 0,0 0-1,0 0 1,83-65-16,-83 65 15,0 0 1,50 0 0,-50 0-16,24 56 15,-24-56 1,-33 107-1,33-107 1,0 0-16,-66 116 16,66-116-1,0 0 1,0 0-16,0 0 15,-58 60 1</inkml:trace>
  <inkml:trace contextRef="#ctx0" brushRef="#br0" timeOffset="2646">6649 16572 0,'0'0'0,"0"0"0,0 0 0,0 0 0,0 0 0,0 0 0,0 0 0,0 0 0,0 0 0,0 0 0,0 0 0,0 0 0,41 23 0,-41-23 0,0 0 0,0 0 0,0 0 0,0 0 0,0 0 0,0 0 0,0 0 0,66-19 0,-66 19 0,0 0 0,0 0 0,0 0 0,0 0 0,0 0 0,0 0 0,0 0 0,0 0 0,0 0 0,0 0 0,0 0 0,0 0 0,108-32 0,-108 32 0,0 0 0,0 0 0,0 0 0,0 0 0,0 0 0,0 0 0,0 0 0,0 0 0,0 0 0,0 0 0,58 0 0,-58 0 0</inkml:trace>
  <inkml:trace contextRef="#ctx0" brushRef="#br0" timeOffset="3634">7591 16613 0,'9'-4'0,"-9"4"0,0 0 0,0 0 0,0 0 0,0 0 0,0 0 0,0 0 0,0 0 0,0 0 0,0 0 0,0 0 0,0 0 0,0 0 0,0 0 0,0 0 0,0 0 0,0 0 0,0 0 0,0 0 0,0 0 0,0 0 0,0 0 0,0 0 0,0 0 0,0 0 0,0 0 0,0 0 0,0 0 0,0 0 0,0 0 0,0 0 0,0 0 0,0 0 0,41-5 0,-41 5 0,0 0 0,0 0 0,0 0 0,0 0 0,0 0 0,0 0 0,0 0 0,0 0 0,0 0 0,0 0 0,0 0 0,0 0 0,0 0 0,0 0 0,0 0 0,0 0 0,0 0 0,0 0 0,0 0 0,0 0 0,0 0 0,0 0 0,74-14 0,-74 14 0,0 0 0,0 0 0,0 0 0,0 0 0,0 0 0,0 0 0,0 0 0,0 0 0,0 0 0,0 0 0,0 0 0,0 0 0,0 0 0,0 0 0,0 0 0,0 0 0,0 0 0,0 0 0,116-50 0,-116 50 0,0 0 0,0 0 0,0 0 0,0 0 0,0 0 0,0 0 0,0 0 0,0 0 0,0 0 0,0 0 0,0 0 0,0 0 0,0 0 0,0 0 0,0 0 0,0 0 0,0 0 0,25-38 0,-25 38 0,0 0 0,0 0 0,0 0 0,0 0 0,0 0 0,0 0 0,-8-14 0,8 14 0,0 0 0,0 0 0,0 0 0,0 0 0,0 0 0,0 0 0,0 0 0,0 0 0,0 0 0,0 0 0,0 0 0,0 0 0,0 0 0,0 0 0,0 0 0,0 0 0,0 0 0,0 0 0,0 0 0,0 0 0,33-98 0,-33 98 0,0 0 0,0 0 0,0 0 0,-33-93 0,33 93 15,0 0 1,0 0-1,-67-42-15,67 42 16,0 0 0,-82 24-1,82-24 1,0 0-16,-50 88 15,50-88 1,8 121 0,-8-121-16,67 116 15,-67-116 1,0 0-1,0 0-15,107 75 16,-107-75 0,0 0-1</inkml:trace>
  <inkml:trace contextRef="#ctx0" brushRef="#br0" timeOffset="4548">6268 17260 0,'-24'5'0,"24"-5"0,0 0 0,0 0 0,0 0 0,0 0 0,0 0 0,0 0 0,0 0 0,0 0 0,0 0 0,0 0 0,0 0 0,0 0 0,0 0 0,0 0 0,0 0 0,0 0 0,0 0 0,0 0 0,0 0 0,0 0 0,0 0 0,0 0 0,0 0 0,0 51 0,0-51 0,0 0 0,0 0 0,0 0 0,0 0 0,24 74 0,-24-74 0,0 0 0,0 0 0,0 0 0,0 0 0,0 0 0,0 0 0,0 0 0,58 121 0,-58-121 0,0 0 0,0 0 0,0 0 0,50 112 0,-50-112 16,33 144-1,-17-84 1,1 56-16,-17-116 15,8 117 1,-8-117 0,0 0-16,8 51 15,-8-51 1,-8-23-1,8 23 1,0-84-16,0 84 16,17-139-1,-17 139 1,41-122-16,-41 122 15,0 0 1,0 0 0,0 0-1,66-46-15,-66 46 16,42 38-1,-42-38 1,16 106-16,-16-106 16,-41 107-1,41-107 1,0 0-1,0 0-15,-58 51 16,58-51 0</inkml:trace>
  <inkml:trace contextRef="#ctx0" brushRef="#br0" timeOffset="4796">6938 17743 0,'17'5'0,"-17"-5"0,0 0 0,0 0 0,0 0 0,0 0 0,0 0 0,0 0 0,0 0 0,49-32 0,-49 32 0,0 0 0,0 0 0,0 0 0,0 0 0,0 0 0,0 0 0,0 0 0,0 0 0,0 0 0,0 0 0,0 0 0,83-37 0,-83 37 0,0 0 0,0 0 0,0 0 0,0 0 0,0 0 0,0 0 0,0 0 0,116-47 0,-116 47 0,0 0 0,0 0 0,0 0 0</inkml:trace>
  <inkml:trace contextRef="#ctx0" brushRef="#br0" timeOffset="5279">8129 17181 0,'-9'-5'0,"9"5"0,0 0 0,0 0 0,0 0 0,0 0 0,0 0 0,0 0 0,0 0 0,0 0 0,0 0 0,0 0 0,0 0 0,0 0 0,0 0 0,0 0 0,-24-28 0,24 28 0,0 0 0,0 0 0,0 0 0,0 0 0,0 0 0,0 0 0,0 0 0,0 0 0,0 0 0,0 0 0,0 0 0,0 0 0,0 0 0,0 0 0,0 0 0,0 0 0,0 0 0,0 0 0,0 0 0,0 0 0,0 0 0,0 0 0,0 0 0,0 0 0,0 0 0,0 0 0,0 0 0,0 0 0,0 0 0,0 0 0,0 0 0,0 0 0,0 0 0,0 0 0,0 0 0,0 0 0,0 0 0,-75-28 0,75 28 0,0 0 0,0 0 0,0 0 0,0 0 0,0 0 0,0 0 0,0 0 0,0 0 0,0 0 0,0 0 0,0 0 0,0 0 0,-82-37 0,82 37 0,0 0 0,0 0 0,0 0 0,0 0 0,0 0 0,0 0 0,0 0 0,0 0 0,0 0 0,0 0 0,0 0 0,0 0 0,0 0 0,0 0 0,0 0 0,0 0 0,0 0 0,0 0 0,0 0 0,0 0 0,0 0 0,0 0 0,0 0 0,0 0 0,0 0 0,0 0 0,0 0 0,0 0 0,-67 23 0,67-23 0,0 0 0,0 0 0,0 0 0,0 42 0,0-42 0,0 0 0,0 0 0,-16 79 0,16-79 0,0 0 0,16 140 0,-16-140 0,25 139 0,8 10 16,0 9 0,9-13-1,-18-1-15,-24-144 16,0 0-1,0 0 1,0 0-16,17 83 16,-25-73-1,-25-71 1</inkml:trace>
  <inkml:trace contextRef="#ctx0" brushRef="#br0" timeOffset="5520">7600 17506 0,'16'10'0,"-16"-10"0,0 0 0,0 0 0,0 0 0,0 0 0,0 0 0,0 0 0,0 0 0,58 9 0,-58-9 0,0 0 0,0 0 0,0 0 0,0 0 0,0 0 0,66-14 0,-66 14 0,0 0 0,0 0 0,0 0 0,0 0 0,0 0 0,0 0 0,0 0 0,0 0 0,0 0 0,132-37 0,-132 37 0,0 0 0,0 0 0,0 0 0,0 0 0,0 0 0,141-47 0,-141 47 0,165-18 0,-24 18 0,-17 4 16</inkml:trace>
  <inkml:trace contextRef="#ctx0" brushRef="#br0" timeOffset="117374">10890 14441 0,'-8'-4'0,"8"4"0,0 0 0,0 0 0,0 0 0,0 0 0,0 0 0,0 0 0,0 0 0,0 0 0,0 0 0,0 0 0,0 0 0,0 0 0,0 0 0,0 0 0,0 0 0,0 0 0,0 0 0,0 0 0,-25-14 0,25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0,-49-5 0,49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0,-91-9 0,91 9 0,0 0 0,0 0 0,0 0 0,0 0 0,0 0 0,0 0 0,0 0 0,0 0 0,0 0 0,0 0 0,0 0 0,0 0 0,0 0 0,0 0 0,0 0 0,0 0 0,0 0 0,0 0 0,0 0 0,0 0 0,0 0 0,0 0 0,0 0 0,-42 14 0,42-14 0,0 0 0,0 0 0,0 0 0,0 0 0,0 0 0,0 0 0,0 0 0,0 0 0,0 0 0,0 0 0,0 0 0,0 0 0,0 0 0,-74 37 0,74-37 0,0 0 0,0 0 0,0 0 0,0 0 0,-58 47 0,58-47 0,0 0 0,0 0 0,0 0 0,0 0 0,0 0 0,0 0 0,0 0 0,-58 79 0,58-79 0,0 0 0,0 0 0,0 0 0,-25 107 0,25-107 16,25 107-1,-25-107-15,0 0 16,66 116-1,-66-116 1,108 65-16,-108-65 16</inkml:trace>
  <inkml:trace contextRef="#ctx0" brushRef="#br0" timeOffset="118025">11155 13809 0,'0'-5'0,"0"5"0,0 0 0,0 0 0,0 0 0,0 0 0,0 0 0,0 0 0,0 0 0,0 0 0,0 0 0,0 0 0,17 37 0,-17-37 0,0 0 0,0 0 0,16 66 0,-16-66 0,0 0 0,17 111 0,-17-111 0,-9 112 0,9 13 0,25 1 16,-8-14-1,-34-1 1,-8 1-16,9-10 16,32-18-1,9-32 1,16-35-1,-24-22-15,-17-22 16,0-29 0,0-23-1,17-14-15,-9-9 16,17 9-1,-9 28 1,-32 102 0,16-37-16,41-65 15,-41 65 1,33-9-1,-33 9-15,33 41 16,-33-41 0,25 89-1,-17 46 1,-8-135-16,17 130 15,-17-130 1,0 0 0,25 56-16,-25-56 15</inkml:trace>
  <inkml:trace contextRef="#ctx0" brushRef="#br0" timeOffset="118456">11717 14469 0,'-8'14'0,"8"-14"0,0 0 0,0 0 0,0 0 0,0 0 0,0 0 0,0 0 0,0 0 0,0 0 0,0 56 0,0-56 0,0 0 0,0 0 0,0 0 0,0 0 0,0 0 0,0 0 0,0 0 0,0 0 0,0 0 0,0 0 0,0 0 0,0 0 0,0 0 0,8 88 0,-8-88 0,0 0 0,0 0 0,0 0 0,0 0 0,0 0 0,0 0 0,0 0 0,0 0 0,0 0 0,9 139 0,-9-139 0,0 0 0,0 0 0,0 0 0,0 0 0,0 0 0,0 0 0,0 0 0,41 117 0,-41-117 15,0 0 1,25 0 0,-25 0-16,41-9 15,-41 9 1,41-84-1,-41-23 1,-33 10-16,-16 27 16,49 70-1,0 0 1,-33-9-16,33 9 15</inkml:trace>
  <inkml:trace contextRef="#ctx0" brushRef="#br0" timeOffset="119131">12213 14316 0,'0'4'0,"0"-4"0,0 0 0,0 0 0,0 0 0,0 0 0,0 0 0,0 0 0,0 0 0,0 0 0,0 0 0,0 0 0,0 0 0,0 0 0,0 0 0,0 0 0,0 0 0,0 0 0,0 0 0,0 0 0,0 0 0,0 0 0,-33 24 0,33-24 0,0 0 0,0 0 0,0 0 0,0 0 0,0 0 0,0 0 0,0 0 0,0 0 0,0 0 0,0 0 0,0 0 0,0 0 0,0 0 0,0 0 0,0 0 0,0 0 0,0 0 0,0 0 0,0 0 0,0 0 0,0 0 0,-25 46 0,25-46 0,0 0 0,0 0 0,0 0 0,0 0 0,0 0 0,0 0 0,0 0 0,0 0 0,-24 75 0,24-75 0,0 0 0,0 0 0,0 0 0,0 0 0,0 0 0,0 0 0,0 0 0,-9 88 0,9-88 0,0 0 0,0 0 0,0 0 0,0 0 0,0 0 0,0 0 0,-8 23 0,8-23 0,0 0 0,0 0 0,0 0 0,0 0 0,0 0 0,8 42 0,-8-42 0,0 0 0,0 0 0,0 0 0,0 0 0,0 0 0,0 0 0,0 0 0,0 0 0,0 0 0,0 0 0,0 0 0,0 0 0,0 0 0,0 0 0,0 0 0,0 0 0,0 0 0,0 0 0,25 89 0,-25-89 0,58 51 15,-58-51 1,58 5-1,-58-5 1,41-80-16,-32-13 16,-43 10-1,34 83 1,-57-61-16,57 61 15,0 0 1,0 0 0,0 0-1,-25-32-15,33 8 16,50 5-1</inkml:trace>
  <inkml:trace contextRef="#ctx0" brushRef="#br0" timeOffset="119572">12561 14307 0,'16'-5'0,"-16"5"0,0 0 0,0 0 0,0 0 0,0 0 0,0 0 0,0 0 0,0 0 0,0 0 0,0 0 0,0 0 0,0 0 0,0 0 0,0 0 0,0 0 0,0 0 0,0 0 0,0 0 0,0 0 0,0 0 0,0 0 0,0 0 0,0 0 0,0 0 0,0 0 0,0 0 0,0 0 0,0 0 0,0 0 0,0 0 0,0 5 0,0-5 0,0 0 0,0 0 0,0 0 0,0 0 0,0 0 0,0 0 0,0 0 0,0 0 0,0 0 0,0 0 0,0 0 0,0 0 0,0 0 0,-49 23 0,49-23 0,0 0 0,0 0 0,0 0 0,0 0 0,0 0 0,0 0 0,0 0 0,0 0 0,0 0 0,0 0 0,0 0 0,0 0 0,0 0 0,0 0 0,0 0 0,0 0 0,0 0 0,0 0 0,0 0 0,0 0 0,0 0 0,0 0 0,0 0 0,0 0 0,0 0 0,0 0 0,0 0 0,0 0 0,0 0 0,0 0 0,0 0 0,0 0 0,0 0 0,0 0 0,0 0 0,0 0 0,0 0 0,0 0 0,0 0 0,0 0 0,0 0 0,0 0 0,0 0 0,0 0 0,0 0 0,-25 23 0,25-23 0,0 0 0,0 0 0,0 0 0,0 0 0,0 0 0,0 0 0,0 0 0,0 0 0,0 0 0,0 0 0,0 0 0,8 15 0,-8-15 0,0 0 0,0 0 0,0 0 0,0 0 0,0 0 0,0 0 0,0 0 0,0 0 0,0 0 0,0 0 0,0 0 0,0 0 0,0 0 0,0 0 0,0 0 0,0 0 0,0 0 0,0 0 0,0 0 0,0 0 0,0 0 0,-8 64 0,8-64 0,0 0 0,0 0 0,0 0 0,0 0 0,0 0 0,0 0 0,0 0 0,0 0 0,0 0 0,0 0 0,0 0 0,0 0 0,33 65 0,-33-65 0,0 0 0,0 0 0,0 0 0,0 0 0,0 0 0,0 0 0,0 0 0,0 0 0,0 0 0,0 0 0,0 0 0,0 0 0,0 0 0,49 69 0,-49-69 0,0 0 0,0 0 0,0 0 0,0 0 0,0 0 0,0 0 0,0 0 0,0 0 0,0 0 0,0 0 0,0 0 0,0 0 0,0 0 0,25 66 0,-25-66 0,0 0 0,0 0 0,0 0 0,-16 75 0,16-75 15,0 0-15,0 0 16,-58 37 0,58-37-1</inkml:trace>
  <inkml:trace contextRef="#ctx0" brushRef="#br0" timeOffset="120061">12701 14520 0,'33'10'0,"-33"-10"0,0 0 0,0 0 0,0 0 0,0 0 0,0 0 0,0 0 0,0 0 0,0 0 0,0 0 0,0 0 0,0 0 0,58 18 0,-58-18 0,0 0 0,0 0 0,0 0 0,0 0 0,0 0 0,0 0 0,0 0 0,0 0 0,0 0 0,0 0 0,0 0 0,0 0 0,0 0 0,0 0 0,0 0 0,0 0 0,0 0 0,0 0 0,0 0 0,0 0 0,0 0 0,0 0 0,0 0 0,0 0 0,0 0 0,0 0 0,0 0 0,0 0 0,0 0 0,0 0 0,0 0 0,0 0 0,0 0 0,0 0 0,0 0 0,0 0 0,75-4 0,-75 4 0,0 0 0,0 0 0,0 0 0,0 0 0,0 0 0,0 0 0,0 0 0,0 0 0,0 0 0,0 0 0,0 0 0,0 0 0,0 0 0,0 0 0,33-42 0,-33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0,8-33 0,-8 33 0,0 0 0,0 0 0,0 0 0,0 0 0,0 0 0,0 0 0,0 0 0,0 0 0,0 0 0,0 0 0,0 0 0,0 0 0,0 0 0,0 0 0,0 0 0,0 0 0,0 0 0,0 0 0,0 0 0,0 0 0,0 0 0,0 0 0,0 0 0,0 0 0,0 0 0,0 0 0,-25-9 0,25 9 0,0 0 0,0 0 0,0 0 0,0 0 0,0 0 0,0 0 0,0 0 0,0 0 0,0 0 0,0 0 0,0 0 0,0 0 0,0 0 0,0 0 0,0 0 0,0 0 0,0 0 0,0 0 0,0 0 0,0 0 0,0 0 0,0 0 0,0 0 0,0 0 0,0 0 0,0 0 0,0 0 0,0 0 0,0 0 0,0 0 0,0 0 0,-41-51 0,41 51 0,0 0 0,0 0 0,0 0 0,0 0 0,0 0 0,0 0 0,0 0 0,0 0 0,0 0 0,0 0 0,0 0 0,0 0 0,0 0 0,0 0 0,0 0 0,0 0 0,0 0 0,0 0 0,0 0 0,-50-19 0,50 19 0,0 0 0,0 0 0,0 0 0,0 0 0,0 0 0,0 0 0,0 0 0,0 0 0,0 0 0,0 0 0,0 0 0,0 0 0,0 0 0,0 0 0,0 0 0,0 0 0,0 0 0,0 0 0,0 0 0,0 0 0,0 0 0,0 0 0,0 0 0,-41 42 0,41-42 0,0 0 0,0 0 0,0 0 0,0 0 0,0 0 0,0 0 0,0 0 0,0 0 0,0 0 0,0 0 0,0 0 0,0 0 0,0 0 0,0 0 0,0 0 0,0 0 0,0 0 0,0 0 0,0 0 0,-8 75 0,8-75 0,0 0 0,0 0 0,0 0 0,0 0 0,0 0 0,0 0 0,0 0 0,33 79 0,-33-79 0,0 0 0,0 0 0,0 0 0,0 0 0,0 0 0,0 0 0,0 0 0,0 0 0,0 0 0,0 0 0,0 0 0,0 0 0,49 79 0,-49-79 0,0 0 0,0 0 0,0 0 0,0 0 0,0 0 0,0 0 0,0 0 0,0 0 0,0 0 0,0 0 0,0 0 0,0 0 0,0 0 0,99 51 0,-99-51 0,0 0 0,100 14 0,-100-14 0,99-23 0</inkml:trace>
  <inkml:trace contextRef="#ctx0" brushRef="#br0" timeOffset="120539">13669 13925 0,'0'-14'0,"0"14"0,0 0 0,0 0 0,0 0 0,0 0 0,0 0 0,0 0 0,0 0 0,0 0 0,0 0 0,0 0 0,0 0 0,0 0 0,0 0 0,0 0 0,16-42 0,-16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0,-25-28 0,25 28 0,0 0 0,0 0 0,0 0 0,0 0 0,0 0 0,0 0 0,0 0 0,0 0 0,0 0 0,0 0 0,0 0 0,0 0 0,0 0 0,-49 10 0,49-10 0,0 0 0,0 0 0,0 0 0,0 0 0,-42 79 0,42-79 0,0 0 0,0 0 0,0 0 0,9 50 0,-9-50 0,0 0 0,0 0 0,-9 108 0,9-108 0,0 0 0,0 121 0,0-121 0,-8 135 0,8 18 16,8 5 0,17 5-1,-8 5-15,-17-168 16,8 158-1,-8-158 1,0 0 0,0 0-16,0 0 15,0 46 1,-17-70-1</inkml:trace>
  <inkml:trace contextRef="#ctx0" brushRef="#br0" timeOffset="121064">13470 14190 0,'8'5'0,"-8"-5"0,0 0 0,0 0 0,0 0 0,0 0 0,0 0 0,0 0 0,0 0 0,0 0 0,0 0 0,0 0 0,0 0 0,0 0 0,0 0 0,0 0 0,0 0 0,0 0 0,0 0 0,0 0 0,0 0 0,0 0 0,0 0 0,0 0 0,0 0 0,0 0 0,0 0 0,0 0 0,0 0 0,0 0 0,0 0 0,0 0 0,0 0 0,42 5 0,-42-5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32 0,-41-32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14 0,-17-14 0,0 0 0,0 0 0,0 0 0,0 0 0,0 0 0,0 0 0,0 0 0,0 0 0,0 0 0,0 0 0,0 0 0,0 0 0,0 0 0,0 0 0,0 0 0,0 0 0,0 0 0,0 0 0,0 0 0,0 0 0,0 0 0,0 0 0,0 0 0,0 0 0,0 0 0,0 0 0,8 19 0,-8-19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 37 0,-58-37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 32 0,-49-32 0,0 0 0,0 0 0,0 0 0,0 0 0,0 0 0,0 0 0,0 0 0,0 0 0,0 0 0,0 0 0,0 0 0,0 0 0,0 0 0,0 0 0,0 0 0,0 0 0,0 0 0,0 0 0,0 0 0,75 14 0,-75-14 0,0 0 0,0 0 0,0 0 0,0 0 0,0 0 0,0 0 0,0 0 0,0 0 0,0 0 0,0 0 0,0 0 0,0 0 0</inkml:trace>
  <inkml:trace contextRef="#ctx0" brushRef="#br0" timeOffset="122556">13983 14209 0,'-8'0'0,"8"0"0,0 0 0,0 0 0,0 0 0,0 0 0,0 0 0,0 0 0,0 0 0,0 0 0,0 0 0,0 0 0,0 0 0,0 0 0,8 37 0,-8-37 0,0 0 0,0 0 0,0 0 0,0 65 0,0-65 0,0 0 0,0 0 0,0 98 0,0-98 0,0 0 0,0 84 0,0-84 0,16 83 0,9 6 15,-25-89 1,-8 98-1,8-98 1,-17 55-16,9-59 16,25-80-1,-9-32 1,-8-5-16,-17 28 15,9 13 1,8 34 0,17 23-1,-26 41-15,9-18 16,0 0-1,0 0 1,50-32-16,24 13 16,9 5-1,-83 14 1,91-9-1,-91 9-15,0 0 16,0 0 0,50 9-1,-17 33-15,-33 28 16,-33 23-1,24 5 1,9-98 0,-8 97-16,8-97 15,0 0 1,33 75-1,-33-75-15,50 28 16,16-33 0,8-37-1,-74 42 1,42-79-16,-42 5 15,-42-6 1,-32 6 0,74 74-16,-83-46 15,83 46 1,0 0-1,-49-42 1,49 42-16,0-42 16,0 42-1,41-37 1,-41 37-16,99-15 15,-8 30 1,0 31 0,-33 33-1,-33 19-15,-17 4 16,-8-102-1,0 0 1,0 0-16,0 0 16,-8 79-1,8-46 1,-8-56-1,8-47-15,0-28 16,8-9 0,-8 107-1,25-79-15,-25 79 16,49-42-1,-49 42 1,42 10 0,-42-10-16,41 65 15,-41-65 1,16 97-1,-16-97-15,0 0 16,0 0 0,0 0-1,17 56 1,8-47-16,-17-64 15,25-38 1,0 23 0,-33 70-16,0 0 15,0 0 1,66-43-1,-66 43 1,66 6-16,-16 31 16,8 37-1,-25 19 1,0 5-16,-33-98 15,25 102 1,-25-102 0,16 107-1,-16-107-15</inkml:trace>
  <inkml:trace contextRef="#ctx0" brushRef="#br0" timeOffset="126182">11709 15493 0,'0'-10'0,"0"10"0,0 0 0,0 0 0,0 0 0,0 0 0,0 0 0,0 0 0,0 0 0,0 0 0,0 0 0,0 0 0,0 0 0,0 0 0,0 0 0,0 0 0,0 0 0,0 0 0,0-37 0,0 37 0,0 0 0,0 0 0,0 0 0,0 0 0,0 0 0,0 0 0,0 0 0,0 0 0,0 0 0,0 0 0,0 0 0,0 0 0,0 0 0,0 0 0,0 0 0,0 0 0,0 0 0,0 0 0,0 0 0,0 0 0,0 0 0,0 0 0,0 0 0,0 0 0,0 0 0,0 0 0,0 0 0,0 0 0,0 0 0,-41-60 0,41 60 0,0 0 0,0 0 0,0 0 0,0 0 0,0 0 0,0 0 0,0 0 0,0 0 0,0 0 0,0 0 0,0 0 0,0 0 0,0 0 0,0 0 0,0 0 0,0 0 0,0 0 0,0 0 0,0 0 0,0 0 0,0 0 0,0 0 0,0 0 0,0 0 0,0 0 0,0 0 0,0 0 0,0 0 0,0 0 0,0 0 0,0 0 0,0 0 0,-75-47 0,75 47 0,0 0 0,0 0 0,0 0 0,0 0 0,0 0 0,0 0 0,0 0 0,0 0 0,0 0 0,0 0 0,0 0 0,0 0 0,0 0 0,0 0 0,0 0 0,0 0 0,0 0 0,0 0 0,0 0 0,0 0 0,0 0 0,0 0 0,0 0 0,0 0 0,0 0 0,0 0 0,0 0 0,0 0 0,-91 27 0,91-27 0,0 0 0,0 0 0,0 0 0,0 0 0,0 0 0,0 0 0,0 0 0,0 0 0,0 0 0,0 0 0,0 0 0,0 0 0,0 0 0,-25 34 0,25-34 0,0 0 0,0 0 0,0 0 0,0 0 0,0 18 0,0-18 0,0 0 0,0 0 0,0 0 0,0 0 0,0 0 0,0 0 0,0 0 0,-49 102 0,49-102 0,0 0 0,-17 131 0,17-131 0,9 149 0,7 5 16,-8-2 0,1 25-1,7 14 1,1-5-16,-17-186 15,0 0 1,0 0 0,33 181-16,-33-181 15,0 70 1,-8-75-1,-17-78 1,-25-61-16</inkml:trace>
  <inkml:trace contextRef="#ctx0" brushRef="#br0" timeOffset="126430">11196 16190 0,'-8'-4'0,"8"4"0,0 0 0,0 0 0,0 0 0,0 0 0,0 0 0,0 0 0,0 0 0,0 0 0,0 0 0,0 0 0,0 0 0,0 0 0,0 0 0,0 0 0,0 0 0,0 0 0,0 0 0,0 0 0,0 0 0,0 0 0,0 0 0,0 0 0,0 0 0,41-37 0,-41 37 0,0 0 0,0 0 0,0 0 0,0 0 0,0 0 0,0 0 0,0 0 0,0 0 0,0 0 0,83-56 0,-83 56 0,0 0 0,0 0 0,0 0 0,0 0 0,0 0 0,157-47 0,-157 47 0,124-33 0,-124 33 16,133-51 0,-109 28-1</inkml:trace>
  <inkml:trace contextRef="#ctx0" brushRef="#br0" timeOffset="126774">12445 16349 0,'0'13'0,"0"-13"0,0 0 0,0 0 0,0 0 0,0 0 0,0 0 0,0 0 0,0 0 0,0 0 0,0 0 0,0 0 0,0 0 0,0 0 0,0 0 0,0 0 0,0 56 0,0-56 0,0 0 0,0 0 0,0 0 0,0 0 0,0 0 0,0 0 0,0 0 0,0 0 0,0 0 0,0 0 0,0 0 0,0 0 0,0 0 0,-25 98 0,25-98 0,0 0 0,0 0 0,0 0 0,0 0 0,0 0 0,0 0 0,0 0 0,0 0 0,0 0 0,-41 111 0,41-111 0,0 0 0,0 0 0,0 0 0,0 0 0,0 0 0,-17 24 0,17-24 0</inkml:trace>
  <inkml:trace contextRef="#ctx0" brushRef="#br0" timeOffset="127280">13412 15702 0,'-16'0'0,"16"0"0,0 0 0,0 0 0,0 0 0,0 0 0,0 0 0,0 0 0,0 0 0,0 0 0,0 0 0,0 0 0,0 0 0,0 0 0,0 0 0,0 0 0,0 0 0,0 0 0,0 0 0,0 0 0,0 0 0,0 0 0,0 0 0,0 0 0,0 0 0,0 0 0,0 0 0,0 0 0,0 0 0,0 0 0,0 0 0,0 0 0,0 0 0,0 0 0,0 0 0,0 0 0,0 0 0,0 0 0,0 0 0,0 0 0,0 0 0,0 0 0,0 0 0,0 0 0,0 0 0,0 0 0,0 0 0,-42-5 0,42 5 0,0 0 0,0 0 0,0 0 0,0 0 0,0 0 0,0 0 0,0 0 0,0 0 0,0 0 0,0 0 0,0 0 0,0 0 0,0 0 0,0 0 0,0 0 0,0 0 0,0 0 0,0 0 0,0 0 0,0 0 0,0 0 0,0 0 0,0 0 0,0 0 0,0 0 0,-66 42 0,66-42 0,0 0 0,0 0 0,0 0 0,-74 74 0,74-74 0,0 0 0,0 0 0,-25 121 0,25-121 0,0 0 0,0 23 0,0-23 0,8 47 0,-8-47 16,33 136 0,-33-136-16,58 120 15,-58-120 1,116 84-1,8-61-15,-124-23 16,141-18 0</inkml:trace>
  <inkml:trace contextRef="#ctx0" brushRef="#br0" timeOffset="127652">14289 16316 0,'0'14'0,"0"-14"0,0 0 0,0 0 0,0 0 0,0 0 0,0 0 0,0 0 0,0 0 0,0 0 0,0 0 0,0 0 0,0 0 0,0 0 0,0 0 0,0 0 0,0 0 0,0 0 0,0 0 0,0 0 0,0 0 0,0 0 0,0 0 0,0 0 0,0 0 0,0 0 0,-9 56 0,9-56 0,0 0 0,-33 93 0,33-93 0,0 0 0,0 0 0,0 0 0,0 0 0,0 0 0,0 0 0,0 0 0,-66 130 0,66-130 0,0 0 0,0 0 0,0 0 0,-33 37 0</inkml:trace>
  <inkml:trace contextRef="#ctx0" brushRef="#br0" timeOffset="128332">14884 16060 0,'0'14'0,"0"-14"0,0 0 0,0 0 0,0 0 0,0 0 0,0 0 0,0 0 0,0 0 0,0 0 0,0 0 0,0 0 0,50-9 0,-50 9 0,0 0 0,0 0 0,0 0 0,0 0 0,0 0 0,82-33 0,-82 33 0,0 0 0,91-83 0,-91 83 0,0 0 0,0 0 0,0 0 0,0 0 0,0 0 0,0 0 0,0 0 0,83-89 0,-83 89 0,0 0 0,0 0 0,0 0 0,58-116 0,-42 88 16,-32 5-16,16 23 15,-25-93 1,25 93-1,0 0 1,-66-46-16,66 46 16,-83 3-1,83-3 1,-82 66-16,32 41 15,58 23 1,17-14 0,25 1-1,-50-117-15,82 107 16,18-14-1,-100-93 1,140 59 0,1-35-16,-9-38 15</inkml:trace>
  <inkml:trace contextRef="#ctx0" brushRef="#br0" timeOffset="169043">18985 14679 0,'-8'4'0,"8"-4"0,0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0,-25-28 0,25 28 0,0 0 0,0 0 0,0 0 0,0 0 0,0 0 0,0 0 0,0 0 0,0 0 0,0 0 0,0 0 0,0 0 0,0 0 0,0 0 0,0 0 0,0 0 0,0 0 0,0 0 0,-41-37 0,41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0,-42-74 0,42 74 0,0 0 0,0 0 0,0 0 0,0 0 0,0 0 0,0 0 0,0 0 0,0 0 0,0 0 0,0 0 0,0 0 0,0 0 0,0-24 0,0 24 0,0 0 0,0 0 0,0 0 0,0 0 0,0 0 0,0 0 0,0 0 0,0 0 0,0 0 0,0 0 0,0 0 0,-24-13 0,24 13 0,0 0 0,0 0 0,0 0 0,0 0 0,0 0 0,0 0 0,0 0 0,0 0 0,0 0 0,0 0 0,0 0 0,0 0 0,0 0 0,0 0 0,0 0 0,0 0 0,0 0 0,0 0 0,0 0 0,0 0 0,0 0 0,0 0 0,0 0 0,0 0 0,0 0 0,0 0 0,0 0 0,0 0 0,0 0 0,0 0 0,0 0 0,-42-38 0,42 38 0,0 0 0,0 0 0,0 0 0,0 0 0,0 0 0,0 0 0,0 0 0,0 0 0,0 0 0,0 0 0,0 0 0,0 0 0,0 0 0,0 0 0,0 0 0,0 0 0,0 0 0,0 0 0,0 0 0,0 0 0,0 0 0,0 0 0,-41-18 0,41 18 0,0 0 0,0 0 0,0 0 0,0 0 0,0 0 0,0 0 0,0 0 0,0 0 0,0 0 0,-58 51 0,58-51 0,0 0 0,0 0 0,-50 88 0,50-88 0,0 0 0,-49 117 0,49-117 0,-25 130 0,17-9 15,24 4-15,9 10 16,-8 13-1,-17 11 1,0-5-16,0-154 16,-9 158-1,9-158 1,-16 149-1,16-149-15,0 0 16,0 0 0,0 0-1,-17 79-15,-7-65 16,-10-75-1</inkml:trace>
  <inkml:trace contextRef="#ctx0" brushRef="#br0" timeOffset="169346">18249 15339 0,'17'0'0,"-17"0"0,0 0 0,0 0 0,0 0 0,41-9 0,-41 9 0,0 0 0,0 0 0,0 0 0,83-33 0,-83 33 0,0 0 0,0 0 0,0 0 0,0 0 0,0 0 0,0 0 0,0 0 0,0 0 0,0 0 0,0 0 0,0 0 0,0 0 0,0 0 0,0 0 0,124-23 0,-124 23 0,0 0 0,0 0 0,0 0 0,0 0 0,0 0 0,0 0 0,0 0 0,0 0 0,0 0 0,149-5 0,-149 5 0,0 0 0,0 0 0,0 0 0,0 0 0,0 0 0,0 0 0,0 0 0,58-9 0,-58 9 16,0 0-1</inkml:trace>
  <inkml:trace contextRef="#ctx0" brushRef="#br0" timeOffset="169763">19151 15190 0,'0'5'0,"0"-5"0,0 0 0,0 0 0,0 0 0,0 0 0,0 0 0,0 0 0,0 0 0,0 0 0,0 0 0,0 0 0,0 0 0,0 0 0,0 0 0,0 0 0,0 0 0,0 0 0,0 0 0,0 0 0,0 0 0,0 0 0,0 0 0,0 0 0,0 0 0,0 0 0,0 0 0,0 0 0,0 0 0,0 0 0,0 0 0,0 0 0,0 0 0,0 0 0,0 0 0,0 0 0,0 0 0,0 0 0,0 0 0,66-5 0,-66 5 0,0 0 0,0 0 0,0 0 0,0 0 0,0 0 0,0 0 0,0 0 0,0 0 0,0 0 0,0 0 0,0 0 0,107-9 0,-107 9 0,0 0 0,0 0 0,0 0 0,0 0 0,0 0 0,0 0 0,0 0 0,141-27 0,-141 27 0,0 0 0,0 0 0,0 0 0</inkml:trace>
  <inkml:trace contextRef="#ctx0" brushRef="#br0" timeOffset="170326">20267 14758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0,-25-19 0,25 19 0,0 0 0,0 0 0,0 0 0,0 0 0,0 0 0,0 0 0,0 0 0,0 0 0,0 0 0,0 0 0,0 0 0,0 0 0,0 0 0,0 0 0,0 0 0,0 0 0,0 0 0,-58-19 0,58 19 0,0 0 0,0 0 0,0 0 0,0 0 0,0 0 0,0 0 0,0 0 0,0 0 0,0 0 0,0 0 0,0 0 0,0 0 0,0 0 0,0 0 0,0 0 0,0 0 0,0 0 0,0 0 0,0 0 0,0 0 0,0 0 0,0 0 0,0 0 0,0 0 0,0 0 0,0 0 0,0 0 0,0 0 0,0 0 0,0 0 0,0 0 0,0 0 0,0 0 0,0 0 0,-91 14 0,91-14 0,0 0 0,0 0 0,0 0 0,0 0 0,0 0 0,0 0 0,0 0 0,0 0 0,0 0 0,0 0 0,0 0 0,0 0 0,0 0 0,0 0 0,0 0 0,0 0 0,0 0 0,0 0 0,0 0 0,0 0 0,0 0 0,0 0 0,0 0 0,0 0 0,0 0 0,-49 32 0,49-32 0,0 0 0,0 0 0,0 0 0,0 0 0,0 0 0,0 0 0,0 0 0,0 0 0,0 0 0,0 0 0,-75 75 0,75-75 0,0 0 0,0 0 0,0 0 0,0 0 0,0 0 0,0 0 0,0 0 0,-33 112 0,33-112 0,0 0 0,0 0 0,0 0 0,-8 111 0,8-111 0,0 0 15,41 93 1,-41-93-1,0 0-15,108 61 16,-1-43 0,-107-18-1,141-18 1</inkml:trace>
  <inkml:trace contextRef="#ctx0" brushRef="#br0" timeOffset="171200">18985 16344 0,'0'-19'0,"0"19"0,0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0,-8-65 0,8 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0,-25-74 0,25 74 0,0 0 0,0 0 0,0 0 0,0 0 0,0 0 0,0 0 0,0 0 0,0 0 0,0 0 0,0 0 0,0 0 0,0 0 0,0 0 0,0 0 0,0 0 0,0 0 0,0 0 0,0 0 0,0 0 0,0 0 0,0 0 0,0 0 0,0 0 0,0 0 0,0 0 0,0 0 0,0 0 0,0 0 0,0 0 0,0 0 0,-66-80 0,66 80 0,0 0 0,0 0 0,0 0 0,0 0 0,0 0 0,0 0 0,0 0 0,0 0 0,0 0 0,0 0 0,0 0 0,-33-13 0,33 13 0,0 0 0,0 0 0,0 0 0,0 0 0,0 0 0,0 0 0,0 0 0,0 0 0,0 0 0,0 0 0,0 0 0,0 0 0,0 0 0,0 0 0,0 0 0,0 0 0,0 0 0,0 0 0,0 0 0,0 0 0,0 0 0,0 0 0,0 0 0,0 0 0,0 0 0,0 0 0,0 0 0,0 0 0,0 0 0,0 0 0,0 0 0,-33 0 0,33 0 0,0 0 0,0 0 0,0 0 0,0 0 0,0 0 0,0 0 0,0 0 0,0 0 0,0 0 0,0 0 0,0 0 0,0 0 0,0 0 0,0 0 0,0 0 0,0 0 0,0 0 0,0 0 0,0 0 0,0 0 0,0 0 0,0 0 0,0 0 0,0 0 0,0 0 0,0 0 0,0 0 0,0 0 0,-99 0 0,99 0 0,0 0 0,0 0 0,0 0 0,0 0 0,0 0 0,0 0 0,0 0 0,-83 56 0,83-56 0,0 0 0,-58 97 0,58-97 0,-41 144 0,41 10 16,0-10-1,25 23-15,-17 10 16,8 18 0,-16 5-1,0-200-15,0 182 16,0-182-1,0 0 1,0 0 0,0 0-16,0 93 15,-16-89 1,-17-78-1</inkml:trace>
  <inkml:trace contextRef="#ctx0" brushRef="#br0" timeOffset="171476">18274 16883 0,'8'-23'0,"-8"23"0,0 0 0,0 0 0,0 0 0,0 0 0,0 0 0,0 0 0,0 0 0,0 0 0,0 0 0,0 0 0,0 0 0,0 0 0,0 0 0,0 0 0,0 0 0,0 0 0,0 0 0,0 0 0,0 0 0,0 0 0,0 0 0,0 0 0,0 0 0,0 0 0,0 0 0,0 0 0,0 0 0,0 0 0,0 0 0,0 0 0,0 0 0,0 0 0,0 0 0,0 0 0,0 0 0,42-47 0,-42 47 0,0 0 0,0 0 0,0 0 0,0 0 0,0 0 0,0 0 0,0 0 0,0 0 0,0 0 0,0 0 0,0 0 0,0 0 0,0 0 0,0 0 0,0 0 0,0 0 0,0 0 0,0 0 0,0 0 0,0 0 0,0 0 0,0 0 0,0 0 0,0 0 0,0 0 0,91-32 0,-91 32 0,0 0 0,0 0 0,0 0 0,0 0 0,0 0 0,0 0 0,0 0 0,0 0 0,115-5 0,-115 5 0,0 0 0,0 0 0,0 0 0,0 0 0,0 0 0,0 0 0,0 0 0,133 14 0,-133-14 0,0 0 0,33 0 0,-33 0 0,33 0 0</inkml:trace>
  <inkml:trace contextRef="#ctx0" brushRef="#br0" timeOffset="171799">19192 16781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0,50-14 0,-50 14 0,74-28 0,25-28 0,-99 56 0</inkml:trace>
  <inkml:trace contextRef="#ctx0" brushRef="#br0" timeOffset="172612">19911 16776 0,'17'10'0,"-17"-10"0,0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0,58-10 0,-58 10 0,0 0 0,0 0 0,0 0 0,0 0 0,0 0 0,0 0 0,0 0 0,0 0 0,0 0 0,0 0 0,0 0 0,0 0 0,0 0 0,0 0 0,0 0 0,0 0 0,0 0 0,0 0 0,0 0 0,0 0 0,0 0 0,0 0 0,0 0 0,0 0 0,0 0 0,0 0 0,0 0 0,0 0 0,0 0 0,0 0 0,0 0 0,91-41 0,-91 41 0,0 0 0,0 0 0,0 0 0,0 0 0,0 0 0,0 0 0,0 0 0,0 0 0,0 0 0,0 0 0,0 0 0,0 0 0,0 0 0,0 0 0,0 0 0,91-98 0,-91 98 0,0 0 0,0 0 0,0 0 0,0 0 0,0 0 0,0 0 0,0 0 0,0 0 0,0 0 0,0 0 0,0 0 0,33-61 0,-33 61 0,0 0 0,0 0 0,0 0 0,0 0 0,0 0 0,0 0 0,0 0 0,0 0 0,0 0 0,0 0 0,0 0 0,0 0 0,25-107 0,-25 107 16,-34-74-1,34 74-15,-91 0 16,-16 56 0,16 50-1,50 16 1,41-122-16,-17 125 15,17-125 1,8 136 0,17-7-16,33-3 15,17-24 1,15-41-1,10-79 1,15-25-16,26-13 16</inkml:trace>
  <inkml:trace contextRef="#ctx0" brushRef="#br0" timeOffset="236206">22226 14204 0,'0'0'0,"0"0"0,0 0 0,0 0 0,0 0 0,0 0 0,0 0 0,0 0 0,0 0 0,0 0 0,0 0 0,0 0 0,0 0 0,0 0 0,0 0 0,0 0 0,0 0 0,0 0 0,0 0 0,0 0 0,0 0 0,0 0 0,0 0 0,0 0 0,0 0 0,0 0 0,0 0 0,0 0 0,0 0 0,0 0 0,0 0 0,0 0 0,0 0 0,0 0 0,0 0 0,0 0 0,-33-9 0,33 9 0,0 0 0,0 0 0,0 0 0,0 0 0,0 0 0,0 0 0,0 0 0,0 0 0,0 0 0,0 0 0,0 0 0,0 0 0,0 0 0,0 0 0,0 0 0,0 0 0,0 0 0,0 0 0,0 0 0,0 0 0,0 0 0,0 0 0,0 0 0,0 0 0,0 0 0,0 0 0,0 0 0,0 0 0,0 0 0,0 0 0,0 0 0,0 0 0,0 0 0,-57-15 0,57 15 0,0 0 0,0 0 0,0 0 0,0 0 0,0 0 0,0 0 0,0 0 0,0 0 0,0 0 0,0 0 0,0 0 0,0 0 0,0 0 0,0 0 0,0 0 0,0 0 0,0 0 0,0 0 0,0 0 0,0 0 0,0 0 0,0 0 0,0 0 0,0 0 0,0 0 0,0 0 0,0 0 0,0 0 0,0 0 0,0 0 0,0 0 0,0 0 0,0 0 0,0 0 0,-75-17 0,75 17 0,0 0 0,0 0 0,0 0 0,0 0 0,0 0 0,0 0 0,0 0 0,0 0 0,0 0 0,0 0 0,0 0 0,0 0 0,0 0 0,0 0 0,0 0 0,0 0 0,0 0 0,-74-10 0,74 10 0,0 0 0,0 0 0,0 0 0,0 0 0,0 0 0,0 0 0,-17 5 0,17-5 0,0 0 0,0 0 0,0 0 0,0 0 0,-25 13 0,25-13 0,0 0 0,0 0 0,0 0 0,0 0 0,0 0 0,0 0 0,0 0 0,0 0 0,0 0 0,-66 47 0,66-47 0,0 0 0,0 0 0,-49 79 0,49-79 0,0 0 0,0 0 0,0 0 0,-33 107 0,33-107 15,8 103 1,-8-103-1,49 69-15,26-36 16,-1-61 0,1-46-1</inkml:trace>
  <inkml:trace contextRef="#ctx0" brushRef="#br0" timeOffset="236789">22351 13455 0,'0'10'0,"0"-10"0,0 0 0,0 0 0,0 0 0,0 0 0,0 69 0,0-69 0,0 0 0,0 0 0,0 103 0,0-103 0,0 0 0,0 116 0,0-116 0,0 112 0,-9 13 0,-7 19 15,-1 1 1,9-1-16,0-23 15,8-121 1,-17 102 0,17-51-1,8-37-15,-8-37 16,0-14-1,0-38 1,9-32 0,7-9-16,9 37 15,16 19 1,1 17-1,-9 2-15,8 22 16,-57 33 0,65-9-1,1 23 1,-1 28-16,-16 23 15,-24 4 1,-26 1 0,17-84-16,-25 79 15,25-37 1,9-42-1</inkml:trace>
  <inkml:trace contextRef="#ctx0" brushRef="#br0" timeOffset="237158">22747 14097 0,'-8'37'0,"-17"52"0,25-89 0,0 0 0,0 0 0,0 0 0,0 0 0,0 0 0,-16 93 0,16-93 0,0 0 0,0 0 0,0 0 0,0 0 0,0 102 0,0-102 0,0 0 0,0 0 0,0 0 0,0 0 0,0 0 0,0 0 0,0 0 0,0 0 0,0 0 0,0 0 0,0 0 0,0 0 0,41 56 0,-41-56 0,66 23 15,-66-23 1,75-28 0,-26-27-16,-32-34 15,-17 10 1,-17 4-1,-8 20 1,-8 13-16,50 65 16,-42-74-1,25 51 1</inkml:trace>
  <inkml:trace contextRef="#ctx0" brushRef="#br0" timeOffset="237581">23153 13968 0,'-9'12'0,"-7"40"0,16-52 0,0 0 0,0 0 0,-33 79 0,33-79 0,0 0 0,-42 98 0,42-98 0,-41 88 0,8-4 0,33-84 15,0 79 1,0-79-1,50 47 1,24-38-16,9-42 16,-25-4-1,-17-5 1,-16-14-16,-34-18 15,-15 4 1,-1 14 0,-8 15-1,-17 8-15,0 0 16,17-8-1,33 41 1</inkml:trace>
  <inkml:trace contextRef="#ctx0" brushRef="#br0" timeOffset="238426">23558 13869 0,'0'24'0,"0"-24"0,0 0 0,0 0 0,0 0 0,0 0 0,0 0 0,0 0 0,0 0 0,-25 55 0,25-55 0,0 0 0,0 0 0,0 0 0,0 0 0,0 0 0,0 0 0,0 0 0,0 0 0,0 0 0,0 0 0,0 0 0,-50 42 0,50-42 0,0 0 0,0 0 0,0 0 0,0 0 0,0 0 0,0 0 0,0 0 0,-66 51 0,66-51 0,0 0 0,0 0 0,0 0 0,-25 47 0,25-47 0,0 0 0,0 0 0,0 0 0,0 0 0,0 0 0,0 0 0,0 0 0,42 42 0,-42-42 0,0 0 0,0 0 0,0 0 0,0 0 0,0 0 0,0 0 0,0 0 0,0 0 0,0 0 0,0 0 0,0 0 0,58 18 0,-58-18 0,0 0 0,0 0 0,0 0 0,0 0 0,0 0 0,0 0 0,0 0 0,82 56 0,-82-56 0,0 0 0,0 0 0,0 0 0,58 65 0,-41 14 15,-50 10 1,-25-10-1,0-79-15,25-37 16,33 37 0,8-65-1,33-24-15,17 43 16,-58 46-1,83-52 1,-83 52 0,0 0-16,0 0 15,0 0 1,66-51-1,-66 51-15,66-42 16,-66 42 0,0 0-1,58-55 1,-58 55-16,33-47 15,-33 47 1,0-42 0,0 42-16,-41-10 15,-25 44 1,66-34-1,-58 74 1,58-74-16,-25 102 16,25-102-1,8 93 1,34-5-16,24-13 15,-66-75 1,74 51 0,-74-51-1,99 19-15,-99-19 16</inkml:trace>
  <inkml:trace contextRef="#ctx0" brushRef="#br0" timeOffset="239359">22400 14790 0,'0'5'0,"0"-5"0,0 0 0,0 0 0,0 0 0,0 0 0,0 0 0,0 0 0,0 0 0,0 0 0,0-32 0,0 32 0,0 0 0,-16-47 0,16 47 0,0 0 0,-50-51 0,50 51 0,0 0 0,0 0 0,0 0 0,0 0 0,0 0 0,0 0 0,0 0 0,0 0 0,0 0 0,0 0 0,0 0 0,0 0 0,0 0 0,0 0 0,0 0 0,0 0 0,0 0 0,0 0 0,0 0 0,0 0 0,0 0 0,0 0 0,0 0 0,0 0 0,0 0 0,0 0 0,0 0 0,0 0 0,0 0 0,0 0 0,0 0 0,0 0 0,-108 9 0,108-9 0,0 0 0,0 0 0,0 0 0,0 0 0,0 0 0,0 0 0,0 0 0,0 0 0,0 0 0,-74 42 0,74-42 0,0 0 0,0 0 0,-91 74 0,91-74 0,0 0 0,-74 117 0,74-117 0,-33 134 0,41 6 0,8 9 15,-7 14 1,-9-15 0,8-8-16,-8-140 15,0 0 1,0 0-1,0 0 1,-8 37-16,-1-74 16,-7-75-1</inkml:trace>
  <inkml:trace contextRef="#ctx0" brushRef="#br0" timeOffset="240676">21838 15041 0,'0'-4'0,"0"4"0,0 0 0,0 0 0,0 0 0,0 0 0,0 0 0,0 0 0,0 0 0,0 0 0,0 0 0,0 0 0,41-19 0,-41 19 0,0 0 0,0 0 0,0 0 0,0 0 0,0 0 0,75-18 0,-75 18 0,0 0 0,132-24 0,-132 24 0,0 0 0,0 0 0,0 0 0,0 0 0,0 0 0,0 0 0,0 0 0,0 0 0,0 0 0,0 0 0,0 0 0,0 0 0,0 0 0,0 0 0,0 0 0,132 19 0,-132-19 0,0 0 0,0 0 0,0 0 0,0 0 0,0 0 0,0 0 0,0 0 0,0 0 0,0 0 0,0 0 0,0 0 0,0 0 0,0 0 0,0 0 0,0 0 0,0 0 0,33 46 0,-33-46 0,0 0 0,0 0 0,0 0 0,0 0 0,0 0 0,0 0 0,0 0 0,66 70 0,-66-70 15,0 0 1,9 51-1,-9-51-15,0-13 16,0 13 0,0-70-1,0 70-15,41-121 16,-41 121-1,83-107 1,-83 107 0,0 0-16,91-28 15,-25 51 1,-66-23-1,58 108-15,-58-108 16,0 0 0,33 129-1,-33-129 1,41 83-16,-41-83 15,75 34 1,-75-34 0,74-51-16,-74 51 15,33-98 1,-33 98-1,-33-103 1,33 103-16,0 0 16,-74-74-1,74 74 1,0 0-16,0 0 15,-67-56 1,67 56 0,9-32-1,-9 32-15,91-5 16,-91 5-1,148 14 1,-148-14-16,141 51 16,-141-51-1,83 102 1,-83-102-1,0 0-15,0 0 16,0 0 0,41 84-1,-41-84-15,0 0 16,17 37-1,-9-51 1,-8 14 0,0 0-16,0 0 15,0 0 1,33-32-1,-33 32-15,33-5 16,-33 5 0,0 0-1,0 0 1,0 0-16,41 9 15,-41-9 1,42-9 0,-42 9-16,41-74 15,33-43 1,1 20-1,-75 97 1,83-51-16,-83 51 16,66 18-1,-66-18 1,49 74-16,-49-74 15,42 122 1,-42-122 0,33 139-1,-33-139-15,0 0 16</inkml:trace>
  <inkml:trace contextRef="#ctx0" brushRef="#br0" timeOffset="246200">22673 16195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14 0,41-14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0,-67 23 0,67-23 0,0 0 0,0 0 0,0 0 0,0 0 0,0 0 0,0 0 0,-24 5 0,24-5 0,0 0 0,0 0 0,0 0 0,0 0 0,0 0 0,0 0 0,0 0 0,0 0 0,0 0 0,0 0 0,-42 28 0,42-28 0,0 0 0,0 0 0,0 0 0,0 0 0,0 0 0,0 0 0,0 0 0,-107 69 0,107-69 0,0 0 0,0 0 0,0 0 0,-83 84 0,83-84 0,-33 112 15,33-112 1,0 0-16,25 93 16,-25-93-1,83 65 1,-83-65-1,107 28-15,-107-28 16,108-33 0,-108 33-1</inkml:trace>
  <inkml:trace contextRef="#ctx0" brushRef="#br0" timeOffset="246502">23136 16735 0,'0'13'0,"0"-13"0,0 0 0,0 0 0,0 0 0,0 0 0,0 0 0,0 0 0,0 0 0,0 0 0,0 0 0,0 0 0,0 0 0,0 0 0,0 0 0,0 0 0,0 0 0,0 0 0,0 0 0,0 0 0,0 0 0,0 0 0,-17 70 0,17-70 0,0 0 0,0 0 0,0 0 0,0 0 0,0 0 0,0 0 0,0 0 0,-49 84 0,49-84 0,0 0 0,0 0 0,0 0 0,0 0 0,0 0 0,0 0 0,0 0 0,-58 42 0,58-42 0</inkml:trace>
  <inkml:trace contextRef="#ctx0" brushRef="#br0" timeOffset="247067">23541 16306 0,'-8'19'16,"8"-19"-1,0 0 1,0 0-16,0 0 16,0 0-1,33 19 1,-33-19-16,58-19 15,-58 19 1,116-51 0,-116 51-1,33-42-15,-33 42 16,49-80-1,-49 80 1,0 0-16,0-78 16,0 78-1,-66-42 1,66 42-1,-107 23-15,107-23 16,-75 94 0,26 45-1,49 10-15,0-149 16,33 144-1,-33-144 1,82 98 0,34-42-16,16-43 15,1-50 1</inkml:trace>
  <inkml:trace contextRef="#ctx0" brushRef="#br0" timeOffset="280089">25443 13302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0,-33-14 0,33 14 0,0 0 0,0 0 0,0 0 0,0 0 0,0 0 0,0 0 0,0 0 0,0 0 0,0 0 0,0 0 0,0 0 0,0 0 0,0 0 0,0 0 0,0 0 0,0 0 0,0 0 0,-58-5 0,58 5 0,0 0 0,0 0 0,0 0 0,0 0 0,0 0 0,0 0 0,-25 0 0,25 0 0,0 0 0,0 0 0,0 0 0,0 0 0,0 0 0,0 0 0,0 0 0,0 0 0,0 0 0,0 0 0,-16 23 0,16-23 0,0 0 0,0 0 0,0 0 0,-75 37 0,75-37 0,0 0 0,0 0 0,-58 79 0,58-79 0,0 0 0,-41 98 0,41-98 0,0 89 0,0-89 16,33 97-1,-33-97 1,58 84-16,-58-84 15,74 60 1,-8-41 0,1-47-16</inkml:trace>
  <inkml:trace contextRef="#ctx0" brushRef="#br0" timeOffset="280344">25658 13479 0,'0'14'0,"0"-14"0,0 0 0,0 0 0,0 0 0,0 0 0,0 0 0,0 0 0,0 0 0,0 0 0,0 0 0,0 0 0,0 0 0,50 23 0,-50-23 0,0 0 0,82 9 0,-82-9 0,0 0 0,0 0 0,0 0 0,108-4 0,-108 4 0,0 0 0,0 0 0,0 0 0,0 0 0,0 0 0,0 0 0,0 0 0</inkml:trace>
  <inkml:trace contextRef="#ctx0" brushRef="#br0" timeOffset="281001">26328 13479 0,'-9'0'0,"9"0"16,0 0-1,-33-33 1,33 33 0,0 0-16,-58-42 15,-8 15 1,-8 59-1,8 28-15,8 10 16,58-70 0,-17 93-1,34 0 1,24-18-16,1-43 15,7-27 1,-65-15 0,65 10-16,-7-32 15,-1-29 1,-8-32-1,-8-23 1,0-14-16,-1 18 16,-24 112-1,-8-115 1,-8 12-16,16 103 15,0 0 1,0 0 0,0 0-1,-9-51-15,1 55 16,16 80-1,9 79 1,-17 111-16,0-106 16,8-38-1,9-14 1,-9 5-1,-8-9-15,0-112 16</inkml:trace>
  <inkml:trace contextRef="#ctx0" brushRef="#br0" timeOffset="281519">25402 14995 0,'0'0'0,"0"0"0,0 0 0,0 0 0,0 0 0,0 0 0,0 0 0,0 0 0,0 0 0,0 0 0,0 0 0,0 0 0,0 0 0,0 0 0,0 0 0,0 0 0,0 0 0,0 0 0,0 0 0,0 0 0,-42-19 0,42 19 0,0 0 0,0 0 0,0 0 0,0 0 0,0 0 0,0 0 0,0 0 0,0 0 0,0 0 0,0 0 0,0 0 0,0 0 0,0 0 0,0 0 0,0 0 0,0 0 0,0 0 0,0 0 0,0 0 0,0 0 0,0 0 0,0 0 0,0 0 0,0 0 0,-66 10 0,66-10 0,0 0 0,0 0 0,-83 32 0,83-32 0,0 0 0,-74 75 0,74-75 0,-50 93 0,17 32 0,25 24 16,16-5-1,34-28 1,-18-46-16,26-47 15,-9-32 1,-57 14 0,82-38-1,17-27-15,-9-15 16</inkml:trace>
  <inkml:trace contextRef="#ctx0" brushRef="#br0" timeOffset="281773">25484 15279 0,'9'4'0,"-9"-4"0,0 0 0,0 0 0,0 0 0,0 0 0,0 0 0,0 0 0,0 0 0,0 0 0,0 0 0,0 0 0,0 0 0,0 0 0,0 0 0,0 0 0,0 0 0,0 0 0,0 0 0,0 0 0,0 0 0,0 0 0,0 0 0,0 0 0,0 0 0,49 10 0,-49-10 0,0 0 0,0 0 0,0 0 0,0 0 0,0 0 0,0 0 0,0 0 0,0 0 0,0 0 0,83-5 0,-83 5 0,0 0 0,0 0 0,0 0 0,0 0 0,0 0 0,124-47 0,-124 47 0</inkml:trace>
  <inkml:trace contextRef="#ctx0" brushRef="#br0" timeOffset="282213">26228 14748 0,'9'-9'0,"-9"9"16,16-42 0,-16 42-16,8-70 15,-32 19 1,-26 41-1,-8 53 1,58-43-16,-49 84 16,7 37-1,34 23 1,25-9-16,24 18 15,-16 19 1,-25 14 0,-9-9-1,1-9-15,16-43 16,1-47-1,15-49 1,-15-58-16,-26-58 16,-16-58-1,33 145 1</inkml:trace>
  <inkml:trace contextRef="#ctx0" brushRef="#br0" timeOffset="282419">25931 15060 0,'-17'5'0,"17"-5"0,0 0 0,0 0 0,0 0 0,0 0 0,0 0 0,0 0 0,0 0 0,0 0 0,0 0 0,0 0 0,0 0 0,0 0 0,0 0 0,0 0 0,0 0 0,0 0 0,33-10 0,-33 10 0,0 0 0,0 0 0,0 0 0,0 0 0,0 0 0,0 0 0,0 0 0,0 0 0,0 0 0,0 0 0,0 0 0,108-14 0,-108 14 0,0 0 0,0 0 0,0 0 0,0 0 0,0 0 0,0 0 0,0 0 0,182-23 0,-182 23 0,0 0 0,0 0 0,0 0 0</inkml:trace>
  <inkml:trace contextRef="#ctx0" brushRef="#br0" timeOffset="284121">26336 14525 0,'-17'5'0,"17"-5"0,0 0 0,0 0 0,0 0 0,0 0 0,0 0 0,0 0 0,0 0 0,0 0 0,0 0 0,0 0 0,0 0 0,0 0 0,0 0 0,0 0 0,0 0 0,0 0 0,0 0 0,0 0 0,0 0 0,0 0 0,-41 36 0,41-36 0,0 0 0,0 0 0,-41 71 0,41-71 0,0 0 0,-58 97 0,58-97 0,-75 103 0,-7 18 16,40-5 0,18 0-1,15-9-15,9-14 16,0-37-1,0-51 1,0-15 0,33-22-16,17-47 15,24-19 1,-74 98-1,58-139-15,-58 139 16,42-135 0,-42 135-1,0 0 1,0 0-16,0 0 15,0-61 1,-9 71 0,-7 87-16,-17 85 15,-9-2 1,-7-7-1,49-173-15,0 0 16,0 0 0,-17 102-1,26-78 1,24-89-16,16-70 15,9-14 1,33-65 0,-41 107-16,-34 56 15,-24 46 1,-9 52-1,-7 46 1,-18 65-16,-24 46 16,-8 20-1,-1-20 1,50-60-1,17-78-15,8-66 16</inkml:trace>
  <inkml:trace contextRef="#ctx0" brushRef="#br0" timeOffset="284836">26394 15320 0,'-8'19'0,"8"-19"0,0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 10 0,-49-10 0,0 0 0,0 0 0,0 0 0,0 0 0,0 0 0,0 0 0,0 0 0,0 0 0,0 0 0,0 0 0,0 0 0,0 0 0,0 0 0,0 0 0,0 0 0,0 0 0,0 0 0,0 0 0,0 0 0,0 0 0,25-5 0,-25 5 0,0 0 0,0 0 0,0 0 0,0 0 0,0 0 0,0 0 0,0 0 0,0 0 0,0 0 0,0 0 0,0 0 0,0 0 0,0 0 0,0 0 0,0 0 0,0 0 0,0 0 0,0 0 0,0 0 0,16-33 0,-16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0,50-56 0,-50 56 0,0 0 0,0 0 0,0 0 0,0 0 0,0 0 0,0 0 0,0 0 0,0 0 0,0 0 0,0 0 0,0 0 0,0 0 0,0 0 0,0 0 0,0 0 0,0 0 0,0 0 0,0 0 0,0 0 0,0 0 0,0 0 0,0 0 0,0 0 0,0 0 0,0 0 0,17-60 0,-17 60 0,0 0 0,0 0 0,0 0 0,0 0 0,0 0 0,0 0 0,0 0 0,0 0 0,0 0 0,0 0 0,0 0 0,0 0 0,0 0 0,0 0 0,0 0 0,0 0 0,0 0 0,0 0 0,0 0 0,0 0 0,0 0 0,0 0 0,0 0 0,0 0 0,0 0 0,0 0 0,0 0 0,0 0 0,0 0 0,0 0 0,0 0 0,-33-19 0,33 19 0,0 0 0,0 0 0,0 0 0,0 0 0,0 0 0,0 0 0,0 0 0,-75 47 0,75-47 0,0 0 0,0 0 0,0 0 0,0 0 0,0 0 0,0 0 0,-83 88 0,83-88 0,0 0 0,0 0 0,0 0 0,0 0 0,0 0 0,0 0 0,0 0 0,0 0 0,0 0 0,0 0 0,0 0 0,-33 126 0,33-126 0,0 0 0,0 0 0,0 0 0,0 0 0,0 0 0,0 0 0,0 0 0,0 120 0,0-120 0,0 0 0,0 0 0,0 0 0,42 122 0,-42-122 15,82 83 1,-82-83-16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5-02T08:50:30.3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14859 12832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0,8-33 0,-8 33 0,0 0 0,0 0 0,0 0 0,0 0 0,0 0 0,0 0 0,0 0 0,0 0 0,0 0 0,0 0 0,25-51 0,-25 51 0,0 0 0,0 0 0,0 0 0,0 0 0,0 0 0,0 0 0,0 0 0,0 0 0,0 0 0,41-93 0,-41 93 0,0 0 0,0 0 0,0 0 0,0 0 0,0 0 0,0-66 0,0 66 0,0-97 0,0 97 15,-49-74 1,-26 41 0,-24 52-16,-8 37 15,7 37 1,1 37-1,8 37 1,58-4-16,33-163 16,0 144-1,0-144 1,58 93-1,83-46-15,-34-98 16,17-38 0,0-4-1,-16-9-15,-34 4 16,-49 33-1,-17 38 1,0 35 0,9 30-16,8 22 15,-17 5 1,17 10-1,-25-5-15,16-15 16,-16-55 0</inkml:trace>
  <inkml:trace contextRef="#ctx0" brushRef="#br0" timeOffset="367">15455 12637 0,'8'28'0,"0"51"0,-8-79 0,0 0 0,0 130 0,0-130 0,0 172 0,-8 28 16,8 9-16,8 10 16,9-10-1,7 5 1,1-23-1,8-10-15,-33-97 16,-8-61 0,-17-79-1,25-18-15,9-70 16,-9 144-1</inkml:trace>
  <inkml:trace contextRef="#ctx0" brushRef="#br0" timeOffset="702">15479 12697 0,'9'-28'0,"-9"28"0,0 0 0,0 0 0,0 0 0,0 0 0,0 0 0,0 0 0,0 0 0,33-41 0,-33 41 0,0 0 0,0 0 0,0 0 0,0 0 0,0 0 0,66-28 0,-66 28 0,0 0 0,0 0 0,0 0 0,0 0 0,83-6 0,-83 6 0,0 0 0,0 0 0,0 0 0,82 20 0,-82-20 0,0 0 0,0 0 0,75 32 0,-75-32 0,0 0 0,66 70 0,-66-70 0,25 98 0,-34 18 15,-32 14-15,-42-13 16,1-25 0,-9-22-1,8-51 1,25-38-16,42-41 15,16 60 1</inkml:trace>
  <inkml:trace contextRef="#ctx0" brushRef="#br0" timeOffset="966">16066 12479 0,'17'46'0,"16"57"0,-33-103 0,0 0 0,25 130 0,-25-130 0,8 172 0,9 37 16,-17 29-16,8 3 15,8-4 1,-7-23-1,-9-46-15,0-168 16,0 0 0,0 56-1,0-56 1</inkml:trace>
  <inkml:trace contextRef="#ctx0" brushRef="#br0" timeOffset="1281">16116 12577 0,'17'-24'0,"-17"24"0,0 0 0,0 0 0,0 0 0,0 0 0,0 0 0,57-46 0,-57 46 0,0 0 0,0 0 0,0 0 0,83 0 0,-83 0 0,0 0 0,0 0 0,108 37 0,-108-37 0,0 0 0,91 65 0,-91-65 0,66 84 0,-41 5 15,-34 12 1,-57 20-1,-41 0-15,-1-18 16,1-62 0,32-45-1,26-43 1,49 47-16</inkml:trace>
  <inkml:trace contextRef="#ctx0" brushRef="#br0" timeOffset="2006">16678 12535 0,'17'65'0,"8"74"0,-25-139 0,16 172 0,-16-4 0,-8-43 15,8-125 1,-33 79 0,33-79-16,0 0 15,-33-9 1,16-75-1,9-46 1,-9 14-16,1 4 16,16 10-1,0 32 1,8 33-16,0 18 15,-8 19 1,34-27 0,-1 12-1,8 6-15,25 23 16,8 1-1,9-3 1,-8-21-16,7-28 16,-16-9-1,-24 9 1,-26 23-1,-16 23-15,-33 28 16,-16 19 0,-18 28-1,10 23 1,15 23-16,26-9 15,24-23 1,17-38 0,24-23-16,-65-59 15,82 39 1,-66-17-1,83-27-15,-17-24 16,-17-24 0,-40-13-1,-34 13 1,-8-9-16,-8 6 15,-9-1 1</inkml:trace>
  <inkml:trace contextRef="#ctx0" brushRef="#br0" timeOffset="2284">17447 12451 0,'33'51'0,"34"41"0,-67-92 0,0 0 0,66 113 0,-66-113 0,66 111 0,0-13 15,0-14 1,9-43-1,7-3-15,-82-38 16,66 37 0,-66-37-1</inkml:trace>
  <inkml:trace contextRef="#ctx0" brushRef="#br0" timeOffset="2517">18067 12516 0,'-16'9'0,"16"-9"0,0 0 0,0 0 0,0 0 0,-50 57 0,50-57 0,0 0 0,-82 106 0,82-106 0,-100 153 0,1 15 0,8-19 15,33-24 1,58-125 0,0 19-16,66-103 15</inkml:trace>
  <inkml:trace contextRef="#ctx0" brushRef="#br0" timeOffset="2753">18299 12655 0,'0'0'0,"16"24"0,-16-24 0,0 0 0,0 0 0,0 74 0,0-74 0,0 0 0,-8 121 0,8-121 0,-16 140 0,7-24 15,9-116 1,-16 111-1,16-111 1,0 47-16,0-47 16</inkml:trace>
  <inkml:trace contextRef="#ctx0" brushRef="#br0" timeOffset="2925">18051 12199 0,'16'-9'0,"-16"9"0,0 0 0,0 0 0,0 0 0,0 0 0,50-32 0,-50 32 0,0 0 0,0 0 0,83-37 0,-83 37 0,0 0 0,107-33 0,-107 33 0</inkml:trace>
  <inkml:trace contextRef="#ctx0" brushRef="#br0" timeOffset="3582">18564 12688 0,'0'51'16,"0"61"-1,0 14 1,0-126-16,0 0 15,8 111 1,-8-111 0,0 0-16,0 0 15,0 0 1,8 33-1,-8-75-15,0-70 16,17-9 0,32 28-1,9 23 1,-8 42-16,-1 28 15,-24 24 1,-8 22 0,-9 38-16,8 32 15,-32 5 1,16-37-1,-8-42 1,8-46-16,8-34 16,-8-23-1,16-28 1,9-22-1,17-5-15,7 28 16,1 27 0,-1 34-1,-73 44-15,82-21 16,8 32-1,-17 28 1,-16 32 0,-16 15-16,-17 12 15,8 2 1,9-14-1,16-29-15,16-32 16,26-33 0</inkml:trace>
  <inkml:trace contextRef="#ctx0" brushRef="#br0" timeOffset="4103">19886 12869 0,'0'-14'0,"0"14"0,0 0 0,0 0 0,0 0 0,0 0 0,0 0 0,0 0 0,0 0 0,0 0 0,0 0 0,0 0 0,0 0 0,0-51 0,0 51 0,0 0 0,0 0 0,0 0 0,0 0 0,0 0 0,0 0 0,0 0 0,0 0 0,0 0 0,0 0 0,0 0 0,0 0 0,0 0 0,0 0 0,0 0 0,0 0 0,0 0 0,0 0 0,0 0 0,-8-93 0,8 93 0,0 0 0,0 0 0,0 0 0,0 0 0,0 0 0,0 0 0,0 0 0,0 0 0,0 0 0,0 0 0,0 0 0,0 0 0,0 0 0,0 0 0,0 0 0,-16-107 0,16 107 0,0 0 0,0 0 0,0 0 0,0 0 0,0 0 0,0 0 0,0 0 0,0 0 0,0 0 0,0 0 0,0 0 0,-42-60 0,42 60 0,0 0 0,-66 9 0,66-9 0,0 0 0,0 0 0,0 0 0,0 0 0,0 0 0,-82 70 0,82-70 0,0 0 0,0 0 0,0 0 0,0 0 0,-58 88 0,58-88 0,0 0 0,0 0 0,0 0 0,-50 121 0,50-121 0,0 0 0,0 0 0,-17 116 0,17-116 0,0 0 0,0 112 0,0-112 0,9 74 0,16-28 16,8-36-16,-50-20 16,67-17-1,16-38 1,0-28-16,-66 93 15,66-107 1,-66 107 0,0 0-1,58-42-15,-17 42 16,-16 47-1,-25-47 1,33 97-16,-8-18 16,-25-79-1,66 65 1,-66-65-1,0 0-15</inkml:trace>
  <inkml:trace contextRef="#ctx0" brushRef="#br0" timeOffset="4402">20118 12618 0,'8'5'0,"-8"-5"0,0 0 0,0 0 0,0 0 0,66-9 0,-66 9 0,0 0 0,91-14 0,-91 14 0,124 0 0,-24 28 0,-100-28 0,91 32 0,-91-32 15,99 0 1,-99 0-16,0 0 16,0 0-1,66-23 1,-66 23-1</inkml:trace>
  <inkml:trace contextRef="#ctx0" brushRef="#br0" timeOffset="4777">20523 11809 0,'0'28'0,"0"23"0,0-51 0,0 0 0,0 0 0,8 84 0,-8-84 0,0 0 0,9 111 0,-9-111 0,-9 131 0,1 22 0,-17 15 16,1 8-1,-1 1 1,25-24-16,16-69 16,42-37-1,0-19 1,-8-10-1,8-27-15,-1-42 16,1-42 0,0-28-1,-58 121-15</inkml:trace>
  <inkml:trace contextRef="#ctx0" brushRef="#br0" timeOffset="4933">21011 12734 0,'0'66'0,"-17"45"0,17-111 0,0 0 0,0 0 0,0 130 0,0-130 0,0 0 0,0 0 0,0 0 0,25 93 0,-25-93 0</inkml:trace>
  <inkml:trace contextRef="#ctx0" brushRef="#br0" timeOffset="5104">20986 12325 0,'8'-4'0,"26"-24"0,-34 28 0,0 0 0,41-52 0,-41 52 0</inkml:trace>
  <inkml:trace contextRef="#ctx0" brushRef="#br0" timeOffset="5493">21424 12744 0,'-8'50'16,"0"58"-1,0 13 1,24-19-16,26-50 16,24-39-1,-66-13 1,91-42-16,-91 42 15,82-83 1,-16-20 0,-66 103-1,17-121-15,-42 42 16,-49 19-1,-34 27 1,-7 10-16,40 14 16,25 13-1,50 1 1,0-5-1</inkml:trace>
  <inkml:trace contextRef="#ctx0" brushRef="#br0" timeOffset="6002">21987 12493 0,'16'37'0,"17"51"0,-33-88 0,0 0 0,33 103 0,-33-103 0,25 111 0,-8-9 16,-1 10-1,-16-10-15,0-102 16,0 0 0,0 0-1,0 0-15,0 20 16,-8-81-1,16-79 1,42-9 0,8 10-16,8 22 15,0 43 1,-8 14-1,0 14-15,-25 17 16,-8 34 0,8 37-1,0 13 1,-8 34-16,-17 50 15,-16 57 1,-17 22 0,0-13-16,17-38 15,24-60 1,26-69-1,32-84 1,42-81-16,-116 127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846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 smtClean="0">
                <a:latin typeface="Times New Roman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49925" y="0"/>
            <a:ext cx="44846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smtClean="0">
                <a:latin typeface="Times New Roman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87700" y="544513"/>
            <a:ext cx="3859213" cy="2673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9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79538" y="3381375"/>
            <a:ext cx="7475537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9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64338"/>
            <a:ext cx="44846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 smtClean="0">
                <a:latin typeface="Times New Roman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9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49925" y="6764338"/>
            <a:ext cx="44846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fld id="{9842B021-20C9-4A07-BA47-55F02A962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2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anose="020B0604030504040204" pitchFamily="34" charset="0"/>
                <a:ea typeface="STCaiyun" pitchFamily="2" charset="-122"/>
              </a:rPr>
              <a:t>COMP108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 b="1">
                <a:latin typeface="Verdana" pitchFamily="34" charset="0"/>
              </a:defRPr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>
              <a:defRPr b="1"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z="1400" smtClean="0">
                <a:latin typeface="Times New Roman" pitchFamily="-84" charset="0"/>
                <a:ea typeface="新細明體" pitchFamily="-84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742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D12C3-8136-4B1B-B04D-5BDC9C0361B5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163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0138" y="0"/>
            <a:ext cx="2455862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550" y="0"/>
            <a:ext cx="7215188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20518-4C8D-4778-8322-2A75720B45E8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577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71546"/>
            <a:ext cx="9328150" cy="5486400"/>
          </a:xfrm>
        </p:spPr>
        <p:txBody>
          <a:bodyPr/>
          <a:lstStyle>
            <a:lvl1pPr>
              <a:buFont typeface="Wingdings" pitchFamily="2" charset="2"/>
              <a:buChar char="Ø"/>
              <a:defRPr sz="3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8DDF8-0268-421B-B151-2BDEDAD8C5CA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681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3A8BE-E53F-42B9-9683-63EDED2D01C8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62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219200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0475" y="1219200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26841-410D-4F59-9E10-B795073377EB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312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E15F3-205F-4C1D-A9BF-981FCDDAA7F2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723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21043-1B13-4325-AA92-5B670DF01BBE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252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2075B-D2A7-42DF-BC5A-04194A42A912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544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C46B2-3B56-44EB-A99A-6BE3DC898EFA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520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65B92-E6A7-4B1D-83CE-B24044CB4937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817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550" y="0"/>
            <a:ext cx="982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219200"/>
            <a:ext cx="93281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Times New Roman" pitchFamily="-84" charset="0"/>
                <a:ea typeface="新細明體" pitchFamily="-84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Times New Roman" pitchFamily="-84" charset="0"/>
                <a:ea typeface="新細明體" pitchFamily="-84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anose="020B0604030504040204" pitchFamily="34" charset="0"/>
                <a:ea typeface="STCaiyun" pitchFamily="2" charset="-122"/>
              </a:rPr>
              <a:t>COMP108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5100" y="6284913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fld id="{2DB72E46-1038-46E5-8696-155DB085C1F7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(Greedy)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SzPct val="80000"/>
        <a:buFont typeface="Wingdings" panose="05000000000000000000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SzPct val="7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4538" y="1196975"/>
            <a:ext cx="8420100" cy="2519363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COMP108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Algorithmic Foundations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z="2000" smtClean="0">
                <a:ea typeface="新細明體" panose="02020500000000000000" pitchFamily="18" charset="-120"/>
              </a:rPr>
              <a:t/>
            </a:r>
            <a:br>
              <a:rPr lang="en-US" altLang="zh-TW" sz="2000" smtClean="0">
                <a:ea typeface="新細明體" panose="02020500000000000000" pitchFamily="18" charset="-120"/>
              </a:rPr>
            </a:br>
            <a:r>
              <a:rPr lang="en-US" altLang="zh-TW" sz="3200" smtClean="0">
                <a:ea typeface="新細明體" panose="02020500000000000000" pitchFamily="18" charset="-120"/>
              </a:rPr>
              <a:t>Greedy methods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415925" y="3548063"/>
            <a:ext cx="92424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</a:pPr>
            <a:endParaRPr lang="zh-TW" altLang="en-US" sz="3200" b="1" dirty="0">
              <a:latin typeface="Comic Sans MS" panose="030F0702030302020204" pitchFamily="66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sz="3200" b="1" dirty="0">
                <a:latin typeface="Comic Sans MS" panose="030F0702030302020204" pitchFamily="66" charset="0"/>
                <a:ea typeface="新細明體" panose="02020500000000000000" pitchFamily="18" charset="-120"/>
              </a:rPr>
              <a:t>Prudence Wong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</a:pPr>
            <a:r>
              <a:rPr lang="en-US" altLang="zh-TW" b="1" dirty="0">
                <a:latin typeface="Comic Sans MS" panose="030F0702030302020204" pitchFamily="66" charset="0"/>
                <a:ea typeface="新細明體" panose="02020500000000000000" pitchFamily="18" charset="-120"/>
              </a:rPr>
              <a:t>http://www.csc.liv.ac.uk/~</a:t>
            </a:r>
            <a:r>
              <a:rPr lang="en-US" altLang="zh-TW" b="1" dirty="0" smtClean="0">
                <a:latin typeface="Comic Sans MS" panose="030F0702030302020204" pitchFamily="66" charset="0"/>
                <a:ea typeface="新細明體" panose="02020500000000000000" pitchFamily="18" charset="-120"/>
              </a:rPr>
              <a:t>pwong/teaching/comp108/201617</a:t>
            </a:r>
            <a:endParaRPr lang="en-US" altLang="zh-TW" b="1" dirty="0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309FFD-755B-4A21-B11F-7957CA2E6867}" type="slidenum">
              <a:rPr lang="zh-TW" altLang="en-US" sz="1100">
                <a:latin typeface="Verdana" panose="020B0604030504040204" pitchFamily="34" charset="0"/>
              </a:rPr>
              <a:pPr/>
              <a:t>10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293" name="Oval 6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2295" name="Oval 8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2296" name="Oval 9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297" name="Oval 10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2300" name="Oval 13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12301" name="AutoShape 14"/>
          <p:cNvCxnSpPr>
            <a:cxnSpLocks noChangeShapeType="1"/>
            <a:stCxn id="12292" idx="7"/>
            <a:endCxn id="12294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2" name="AutoShape 15"/>
          <p:cNvCxnSpPr>
            <a:cxnSpLocks noChangeShapeType="1"/>
            <a:stCxn id="12292" idx="5"/>
            <a:endCxn id="12295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AutoShape 16"/>
          <p:cNvCxnSpPr>
            <a:cxnSpLocks noChangeShapeType="1"/>
            <a:stCxn id="12294" idx="4"/>
            <a:endCxn id="12295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4" name="AutoShape 17"/>
          <p:cNvCxnSpPr>
            <a:cxnSpLocks noChangeShapeType="1"/>
            <a:stCxn id="12295" idx="7"/>
            <a:endCxn id="12293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5" name="AutoShape 18"/>
          <p:cNvCxnSpPr>
            <a:cxnSpLocks noChangeShapeType="1"/>
            <a:stCxn id="12295" idx="6"/>
            <a:endCxn id="12296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6" name="AutoShape 19"/>
          <p:cNvCxnSpPr>
            <a:cxnSpLocks noChangeShapeType="1"/>
            <a:stCxn id="12294" idx="6"/>
            <a:endCxn id="12297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7" name="AutoShape 20"/>
          <p:cNvCxnSpPr>
            <a:cxnSpLocks noChangeShapeType="1"/>
            <a:stCxn id="12293" idx="7"/>
            <a:endCxn id="12297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8" name="AutoShape 21"/>
          <p:cNvCxnSpPr>
            <a:cxnSpLocks noChangeShapeType="1"/>
            <a:stCxn id="12297" idx="5"/>
            <a:endCxn id="12298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9" name="AutoShape 22"/>
          <p:cNvCxnSpPr>
            <a:cxnSpLocks noChangeShapeType="1"/>
            <a:stCxn id="12296" idx="6"/>
            <a:endCxn id="12298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0" name="AutoShape 23"/>
          <p:cNvCxnSpPr>
            <a:cxnSpLocks noChangeShapeType="1"/>
            <a:stCxn id="12297" idx="6"/>
            <a:endCxn id="12299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1" name="AutoShape 24"/>
          <p:cNvCxnSpPr>
            <a:cxnSpLocks noChangeShapeType="1"/>
            <a:stCxn id="12299" idx="4"/>
            <a:endCxn id="12298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2" name="AutoShape 25"/>
          <p:cNvCxnSpPr>
            <a:cxnSpLocks noChangeShapeType="1"/>
            <a:stCxn id="12299" idx="6"/>
            <a:endCxn id="12300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3" name="AutoShape 26"/>
          <p:cNvCxnSpPr>
            <a:cxnSpLocks noChangeShapeType="1"/>
            <a:stCxn id="12298" idx="6"/>
            <a:endCxn id="12300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4" name="Text Box 27"/>
          <p:cNvSpPr txBox="1">
            <a:spLocks noChangeArrowheads="1"/>
          </p:cNvSpPr>
          <p:nvPr/>
        </p:nvSpPr>
        <p:spPr bwMode="auto">
          <a:xfrm>
            <a:off x="885825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315" name="Text Box 28"/>
          <p:cNvSpPr txBox="1">
            <a:spLocks noChangeArrowheads="1"/>
          </p:cNvSpPr>
          <p:nvPr/>
        </p:nvSpPr>
        <p:spPr bwMode="auto">
          <a:xfrm>
            <a:off x="885825" y="277177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2316" name="Text Box 29"/>
          <p:cNvSpPr txBox="1">
            <a:spLocks noChangeArrowheads="1"/>
          </p:cNvSpPr>
          <p:nvPr/>
        </p:nvSpPr>
        <p:spPr bwMode="auto">
          <a:xfrm>
            <a:off x="1211263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2317" name="Text Box 30"/>
          <p:cNvSpPr txBox="1">
            <a:spLocks noChangeArrowheads="1"/>
          </p:cNvSpPr>
          <p:nvPr/>
        </p:nvSpPr>
        <p:spPr bwMode="auto">
          <a:xfrm>
            <a:off x="2511425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2318" name="Text Box 31"/>
          <p:cNvSpPr txBox="1">
            <a:spLocks noChangeArrowheads="1"/>
          </p:cNvSpPr>
          <p:nvPr/>
        </p:nvSpPr>
        <p:spPr bwMode="auto">
          <a:xfrm>
            <a:off x="2836863" y="16716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319" name="Text Box 32"/>
          <p:cNvSpPr txBox="1">
            <a:spLocks noChangeArrowheads="1"/>
          </p:cNvSpPr>
          <p:nvPr/>
        </p:nvSpPr>
        <p:spPr bwMode="auto">
          <a:xfrm>
            <a:off x="4246563" y="20716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320" name="Text Box 33"/>
          <p:cNvSpPr txBox="1">
            <a:spLocks noChangeArrowheads="1"/>
          </p:cNvSpPr>
          <p:nvPr/>
        </p:nvSpPr>
        <p:spPr bwMode="auto">
          <a:xfrm>
            <a:off x="2619375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2321" name="Text Box 34"/>
          <p:cNvSpPr txBox="1">
            <a:spLocks noChangeArrowheads="1"/>
          </p:cNvSpPr>
          <p:nvPr/>
        </p:nvSpPr>
        <p:spPr bwMode="auto">
          <a:xfrm>
            <a:off x="4679950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322" name="Text Box 35"/>
          <p:cNvSpPr txBox="1">
            <a:spLocks noChangeArrowheads="1"/>
          </p:cNvSpPr>
          <p:nvPr/>
        </p:nvSpPr>
        <p:spPr bwMode="auto">
          <a:xfrm>
            <a:off x="4679950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2323" name="Text Box 36"/>
          <p:cNvSpPr txBox="1">
            <a:spLocks noChangeArrowheads="1"/>
          </p:cNvSpPr>
          <p:nvPr/>
        </p:nvSpPr>
        <p:spPr bwMode="auto">
          <a:xfrm>
            <a:off x="6413500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2324" name="Text Box 37"/>
          <p:cNvSpPr txBox="1">
            <a:spLocks noChangeArrowheads="1"/>
          </p:cNvSpPr>
          <p:nvPr/>
        </p:nvSpPr>
        <p:spPr bwMode="auto">
          <a:xfrm>
            <a:off x="6413500" y="28717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2325" name="Text Box 38"/>
          <p:cNvSpPr txBox="1">
            <a:spLocks noChangeArrowheads="1"/>
          </p:cNvSpPr>
          <p:nvPr/>
        </p:nvSpPr>
        <p:spPr bwMode="auto">
          <a:xfrm>
            <a:off x="5289550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2326" name="Text Box 39"/>
          <p:cNvSpPr txBox="1">
            <a:spLocks noChangeArrowheads="1"/>
          </p:cNvSpPr>
          <p:nvPr/>
        </p:nvSpPr>
        <p:spPr bwMode="auto">
          <a:xfrm>
            <a:off x="1970088" y="24717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74877" name="Group 93"/>
          <p:cNvGraphicFramePr>
            <a:graphicFrameLocks noGrp="1"/>
          </p:cNvGraphicFramePr>
          <p:nvPr/>
        </p:nvGraphicFramePr>
        <p:xfrm>
          <a:off x="7883525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Text Box 92"/>
          <p:cNvSpPr txBox="1">
            <a:spLocks noChangeArrowheads="1"/>
          </p:cNvSpPr>
          <p:nvPr/>
        </p:nvSpPr>
        <p:spPr bwMode="auto">
          <a:xfrm>
            <a:off x="-47625" y="3929063"/>
            <a:ext cx="8239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Arrange edges from smallest to largest weight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7AD741-2CA4-4004-97CF-C9EB3F031F70}" type="slidenum">
              <a:rPr lang="zh-TW" altLang="en-US" sz="1100">
                <a:latin typeface="Verdana" panose="020B0604030504040204" pitchFamily="34" charset="0"/>
              </a:rPr>
              <a:pPr/>
              <a:t>11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13316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317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319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3320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3321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3322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3323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3324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13325" name="AutoShape 12"/>
          <p:cNvCxnSpPr>
            <a:cxnSpLocks noChangeShapeType="1"/>
            <a:stCxn id="13316" idx="7"/>
            <a:endCxn id="13318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6" name="AutoShape 13"/>
          <p:cNvCxnSpPr>
            <a:cxnSpLocks noChangeShapeType="1"/>
            <a:stCxn id="13316" idx="5"/>
            <a:endCxn id="13319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7" name="AutoShape 14"/>
          <p:cNvCxnSpPr>
            <a:cxnSpLocks noChangeShapeType="1"/>
            <a:stCxn id="13318" idx="4"/>
            <a:endCxn id="13319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8" name="AutoShape 15"/>
          <p:cNvCxnSpPr>
            <a:cxnSpLocks noChangeShapeType="1"/>
            <a:stCxn id="13319" idx="7"/>
            <a:endCxn id="13317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9" name="AutoShape 16"/>
          <p:cNvCxnSpPr>
            <a:cxnSpLocks noChangeShapeType="1"/>
            <a:stCxn id="13319" idx="6"/>
            <a:endCxn id="13320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0" name="AutoShape 17"/>
          <p:cNvCxnSpPr>
            <a:cxnSpLocks noChangeShapeType="1"/>
            <a:stCxn id="13318" idx="6"/>
            <a:endCxn id="13321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1" name="AutoShape 18"/>
          <p:cNvCxnSpPr>
            <a:cxnSpLocks noChangeShapeType="1"/>
            <a:stCxn id="13317" idx="7"/>
            <a:endCxn id="13321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2" name="AutoShape 19"/>
          <p:cNvCxnSpPr>
            <a:cxnSpLocks noChangeShapeType="1"/>
            <a:stCxn id="13321" idx="5"/>
            <a:endCxn id="13322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3" name="AutoShape 20"/>
          <p:cNvCxnSpPr>
            <a:cxnSpLocks noChangeShapeType="1"/>
            <a:stCxn id="13320" idx="6"/>
            <a:endCxn id="13322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4" name="AutoShape 21"/>
          <p:cNvCxnSpPr>
            <a:cxnSpLocks noChangeShapeType="1"/>
            <a:stCxn id="13321" idx="6"/>
            <a:endCxn id="13323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5" name="AutoShape 22"/>
          <p:cNvCxnSpPr>
            <a:cxnSpLocks noChangeShapeType="1"/>
            <a:stCxn id="13323" idx="4"/>
            <a:endCxn id="13322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6" name="AutoShape 23"/>
          <p:cNvCxnSpPr>
            <a:cxnSpLocks noChangeShapeType="1"/>
            <a:stCxn id="13323" idx="6"/>
            <a:endCxn id="13324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7" name="AutoShape 24"/>
          <p:cNvCxnSpPr>
            <a:cxnSpLocks noChangeShapeType="1"/>
            <a:stCxn id="13322" idx="6"/>
            <a:endCxn id="13324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8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3339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3340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3341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3342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343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3344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3345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346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3347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348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349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3350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76915" name="Group 83"/>
          <p:cNvGraphicFramePr>
            <a:graphicFrameLocks noGrp="1"/>
          </p:cNvGraphicFramePr>
          <p:nvPr/>
        </p:nvGraphicFramePr>
        <p:xfrm>
          <a:off x="7883525" y="920750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Text Box 82"/>
          <p:cNvSpPr txBox="1">
            <a:spLocks noChangeArrowheads="1"/>
          </p:cNvSpPr>
          <p:nvPr/>
        </p:nvSpPr>
        <p:spPr bwMode="auto">
          <a:xfrm>
            <a:off x="1023938" y="4143375"/>
            <a:ext cx="670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minimum weight edge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3396" name="Rectangle 40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13397" name="Right Arrow 42"/>
          <p:cNvSpPr>
            <a:spLocks noChangeArrowheads="1"/>
          </p:cNvSpPr>
          <p:nvPr/>
        </p:nvSpPr>
        <p:spPr bwMode="auto">
          <a:xfrm>
            <a:off x="7381875" y="1071563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93B494-5EAA-49E8-B562-E7B859CAD296}" type="slidenum">
              <a:rPr lang="zh-TW" altLang="en-US" sz="1100">
                <a:latin typeface="Verdana" panose="020B0604030504040204" pitchFamily="34" charset="0"/>
              </a:rPr>
              <a:pPr/>
              <a:t>12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14340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341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4346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4347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348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14349" name="AutoShape 12"/>
          <p:cNvCxnSpPr>
            <a:cxnSpLocks noChangeShapeType="1"/>
            <a:stCxn id="14340" idx="7"/>
            <a:endCxn id="14342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AutoShape 13"/>
          <p:cNvCxnSpPr>
            <a:cxnSpLocks noChangeShapeType="1"/>
            <a:stCxn id="14340" idx="5"/>
            <a:endCxn id="14343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AutoShape 14"/>
          <p:cNvCxnSpPr>
            <a:cxnSpLocks noChangeShapeType="1"/>
            <a:stCxn id="14342" idx="4"/>
            <a:endCxn id="14343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AutoShape 15"/>
          <p:cNvCxnSpPr>
            <a:cxnSpLocks noChangeShapeType="1"/>
            <a:stCxn id="14343" idx="7"/>
            <a:endCxn id="14341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3" name="AutoShape 16"/>
          <p:cNvCxnSpPr>
            <a:cxnSpLocks noChangeShapeType="1"/>
            <a:stCxn id="14343" idx="6"/>
            <a:endCxn id="14344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4" name="AutoShape 17"/>
          <p:cNvCxnSpPr>
            <a:cxnSpLocks noChangeShapeType="1"/>
            <a:stCxn id="14342" idx="6"/>
            <a:endCxn id="14345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5" name="AutoShape 18"/>
          <p:cNvCxnSpPr>
            <a:cxnSpLocks noChangeShapeType="1"/>
            <a:stCxn id="14341" idx="7"/>
            <a:endCxn id="14345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AutoShape 19"/>
          <p:cNvCxnSpPr>
            <a:cxnSpLocks noChangeShapeType="1"/>
            <a:stCxn id="14345" idx="5"/>
            <a:endCxn id="14346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7" name="AutoShape 20"/>
          <p:cNvCxnSpPr>
            <a:cxnSpLocks noChangeShapeType="1"/>
            <a:stCxn id="14344" idx="6"/>
            <a:endCxn id="14346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AutoShape 21"/>
          <p:cNvCxnSpPr>
            <a:cxnSpLocks noChangeShapeType="1"/>
            <a:stCxn id="14345" idx="6"/>
            <a:endCxn id="14347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9" name="AutoShape 22"/>
          <p:cNvCxnSpPr>
            <a:cxnSpLocks noChangeShapeType="1"/>
            <a:stCxn id="14347" idx="4"/>
            <a:endCxn id="14346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0" name="AutoShape 23"/>
          <p:cNvCxnSpPr>
            <a:cxnSpLocks noChangeShapeType="1"/>
            <a:stCxn id="14347" idx="6"/>
            <a:endCxn id="14348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1" name="AutoShape 24"/>
          <p:cNvCxnSpPr>
            <a:cxnSpLocks noChangeShapeType="1"/>
            <a:stCxn id="14346" idx="6"/>
            <a:endCxn id="14348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363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4365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367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368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369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370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4371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4372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373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4374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77939" name="Group 83"/>
          <p:cNvGraphicFramePr>
            <a:graphicFrameLocks noGrp="1"/>
          </p:cNvGraphicFramePr>
          <p:nvPr/>
        </p:nvGraphicFramePr>
        <p:xfrm>
          <a:off x="7881938" y="920750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Text Box 82"/>
          <p:cNvSpPr txBox="1">
            <a:spLocks noChangeArrowheads="1"/>
          </p:cNvSpPr>
          <p:nvPr/>
        </p:nvSpPr>
        <p:spPr bwMode="auto">
          <a:xfrm>
            <a:off x="666750" y="4143375"/>
            <a:ext cx="7292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next minimum weight edge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4420" name="Rectangle 40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14421" name="Right Arrow 42"/>
          <p:cNvSpPr>
            <a:spLocks noChangeArrowheads="1"/>
          </p:cNvSpPr>
          <p:nvPr/>
        </p:nvSpPr>
        <p:spPr bwMode="auto">
          <a:xfrm>
            <a:off x="7381875" y="1428750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E8C332-D03A-42CB-84AA-623411D5C992}" type="slidenum">
              <a:rPr lang="zh-TW" altLang="en-US" sz="1100">
                <a:latin typeface="Verdana" panose="020B0604030504040204" pitchFamily="34" charset="0"/>
              </a:rPr>
              <a:pPr/>
              <a:t>13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5369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370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5372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15373" name="AutoShape 12"/>
          <p:cNvCxnSpPr>
            <a:cxnSpLocks noChangeShapeType="1"/>
            <a:stCxn id="15364" idx="7"/>
            <a:endCxn id="15366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AutoShape 13"/>
          <p:cNvCxnSpPr>
            <a:cxnSpLocks noChangeShapeType="1"/>
            <a:stCxn id="15364" idx="5"/>
            <a:endCxn id="15367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AutoShape 14"/>
          <p:cNvCxnSpPr>
            <a:cxnSpLocks noChangeShapeType="1"/>
            <a:stCxn id="15366" idx="4"/>
            <a:endCxn id="15367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AutoShape 15"/>
          <p:cNvCxnSpPr>
            <a:cxnSpLocks noChangeShapeType="1"/>
            <a:stCxn id="15367" idx="7"/>
            <a:endCxn id="15365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AutoShape 16"/>
          <p:cNvCxnSpPr>
            <a:cxnSpLocks noChangeShapeType="1"/>
            <a:stCxn id="15367" idx="6"/>
            <a:endCxn id="15368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AutoShape 17"/>
          <p:cNvCxnSpPr>
            <a:cxnSpLocks noChangeShapeType="1"/>
            <a:stCxn id="15366" idx="6"/>
            <a:endCxn id="15369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AutoShape 18"/>
          <p:cNvCxnSpPr>
            <a:cxnSpLocks noChangeShapeType="1"/>
            <a:stCxn id="15365" idx="7"/>
            <a:endCxn id="15369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AutoShape 19"/>
          <p:cNvCxnSpPr>
            <a:cxnSpLocks noChangeShapeType="1"/>
            <a:stCxn id="15369" idx="5"/>
            <a:endCxn id="15370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AutoShape 20"/>
          <p:cNvCxnSpPr>
            <a:cxnSpLocks noChangeShapeType="1"/>
            <a:stCxn id="15368" idx="6"/>
            <a:endCxn id="15370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AutoShape 21"/>
          <p:cNvCxnSpPr>
            <a:cxnSpLocks noChangeShapeType="1"/>
            <a:stCxn id="15369" idx="6"/>
            <a:endCxn id="15371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AutoShape 22"/>
          <p:cNvCxnSpPr>
            <a:cxnSpLocks noChangeShapeType="1"/>
            <a:stCxn id="15371" idx="4"/>
            <a:endCxn id="15370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4" name="AutoShape 23"/>
          <p:cNvCxnSpPr>
            <a:cxnSpLocks noChangeShapeType="1"/>
            <a:stCxn id="15371" idx="6"/>
            <a:endCxn id="15372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5" name="AutoShape 24"/>
          <p:cNvCxnSpPr>
            <a:cxnSpLocks noChangeShapeType="1"/>
            <a:stCxn id="15370" idx="6"/>
            <a:endCxn id="15372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5387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5389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391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5392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393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394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5395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5396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5397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5398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78963" name="Group 83"/>
          <p:cNvGraphicFramePr>
            <a:graphicFrameLocks noGrp="1"/>
          </p:cNvGraphicFramePr>
          <p:nvPr/>
        </p:nvGraphicFramePr>
        <p:xfrm>
          <a:off x="7883525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Text Box 82"/>
          <p:cNvSpPr txBox="1">
            <a:spLocks noChangeArrowheads="1"/>
          </p:cNvSpPr>
          <p:nvPr/>
        </p:nvSpPr>
        <p:spPr bwMode="auto">
          <a:xfrm>
            <a:off x="809625" y="4195763"/>
            <a:ext cx="694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Continue as long as no cycle forms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5444" name="Rectangle 40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15445" name="Right Arrow 42"/>
          <p:cNvSpPr>
            <a:spLocks noChangeArrowheads="1"/>
          </p:cNvSpPr>
          <p:nvPr/>
        </p:nvSpPr>
        <p:spPr bwMode="auto">
          <a:xfrm>
            <a:off x="7381875" y="1857375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C34554-6125-40E9-A055-92686F4CD95B}" type="slidenum">
              <a:rPr lang="zh-TW" altLang="en-US" sz="1100">
                <a:latin typeface="Verdana" panose="020B0604030504040204" pitchFamily="34" charset="0"/>
              </a:rPr>
              <a:pPr/>
              <a:t>14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6393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6395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6396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16397" name="AutoShape 12"/>
          <p:cNvCxnSpPr>
            <a:cxnSpLocks noChangeShapeType="1"/>
            <a:stCxn id="16388" idx="7"/>
            <a:endCxn id="16390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8" name="AutoShape 13"/>
          <p:cNvCxnSpPr>
            <a:cxnSpLocks noChangeShapeType="1"/>
            <a:stCxn id="16388" idx="5"/>
            <a:endCxn id="16391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9" name="AutoShape 14"/>
          <p:cNvCxnSpPr>
            <a:cxnSpLocks noChangeShapeType="1"/>
            <a:stCxn id="16390" idx="4"/>
            <a:endCxn id="16391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0" name="AutoShape 15"/>
          <p:cNvCxnSpPr>
            <a:cxnSpLocks noChangeShapeType="1"/>
            <a:stCxn id="16391" idx="7"/>
            <a:endCxn id="16389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1" name="AutoShape 16"/>
          <p:cNvCxnSpPr>
            <a:cxnSpLocks noChangeShapeType="1"/>
            <a:stCxn id="16391" idx="6"/>
            <a:endCxn id="16392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2" name="AutoShape 17"/>
          <p:cNvCxnSpPr>
            <a:cxnSpLocks noChangeShapeType="1"/>
            <a:stCxn id="16390" idx="6"/>
            <a:endCxn id="16393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3" name="AutoShape 18"/>
          <p:cNvCxnSpPr>
            <a:cxnSpLocks noChangeShapeType="1"/>
            <a:stCxn id="16389" idx="7"/>
            <a:endCxn id="16393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4" name="AutoShape 19"/>
          <p:cNvCxnSpPr>
            <a:cxnSpLocks noChangeShapeType="1"/>
            <a:stCxn id="16393" idx="5"/>
            <a:endCxn id="16394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5" name="AutoShape 20"/>
          <p:cNvCxnSpPr>
            <a:cxnSpLocks noChangeShapeType="1"/>
            <a:stCxn id="16392" idx="6"/>
            <a:endCxn id="16394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6" name="AutoShape 21"/>
          <p:cNvCxnSpPr>
            <a:cxnSpLocks noChangeShapeType="1"/>
            <a:stCxn id="16393" idx="6"/>
            <a:endCxn id="16395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7" name="AutoShape 22"/>
          <p:cNvCxnSpPr>
            <a:cxnSpLocks noChangeShapeType="1"/>
            <a:stCxn id="16395" idx="4"/>
            <a:endCxn id="16394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8" name="AutoShape 23"/>
          <p:cNvCxnSpPr>
            <a:cxnSpLocks noChangeShapeType="1"/>
            <a:stCxn id="16395" idx="6"/>
            <a:endCxn id="16396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9" name="AutoShape 24"/>
          <p:cNvCxnSpPr>
            <a:cxnSpLocks noChangeShapeType="1"/>
            <a:stCxn id="16394" idx="6"/>
            <a:endCxn id="16396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0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411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6412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6413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415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416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417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418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6419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6420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6421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6422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79987" name="Group 83"/>
          <p:cNvGraphicFramePr>
            <a:graphicFrameLocks noGrp="1"/>
          </p:cNvGraphicFramePr>
          <p:nvPr/>
        </p:nvGraphicFramePr>
        <p:xfrm>
          <a:off x="7883525" y="920750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67" name="Text Box 82"/>
          <p:cNvSpPr txBox="1">
            <a:spLocks noChangeArrowheads="1"/>
          </p:cNvSpPr>
          <p:nvPr/>
        </p:nvSpPr>
        <p:spPr bwMode="auto">
          <a:xfrm>
            <a:off x="809625" y="4195763"/>
            <a:ext cx="694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Continue as long as no cycle forms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6468" name="Rectangle 40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16469" name="Right Arrow 41"/>
          <p:cNvSpPr>
            <a:spLocks noChangeArrowheads="1"/>
          </p:cNvSpPr>
          <p:nvPr/>
        </p:nvSpPr>
        <p:spPr bwMode="auto">
          <a:xfrm>
            <a:off x="7381875" y="2214563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7BECCF-13BA-4C80-9470-911569F77645}" type="slidenum">
              <a:rPr lang="zh-TW" altLang="en-US" sz="1100">
                <a:latin typeface="Verdana" panose="020B0604030504040204" pitchFamily="34" charset="0"/>
              </a:rPr>
              <a:pPr/>
              <a:t>15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7418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7419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7420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17421" name="AutoShape 12"/>
          <p:cNvCxnSpPr>
            <a:cxnSpLocks noChangeShapeType="1"/>
            <a:stCxn id="17412" idx="7"/>
            <a:endCxn id="17414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AutoShape 13"/>
          <p:cNvCxnSpPr>
            <a:cxnSpLocks noChangeShapeType="1"/>
            <a:stCxn id="17412" idx="5"/>
            <a:endCxn id="17415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AutoShape 14"/>
          <p:cNvCxnSpPr>
            <a:cxnSpLocks noChangeShapeType="1"/>
            <a:stCxn id="17414" idx="4"/>
            <a:endCxn id="17415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4" name="AutoShape 15"/>
          <p:cNvCxnSpPr>
            <a:cxnSpLocks noChangeShapeType="1"/>
            <a:stCxn id="17415" idx="7"/>
            <a:endCxn id="17413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5" name="AutoShape 16"/>
          <p:cNvCxnSpPr>
            <a:cxnSpLocks noChangeShapeType="1"/>
            <a:stCxn id="17415" idx="6"/>
            <a:endCxn id="17416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AutoShape 17"/>
          <p:cNvCxnSpPr>
            <a:cxnSpLocks noChangeShapeType="1"/>
            <a:stCxn id="17414" idx="6"/>
            <a:endCxn id="17417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7" name="AutoShape 18"/>
          <p:cNvCxnSpPr>
            <a:cxnSpLocks noChangeShapeType="1"/>
            <a:stCxn id="17413" idx="7"/>
            <a:endCxn id="17417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8" name="AutoShape 19"/>
          <p:cNvCxnSpPr>
            <a:cxnSpLocks noChangeShapeType="1"/>
            <a:stCxn id="17417" idx="5"/>
            <a:endCxn id="17418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9" name="AutoShape 20"/>
          <p:cNvCxnSpPr>
            <a:cxnSpLocks noChangeShapeType="1"/>
            <a:stCxn id="17416" idx="6"/>
            <a:endCxn id="17418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0" name="AutoShape 21"/>
          <p:cNvCxnSpPr>
            <a:cxnSpLocks noChangeShapeType="1"/>
            <a:stCxn id="17417" idx="6"/>
            <a:endCxn id="17419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AutoShape 22"/>
          <p:cNvCxnSpPr>
            <a:cxnSpLocks noChangeShapeType="1"/>
            <a:stCxn id="17419" idx="4"/>
            <a:endCxn id="17418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2" name="AutoShape 23"/>
          <p:cNvCxnSpPr>
            <a:cxnSpLocks noChangeShapeType="1"/>
            <a:stCxn id="17419" idx="6"/>
            <a:endCxn id="17420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AutoShape 24"/>
          <p:cNvCxnSpPr>
            <a:cxnSpLocks noChangeShapeType="1"/>
            <a:stCxn id="17418" idx="6"/>
            <a:endCxn id="17420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4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435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7436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7437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7438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7439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440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7441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7442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7443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7444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7445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7446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81011" name="Group 83"/>
          <p:cNvGraphicFramePr>
            <a:graphicFrameLocks noGrp="1"/>
          </p:cNvGraphicFramePr>
          <p:nvPr/>
        </p:nvGraphicFramePr>
        <p:xfrm>
          <a:off x="7883525" y="920750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91" name="Text Box 82"/>
          <p:cNvSpPr txBox="1">
            <a:spLocks noChangeArrowheads="1"/>
          </p:cNvSpPr>
          <p:nvPr/>
        </p:nvSpPr>
        <p:spPr bwMode="auto">
          <a:xfrm>
            <a:off x="809625" y="4195763"/>
            <a:ext cx="694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Continue as long as no cycle forms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7492" name="Rectangle 40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17493" name="Right Arrow 41"/>
          <p:cNvSpPr>
            <a:spLocks noChangeArrowheads="1"/>
          </p:cNvSpPr>
          <p:nvPr/>
        </p:nvSpPr>
        <p:spPr bwMode="auto">
          <a:xfrm>
            <a:off x="7381875" y="2643188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E55071-B2C3-40AE-89C0-B10EB508ED6D}" type="slidenum">
              <a:rPr lang="zh-TW" altLang="en-US" sz="1100">
                <a:latin typeface="Verdana" panose="020B0604030504040204" pitchFamily="34" charset="0"/>
              </a:rPr>
              <a:pPr/>
              <a:t>16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8443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8444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18445" name="AutoShape 12"/>
          <p:cNvCxnSpPr>
            <a:cxnSpLocks noChangeShapeType="1"/>
            <a:stCxn id="18436" idx="7"/>
            <a:endCxn id="18438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6" name="AutoShape 13"/>
          <p:cNvCxnSpPr>
            <a:cxnSpLocks noChangeShapeType="1"/>
            <a:stCxn id="18436" idx="5"/>
            <a:endCxn id="18439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7" name="AutoShape 14"/>
          <p:cNvCxnSpPr>
            <a:cxnSpLocks noChangeShapeType="1"/>
            <a:stCxn id="18438" idx="4"/>
            <a:endCxn id="18439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AutoShape 15"/>
          <p:cNvCxnSpPr>
            <a:cxnSpLocks noChangeShapeType="1"/>
            <a:stCxn id="18439" idx="7"/>
            <a:endCxn id="18437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AutoShape 16"/>
          <p:cNvCxnSpPr>
            <a:cxnSpLocks noChangeShapeType="1"/>
            <a:stCxn id="18439" idx="6"/>
            <a:endCxn id="18440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0" name="AutoShape 17"/>
          <p:cNvCxnSpPr>
            <a:cxnSpLocks noChangeShapeType="1"/>
            <a:stCxn id="18438" idx="6"/>
            <a:endCxn id="18441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1" name="AutoShape 18"/>
          <p:cNvCxnSpPr>
            <a:cxnSpLocks noChangeShapeType="1"/>
            <a:stCxn id="18437" idx="7"/>
            <a:endCxn id="18441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2" name="AutoShape 19"/>
          <p:cNvCxnSpPr>
            <a:cxnSpLocks noChangeShapeType="1"/>
            <a:stCxn id="18441" idx="5"/>
            <a:endCxn id="18442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3" name="AutoShape 20"/>
          <p:cNvCxnSpPr>
            <a:cxnSpLocks noChangeShapeType="1"/>
            <a:stCxn id="18440" idx="6"/>
            <a:endCxn id="18442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4" name="AutoShape 21"/>
          <p:cNvCxnSpPr>
            <a:cxnSpLocks noChangeShapeType="1"/>
            <a:stCxn id="18441" idx="6"/>
            <a:endCxn id="18443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5" name="AutoShape 22"/>
          <p:cNvCxnSpPr>
            <a:cxnSpLocks noChangeShapeType="1"/>
            <a:stCxn id="18443" idx="4"/>
            <a:endCxn id="18442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6" name="AutoShape 23"/>
          <p:cNvCxnSpPr>
            <a:cxnSpLocks noChangeShapeType="1"/>
            <a:stCxn id="18443" idx="6"/>
            <a:endCxn id="18444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7" name="AutoShape 24"/>
          <p:cNvCxnSpPr>
            <a:cxnSpLocks noChangeShapeType="1"/>
            <a:stCxn id="18442" idx="6"/>
            <a:endCxn id="18444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8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8460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461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8462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464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8465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8466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8467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8468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8469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8470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82035" name="Group 83"/>
          <p:cNvGraphicFramePr>
            <a:graphicFrameLocks noGrp="1"/>
          </p:cNvGraphicFramePr>
          <p:nvPr/>
        </p:nvGraphicFramePr>
        <p:xfrm>
          <a:off x="7883525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15" name="Text Box 82"/>
          <p:cNvSpPr txBox="1">
            <a:spLocks noChangeArrowheads="1"/>
          </p:cNvSpPr>
          <p:nvPr/>
        </p:nvSpPr>
        <p:spPr bwMode="auto">
          <a:xfrm>
            <a:off x="809625" y="4195763"/>
            <a:ext cx="694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Continue as long as no cycle forms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8516" name="Rectangle 40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18517" name="Right Arrow 41"/>
          <p:cNvSpPr>
            <a:spLocks noChangeArrowheads="1"/>
          </p:cNvSpPr>
          <p:nvPr/>
        </p:nvSpPr>
        <p:spPr bwMode="auto">
          <a:xfrm>
            <a:off x="7381875" y="3000375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8ECAD7-6D1A-41FD-92EF-E8AE23A171D2}" type="slidenum">
              <a:rPr lang="zh-TW" altLang="en-US" sz="1100">
                <a:latin typeface="Verdana" panose="020B0604030504040204" pitchFamily="34" charset="0"/>
              </a:rPr>
              <a:pPr/>
              <a:t>17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9465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9466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9467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9468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19469" name="AutoShape 12"/>
          <p:cNvCxnSpPr>
            <a:cxnSpLocks noChangeShapeType="1"/>
            <a:stCxn id="19460" idx="7"/>
            <a:endCxn id="19462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AutoShape 13"/>
          <p:cNvCxnSpPr>
            <a:cxnSpLocks noChangeShapeType="1"/>
            <a:stCxn id="19460" idx="5"/>
            <a:endCxn id="19463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1" name="AutoShape 14"/>
          <p:cNvCxnSpPr>
            <a:cxnSpLocks noChangeShapeType="1"/>
            <a:stCxn id="19462" idx="4"/>
            <a:endCxn id="19463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AutoShape 15"/>
          <p:cNvCxnSpPr>
            <a:cxnSpLocks noChangeShapeType="1"/>
            <a:stCxn id="19463" idx="7"/>
            <a:endCxn id="19461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AutoShape 16"/>
          <p:cNvCxnSpPr>
            <a:cxnSpLocks noChangeShapeType="1"/>
            <a:stCxn id="19463" idx="6"/>
            <a:endCxn id="19464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AutoShape 17"/>
          <p:cNvCxnSpPr>
            <a:cxnSpLocks noChangeShapeType="1"/>
            <a:stCxn id="19462" idx="6"/>
            <a:endCxn id="19465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5" name="AutoShape 18"/>
          <p:cNvCxnSpPr>
            <a:cxnSpLocks noChangeShapeType="1"/>
            <a:stCxn id="19461" idx="7"/>
            <a:endCxn id="19465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AutoShape 19"/>
          <p:cNvCxnSpPr>
            <a:cxnSpLocks noChangeShapeType="1"/>
            <a:stCxn id="19465" idx="5"/>
            <a:endCxn id="19466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AutoShape 20"/>
          <p:cNvCxnSpPr>
            <a:cxnSpLocks noChangeShapeType="1"/>
            <a:stCxn id="19464" idx="6"/>
            <a:endCxn id="19466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AutoShape 21"/>
          <p:cNvCxnSpPr>
            <a:cxnSpLocks noChangeShapeType="1"/>
            <a:stCxn id="19465" idx="6"/>
            <a:endCxn id="19467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AutoShape 22"/>
          <p:cNvCxnSpPr>
            <a:cxnSpLocks noChangeShapeType="1"/>
            <a:stCxn id="19467" idx="4"/>
            <a:endCxn id="19466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0" name="AutoShape 23"/>
          <p:cNvCxnSpPr>
            <a:cxnSpLocks noChangeShapeType="1"/>
            <a:stCxn id="19467" idx="6"/>
            <a:endCxn id="19468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1" name="AutoShape 24"/>
          <p:cNvCxnSpPr>
            <a:cxnSpLocks noChangeShapeType="1"/>
            <a:stCxn id="19466" idx="6"/>
            <a:endCxn id="19468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2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9483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484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9485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486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487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9488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9489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490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9491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9492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9493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9494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83060" name="Group 84"/>
          <p:cNvGraphicFramePr>
            <a:graphicFrameLocks noGrp="1"/>
          </p:cNvGraphicFramePr>
          <p:nvPr/>
        </p:nvGraphicFramePr>
        <p:xfrm>
          <a:off x="7883525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39" name="Text Box 82"/>
          <p:cNvSpPr txBox="1">
            <a:spLocks noChangeArrowheads="1"/>
          </p:cNvSpPr>
          <p:nvPr/>
        </p:nvSpPr>
        <p:spPr bwMode="auto">
          <a:xfrm>
            <a:off x="309563" y="4197350"/>
            <a:ext cx="6630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(h,i) cannot be included, otherwise, a cycle is formed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2" name="Line 83"/>
          <p:cNvSpPr>
            <a:spLocks noChangeShapeType="1"/>
          </p:cNvSpPr>
          <p:nvPr/>
        </p:nvSpPr>
        <p:spPr bwMode="auto">
          <a:xfrm>
            <a:off x="7964488" y="35210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9541" name="Rectangle 42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19542" name="Right Arrow 43"/>
          <p:cNvSpPr>
            <a:spLocks noChangeArrowheads="1"/>
          </p:cNvSpPr>
          <p:nvPr/>
        </p:nvSpPr>
        <p:spPr bwMode="auto">
          <a:xfrm>
            <a:off x="7381875" y="3429000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AD7D04-FBDE-4D75-80D7-670ABCA8D8EA}" type="slidenum">
              <a:rPr lang="zh-TW" altLang="en-US" sz="1100">
                <a:latin typeface="Verdana" panose="020B0604030504040204" pitchFamily="34" charset="0"/>
              </a:rPr>
              <a:pPr/>
              <a:t>18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0485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0487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0490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0491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0492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20493" name="AutoShape 12"/>
          <p:cNvCxnSpPr>
            <a:cxnSpLocks noChangeShapeType="1"/>
            <a:stCxn id="20484" idx="7"/>
            <a:endCxn id="20486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AutoShape 13"/>
          <p:cNvCxnSpPr>
            <a:cxnSpLocks noChangeShapeType="1"/>
            <a:stCxn id="20484" idx="5"/>
            <a:endCxn id="20487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AutoShape 14"/>
          <p:cNvCxnSpPr>
            <a:cxnSpLocks noChangeShapeType="1"/>
            <a:stCxn id="20486" idx="4"/>
            <a:endCxn id="20487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AutoShape 15"/>
          <p:cNvCxnSpPr>
            <a:cxnSpLocks noChangeShapeType="1"/>
            <a:stCxn id="20487" idx="7"/>
            <a:endCxn id="20485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AutoShape 16"/>
          <p:cNvCxnSpPr>
            <a:cxnSpLocks noChangeShapeType="1"/>
            <a:stCxn id="20487" idx="6"/>
            <a:endCxn id="20488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AutoShape 17"/>
          <p:cNvCxnSpPr>
            <a:cxnSpLocks noChangeShapeType="1"/>
            <a:stCxn id="20486" idx="6"/>
            <a:endCxn id="20489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AutoShape 18"/>
          <p:cNvCxnSpPr>
            <a:cxnSpLocks noChangeShapeType="1"/>
            <a:stCxn id="20485" idx="7"/>
            <a:endCxn id="20489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AutoShape 19"/>
          <p:cNvCxnSpPr>
            <a:cxnSpLocks noChangeShapeType="1"/>
            <a:stCxn id="20489" idx="5"/>
            <a:endCxn id="20490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AutoShape 20"/>
          <p:cNvCxnSpPr>
            <a:cxnSpLocks noChangeShapeType="1"/>
            <a:stCxn id="20488" idx="6"/>
            <a:endCxn id="20490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AutoShape 21"/>
          <p:cNvCxnSpPr>
            <a:cxnSpLocks noChangeShapeType="1"/>
            <a:stCxn id="20489" idx="6"/>
            <a:endCxn id="20491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AutoShape 22"/>
          <p:cNvCxnSpPr>
            <a:cxnSpLocks noChangeShapeType="1"/>
            <a:stCxn id="20491" idx="4"/>
            <a:endCxn id="20490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AutoShape 23"/>
          <p:cNvCxnSpPr>
            <a:cxnSpLocks noChangeShapeType="1"/>
            <a:stCxn id="20491" idx="6"/>
            <a:endCxn id="20492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AutoShape 24"/>
          <p:cNvCxnSpPr>
            <a:cxnSpLocks noChangeShapeType="1"/>
            <a:stCxn id="20490" idx="6"/>
            <a:endCxn id="20492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6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0507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508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0509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510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511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0512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513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514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515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0516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0517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20518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84085" name="Group 85"/>
          <p:cNvGraphicFramePr>
            <a:graphicFrameLocks noGrp="1"/>
          </p:cNvGraphicFramePr>
          <p:nvPr/>
        </p:nvGraphicFramePr>
        <p:xfrm>
          <a:off x="7883525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63" name="Line 83"/>
          <p:cNvSpPr>
            <a:spLocks noChangeShapeType="1"/>
          </p:cNvSpPr>
          <p:nvPr/>
        </p:nvSpPr>
        <p:spPr bwMode="auto">
          <a:xfrm>
            <a:off x="7964488" y="35210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0564" name="Text Box 84"/>
          <p:cNvSpPr txBox="1">
            <a:spLocks noChangeArrowheads="1"/>
          </p:cNvSpPr>
          <p:nvPr/>
        </p:nvSpPr>
        <p:spPr bwMode="auto">
          <a:xfrm>
            <a:off x="452438" y="4214813"/>
            <a:ext cx="7292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next minimum weight edge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20565" name="Rectangle 41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20566" name="Right Arrow 42"/>
          <p:cNvSpPr>
            <a:spLocks noChangeArrowheads="1"/>
          </p:cNvSpPr>
          <p:nvPr/>
        </p:nvSpPr>
        <p:spPr bwMode="auto">
          <a:xfrm>
            <a:off x="7381875" y="3786188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35891F-1750-40A9-9329-3BFBA26FD1D3}" type="slidenum">
              <a:rPr lang="zh-TW" altLang="en-US" sz="1100">
                <a:latin typeface="Verdana" panose="020B0604030504040204" pitchFamily="34" charset="0"/>
              </a:rPr>
              <a:pPr/>
              <a:t>19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21508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511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1514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1515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1516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21517" name="AutoShape 12"/>
          <p:cNvCxnSpPr>
            <a:cxnSpLocks noChangeShapeType="1"/>
            <a:stCxn id="21508" idx="7"/>
            <a:endCxn id="21510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AutoShape 13"/>
          <p:cNvCxnSpPr>
            <a:cxnSpLocks noChangeShapeType="1"/>
            <a:stCxn id="21508" idx="5"/>
            <a:endCxn id="21511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AutoShape 14"/>
          <p:cNvCxnSpPr>
            <a:cxnSpLocks noChangeShapeType="1"/>
            <a:stCxn id="21510" idx="4"/>
            <a:endCxn id="21511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AutoShape 15"/>
          <p:cNvCxnSpPr>
            <a:cxnSpLocks noChangeShapeType="1"/>
            <a:stCxn id="21511" idx="7"/>
            <a:endCxn id="21509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AutoShape 16"/>
          <p:cNvCxnSpPr>
            <a:cxnSpLocks noChangeShapeType="1"/>
            <a:stCxn id="21511" idx="6"/>
            <a:endCxn id="21512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AutoShape 17"/>
          <p:cNvCxnSpPr>
            <a:cxnSpLocks noChangeShapeType="1"/>
            <a:stCxn id="21510" idx="6"/>
            <a:endCxn id="21513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AutoShape 18"/>
          <p:cNvCxnSpPr>
            <a:cxnSpLocks noChangeShapeType="1"/>
            <a:stCxn id="21509" idx="7"/>
            <a:endCxn id="21513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4" name="AutoShape 19"/>
          <p:cNvCxnSpPr>
            <a:cxnSpLocks noChangeShapeType="1"/>
            <a:stCxn id="21513" idx="5"/>
            <a:endCxn id="21514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5" name="AutoShape 20"/>
          <p:cNvCxnSpPr>
            <a:cxnSpLocks noChangeShapeType="1"/>
            <a:stCxn id="21512" idx="6"/>
            <a:endCxn id="21514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6" name="AutoShape 21"/>
          <p:cNvCxnSpPr>
            <a:cxnSpLocks noChangeShapeType="1"/>
            <a:stCxn id="21513" idx="6"/>
            <a:endCxn id="21515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AutoShape 22"/>
          <p:cNvCxnSpPr>
            <a:cxnSpLocks noChangeShapeType="1"/>
            <a:stCxn id="21515" idx="4"/>
            <a:endCxn id="21514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8" name="AutoShape 23"/>
          <p:cNvCxnSpPr>
            <a:cxnSpLocks noChangeShapeType="1"/>
            <a:stCxn id="21515" idx="6"/>
            <a:endCxn id="21516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9" name="AutoShape 24"/>
          <p:cNvCxnSpPr>
            <a:cxnSpLocks noChangeShapeType="1"/>
            <a:stCxn id="21514" idx="6"/>
            <a:endCxn id="21516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0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1531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1532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1533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1534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1535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1536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1537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1538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1539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1540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1541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21542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85110" name="Group 86"/>
          <p:cNvGraphicFramePr>
            <a:graphicFrameLocks noGrp="1"/>
          </p:cNvGraphicFramePr>
          <p:nvPr/>
        </p:nvGraphicFramePr>
        <p:xfrm>
          <a:off x="7881938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87" name="Line 83"/>
          <p:cNvSpPr>
            <a:spLocks noChangeShapeType="1"/>
          </p:cNvSpPr>
          <p:nvPr/>
        </p:nvSpPr>
        <p:spPr bwMode="auto">
          <a:xfrm>
            <a:off x="7962900" y="35210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309563" y="4214813"/>
            <a:ext cx="6630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(a,h) cannot be included, otherwise, a cycle is formed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85109" name="Line 85"/>
          <p:cNvSpPr>
            <a:spLocks noChangeShapeType="1"/>
          </p:cNvSpPr>
          <p:nvPr/>
        </p:nvSpPr>
        <p:spPr bwMode="auto">
          <a:xfrm>
            <a:off x="7962900" y="4311650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1590" name="Rectangle 42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21591" name="Right Arrow 43"/>
          <p:cNvSpPr>
            <a:spLocks noChangeArrowheads="1"/>
          </p:cNvSpPr>
          <p:nvPr/>
        </p:nvSpPr>
        <p:spPr bwMode="auto">
          <a:xfrm>
            <a:off x="7381875" y="4214813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1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Coin Change Problem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4A0E83-FB4C-4A05-BB42-6A154FC09E8D}" type="slidenum">
              <a:rPr lang="zh-TW" altLang="en-US" sz="1100">
                <a:latin typeface="Verdana" panose="020B0604030504040204" pitchFamily="34" charset="0"/>
              </a:rPr>
              <a:pPr/>
              <a:t>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100" name="TextBox 14"/>
          <p:cNvSpPr txBox="1">
            <a:spLocks noChangeArrowheads="1"/>
          </p:cNvSpPr>
          <p:nvPr/>
        </p:nvSpPr>
        <p:spPr bwMode="auto">
          <a:xfrm>
            <a:off x="82550" y="863600"/>
            <a:ext cx="9823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3238" indent="-1773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3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Suppose we have 3 types of coins</a:t>
            </a:r>
          </a:p>
        </p:txBody>
      </p:sp>
      <p:sp>
        <p:nvSpPr>
          <p:cNvPr id="4101" name="TextBox 14"/>
          <p:cNvSpPr txBox="1">
            <a:spLocks noChangeArrowheads="1"/>
          </p:cNvSpPr>
          <p:nvPr/>
        </p:nvSpPr>
        <p:spPr bwMode="auto">
          <a:xfrm>
            <a:off x="2344738" y="3911600"/>
            <a:ext cx="63420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000">
                <a:solidFill>
                  <a:srgbClr val="0070C0"/>
                </a:solidFill>
                <a:latin typeface="Comic Sans MS" panose="030F0702030302020204" pitchFamily="66" charset="0"/>
              </a:rPr>
              <a:t>Minimum number of coins to make </a:t>
            </a:r>
          </a:p>
          <a:p>
            <a:pPr algn="ctr" eaLnBrk="1" hangingPunct="1"/>
            <a:r>
              <a:rPr lang="en-US" altLang="en-US" sz="3000">
                <a:solidFill>
                  <a:srgbClr val="0070C0"/>
                </a:solidFill>
                <a:latin typeface="Comic Sans MS" panose="030F0702030302020204" pitchFamily="66" charset="0"/>
              </a:rPr>
              <a:t>£0.8, £1.0, £1.4 ?</a:t>
            </a:r>
          </a:p>
        </p:txBody>
      </p:sp>
      <p:sp>
        <p:nvSpPr>
          <p:cNvPr id="4102" name="TextBox 14"/>
          <p:cNvSpPr txBox="1">
            <a:spLocks noChangeArrowheads="1"/>
          </p:cNvSpPr>
          <p:nvPr/>
        </p:nvSpPr>
        <p:spPr bwMode="auto">
          <a:xfrm>
            <a:off x="2590800" y="3302000"/>
            <a:ext cx="7969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>
                <a:latin typeface="Comic Sans MS" panose="030F0702030302020204" pitchFamily="66" charset="0"/>
              </a:rPr>
              <a:t>10p</a:t>
            </a:r>
            <a:endParaRPr lang="en-US" altLang="en-US" sz="3000" baseline="30000">
              <a:latin typeface="Comic Sans MS" panose="030F0702030302020204" pitchFamily="66" charset="0"/>
            </a:endParaRPr>
          </a:p>
        </p:txBody>
      </p:sp>
      <p:pic>
        <p:nvPicPr>
          <p:cNvPr id="4103" name="Picture 79" descr="50-pence-piec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25600"/>
            <a:ext cx="152400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0" descr="10_92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25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81" descr="20-pence-coin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49400"/>
            <a:ext cx="1676400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Box 14"/>
          <p:cNvSpPr txBox="1">
            <a:spLocks noChangeArrowheads="1"/>
          </p:cNvSpPr>
          <p:nvPr/>
        </p:nvSpPr>
        <p:spPr bwMode="auto">
          <a:xfrm>
            <a:off x="4876800" y="3302000"/>
            <a:ext cx="8572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>
                <a:latin typeface="Comic Sans MS" panose="030F0702030302020204" pitchFamily="66" charset="0"/>
              </a:rPr>
              <a:t>20p</a:t>
            </a:r>
            <a:endParaRPr lang="en-US" altLang="en-US" sz="3000" baseline="30000">
              <a:latin typeface="Comic Sans MS" panose="030F0702030302020204" pitchFamily="66" charset="0"/>
            </a:endParaRPr>
          </a:p>
        </p:txBody>
      </p:sp>
      <p:sp>
        <p:nvSpPr>
          <p:cNvPr id="4107" name="TextBox 14"/>
          <p:cNvSpPr txBox="1">
            <a:spLocks noChangeArrowheads="1"/>
          </p:cNvSpPr>
          <p:nvPr/>
        </p:nvSpPr>
        <p:spPr bwMode="auto">
          <a:xfrm>
            <a:off x="7010400" y="3302000"/>
            <a:ext cx="8572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>
                <a:latin typeface="Comic Sans MS" panose="030F0702030302020204" pitchFamily="66" charset="0"/>
              </a:rPr>
              <a:t>50p</a:t>
            </a:r>
            <a:endParaRPr lang="en-US" altLang="en-US" sz="3000" baseline="30000">
              <a:latin typeface="Comic Sans MS" panose="030F0702030302020204" pitchFamily="66" charset="0"/>
            </a:endParaRPr>
          </a:p>
        </p:txBody>
      </p:sp>
      <p:sp>
        <p:nvSpPr>
          <p:cNvPr id="4108" name="TextBox 14"/>
          <p:cNvSpPr txBox="1">
            <a:spLocks noChangeArrowheads="1"/>
          </p:cNvSpPr>
          <p:nvPr/>
        </p:nvSpPr>
        <p:spPr bwMode="auto">
          <a:xfrm>
            <a:off x="3752850" y="5207000"/>
            <a:ext cx="30114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FF0000"/>
                </a:solidFill>
                <a:latin typeface="Comic Sans MS" panose="030F0702030302020204" pitchFamily="66" charset="0"/>
              </a:rPr>
              <a:t>Greedy method</a:t>
            </a:r>
            <a:endParaRPr lang="en-US" altLang="en-US" sz="3000" b="1" baseline="300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554764-2765-4032-B97F-8F8067D9EA07}" type="slidenum">
              <a:rPr lang="zh-TW" altLang="en-US" sz="1100">
                <a:latin typeface="Verdana" panose="020B0604030504040204" pitchFamily="34" charset="0"/>
              </a:rPr>
              <a:pPr/>
              <a:t>20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22537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2538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539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2540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22541" name="AutoShape 12"/>
          <p:cNvCxnSpPr>
            <a:cxnSpLocks noChangeShapeType="1"/>
            <a:stCxn id="22532" idx="7"/>
            <a:endCxn id="22534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AutoShape 13"/>
          <p:cNvCxnSpPr>
            <a:cxnSpLocks noChangeShapeType="1"/>
            <a:stCxn id="22532" idx="5"/>
            <a:endCxn id="22535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AutoShape 14"/>
          <p:cNvCxnSpPr>
            <a:cxnSpLocks noChangeShapeType="1"/>
            <a:stCxn id="22534" idx="4"/>
            <a:endCxn id="22535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AutoShape 15"/>
          <p:cNvCxnSpPr>
            <a:cxnSpLocks noChangeShapeType="1"/>
            <a:stCxn id="22535" idx="7"/>
            <a:endCxn id="22533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AutoShape 16"/>
          <p:cNvCxnSpPr>
            <a:cxnSpLocks noChangeShapeType="1"/>
            <a:stCxn id="22535" idx="6"/>
            <a:endCxn id="22536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AutoShape 17"/>
          <p:cNvCxnSpPr>
            <a:cxnSpLocks noChangeShapeType="1"/>
            <a:stCxn id="22534" idx="6"/>
            <a:endCxn id="22537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AutoShape 18"/>
          <p:cNvCxnSpPr>
            <a:cxnSpLocks noChangeShapeType="1"/>
            <a:stCxn id="22533" idx="7"/>
            <a:endCxn id="22537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8" name="AutoShape 19"/>
          <p:cNvCxnSpPr>
            <a:cxnSpLocks noChangeShapeType="1"/>
            <a:stCxn id="22537" idx="5"/>
            <a:endCxn id="22538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AutoShape 20"/>
          <p:cNvCxnSpPr>
            <a:cxnSpLocks noChangeShapeType="1"/>
            <a:stCxn id="22536" idx="6"/>
            <a:endCxn id="22538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0" name="AutoShape 21"/>
          <p:cNvCxnSpPr>
            <a:cxnSpLocks noChangeShapeType="1"/>
            <a:stCxn id="22537" idx="6"/>
            <a:endCxn id="22539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1" name="AutoShape 22"/>
          <p:cNvCxnSpPr>
            <a:cxnSpLocks noChangeShapeType="1"/>
            <a:stCxn id="22539" idx="4"/>
            <a:endCxn id="22538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2" name="AutoShape 23"/>
          <p:cNvCxnSpPr>
            <a:cxnSpLocks noChangeShapeType="1"/>
            <a:stCxn id="22539" idx="6"/>
            <a:endCxn id="22540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3" name="AutoShape 24"/>
          <p:cNvCxnSpPr>
            <a:cxnSpLocks noChangeShapeType="1"/>
            <a:stCxn id="22538" idx="6"/>
            <a:endCxn id="22540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4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2555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2556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2557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559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2560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2561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562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2563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2564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2565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22566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86134" name="Group 86"/>
          <p:cNvGraphicFramePr>
            <a:graphicFrameLocks noGrp="1"/>
          </p:cNvGraphicFramePr>
          <p:nvPr/>
        </p:nvGraphicFramePr>
        <p:xfrm>
          <a:off x="7883525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11" name="Line 83"/>
          <p:cNvSpPr>
            <a:spLocks noChangeShapeType="1"/>
          </p:cNvSpPr>
          <p:nvPr/>
        </p:nvSpPr>
        <p:spPr bwMode="auto">
          <a:xfrm>
            <a:off x="7964488" y="35210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12" name="Line 84"/>
          <p:cNvSpPr>
            <a:spLocks noChangeShapeType="1"/>
          </p:cNvSpPr>
          <p:nvPr/>
        </p:nvSpPr>
        <p:spPr bwMode="auto">
          <a:xfrm>
            <a:off x="7964488" y="4311650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13" name="Text Box 84"/>
          <p:cNvSpPr txBox="1">
            <a:spLocks noChangeArrowheads="1"/>
          </p:cNvSpPr>
          <p:nvPr/>
        </p:nvSpPr>
        <p:spPr bwMode="auto">
          <a:xfrm>
            <a:off x="452438" y="4214813"/>
            <a:ext cx="7292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next minimum weight edge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22614" name="Rectangle 42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22615" name="Right Arrow 43"/>
          <p:cNvSpPr>
            <a:spLocks noChangeArrowheads="1"/>
          </p:cNvSpPr>
          <p:nvPr/>
        </p:nvSpPr>
        <p:spPr bwMode="auto">
          <a:xfrm>
            <a:off x="7381875" y="4643438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6DAFDC-9DB5-4564-88D6-AAA2806BF4DE}" type="slidenum">
              <a:rPr lang="zh-TW" altLang="en-US" sz="1100">
                <a:latin typeface="Verdana" panose="020B0604030504040204" pitchFamily="34" charset="0"/>
              </a:rPr>
              <a:pPr/>
              <a:t>21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23556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3563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3564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23565" name="AutoShape 12"/>
          <p:cNvCxnSpPr>
            <a:cxnSpLocks noChangeShapeType="1"/>
            <a:stCxn id="23556" idx="7"/>
            <a:endCxn id="23558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AutoShape 13"/>
          <p:cNvCxnSpPr>
            <a:cxnSpLocks noChangeShapeType="1"/>
            <a:stCxn id="23556" idx="5"/>
            <a:endCxn id="23559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AutoShape 14"/>
          <p:cNvCxnSpPr>
            <a:cxnSpLocks noChangeShapeType="1"/>
            <a:stCxn id="23558" idx="4"/>
            <a:endCxn id="23559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AutoShape 15"/>
          <p:cNvCxnSpPr>
            <a:cxnSpLocks noChangeShapeType="1"/>
            <a:stCxn id="23559" idx="7"/>
            <a:endCxn id="23557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AutoShape 16"/>
          <p:cNvCxnSpPr>
            <a:cxnSpLocks noChangeShapeType="1"/>
            <a:stCxn id="23559" idx="6"/>
            <a:endCxn id="23560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AutoShape 17"/>
          <p:cNvCxnSpPr>
            <a:cxnSpLocks noChangeShapeType="1"/>
            <a:stCxn id="23558" idx="6"/>
            <a:endCxn id="23561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AutoShape 18"/>
          <p:cNvCxnSpPr>
            <a:cxnSpLocks noChangeShapeType="1"/>
            <a:stCxn id="23557" idx="7"/>
            <a:endCxn id="23561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2" name="AutoShape 19"/>
          <p:cNvCxnSpPr>
            <a:cxnSpLocks noChangeShapeType="1"/>
            <a:stCxn id="23561" idx="5"/>
            <a:endCxn id="23562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3" name="AutoShape 20"/>
          <p:cNvCxnSpPr>
            <a:cxnSpLocks noChangeShapeType="1"/>
            <a:stCxn id="23560" idx="6"/>
            <a:endCxn id="23562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4" name="AutoShape 21"/>
          <p:cNvCxnSpPr>
            <a:cxnSpLocks noChangeShapeType="1"/>
            <a:stCxn id="23561" idx="6"/>
            <a:endCxn id="23563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5" name="AutoShape 22"/>
          <p:cNvCxnSpPr>
            <a:cxnSpLocks noChangeShapeType="1"/>
            <a:stCxn id="23563" idx="4"/>
            <a:endCxn id="23562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6" name="AutoShape 23"/>
          <p:cNvCxnSpPr>
            <a:cxnSpLocks noChangeShapeType="1"/>
            <a:stCxn id="23563" idx="6"/>
            <a:endCxn id="23564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7" name="AutoShape 24"/>
          <p:cNvCxnSpPr>
            <a:cxnSpLocks noChangeShapeType="1"/>
            <a:stCxn id="23562" idx="6"/>
            <a:endCxn id="23564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8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3581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583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3584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585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586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3587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3589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23590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91255" name="Group 87"/>
          <p:cNvGraphicFramePr>
            <a:graphicFrameLocks noGrp="1"/>
          </p:cNvGraphicFramePr>
          <p:nvPr/>
        </p:nvGraphicFramePr>
        <p:xfrm>
          <a:off x="7883525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35" name="Line 83"/>
          <p:cNvSpPr>
            <a:spLocks noChangeShapeType="1"/>
          </p:cNvSpPr>
          <p:nvPr/>
        </p:nvSpPr>
        <p:spPr bwMode="auto">
          <a:xfrm>
            <a:off x="7964488" y="35210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636" name="Line 84"/>
          <p:cNvSpPr>
            <a:spLocks noChangeShapeType="1"/>
          </p:cNvSpPr>
          <p:nvPr/>
        </p:nvSpPr>
        <p:spPr bwMode="auto">
          <a:xfrm>
            <a:off x="7964488" y="4311650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637" name="Text Box 85"/>
          <p:cNvSpPr txBox="1">
            <a:spLocks noChangeArrowheads="1"/>
          </p:cNvSpPr>
          <p:nvPr/>
        </p:nvSpPr>
        <p:spPr bwMode="auto">
          <a:xfrm>
            <a:off x="309563" y="4268788"/>
            <a:ext cx="6630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(f,e) cannot be included, otherwise, a cycle is formed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91254" name="Line 86"/>
          <p:cNvSpPr>
            <a:spLocks noChangeShapeType="1"/>
          </p:cNvSpPr>
          <p:nvPr/>
        </p:nvSpPr>
        <p:spPr bwMode="auto">
          <a:xfrm>
            <a:off x="7964488" y="5103813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3639" name="Rectangle 43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23640" name="Right Arrow 44"/>
          <p:cNvSpPr>
            <a:spLocks noChangeArrowheads="1"/>
          </p:cNvSpPr>
          <p:nvPr/>
        </p:nvSpPr>
        <p:spPr bwMode="auto">
          <a:xfrm>
            <a:off x="7381875" y="5000625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D5BE88-6DD9-4662-838E-B654057AE1B5}" type="slidenum">
              <a:rPr lang="zh-TW" altLang="en-US" sz="1100">
                <a:latin typeface="Verdana" panose="020B0604030504040204" pitchFamily="34" charset="0"/>
              </a:rPr>
              <a:pPr/>
              <a:t>22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24580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24589" name="AutoShape 12"/>
          <p:cNvCxnSpPr>
            <a:cxnSpLocks noChangeShapeType="1"/>
            <a:stCxn id="24580" idx="7"/>
            <a:endCxn id="24582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0" name="AutoShape 13"/>
          <p:cNvCxnSpPr>
            <a:cxnSpLocks noChangeShapeType="1"/>
            <a:stCxn id="24580" idx="5"/>
            <a:endCxn id="24583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1" name="AutoShape 14"/>
          <p:cNvCxnSpPr>
            <a:cxnSpLocks noChangeShapeType="1"/>
            <a:stCxn id="24582" idx="4"/>
            <a:endCxn id="24583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2" name="AutoShape 15"/>
          <p:cNvCxnSpPr>
            <a:cxnSpLocks noChangeShapeType="1"/>
            <a:stCxn id="24583" idx="7"/>
            <a:endCxn id="24581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AutoShape 16"/>
          <p:cNvCxnSpPr>
            <a:cxnSpLocks noChangeShapeType="1"/>
            <a:stCxn id="24583" idx="6"/>
            <a:endCxn id="24584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4" name="AutoShape 17"/>
          <p:cNvCxnSpPr>
            <a:cxnSpLocks noChangeShapeType="1"/>
            <a:stCxn id="24582" idx="6"/>
            <a:endCxn id="24585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AutoShape 18"/>
          <p:cNvCxnSpPr>
            <a:cxnSpLocks noChangeShapeType="1"/>
            <a:stCxn id="24581" idx="7"/>
            <a:endCxn id="24585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6" name="AutoShape 19"/>
          <p:cNvCxnSpPr>
            <a:cxnSpLocks noChangeShapeType="1"/>
            <a:stCxn id="24585" idx="5"/>
            <a:endCxn id="24586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7" name="AutoShape 20"/>
          <p:cNvCxnSpPr>
            <a:cxnSpLocks noChangeShapeType="1"/>
            <a:stCxn id="24584" idx="6"/>
            <a:endCxn id="24586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8" name="AutoShape 21"/>
          <p:cNvCxnSpPr>
            <a:cxnSpLocks noChangeShapeType="1"/>
            <a:stCxn id="24585" idx="6"/>
            <a:endCxn id="24587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9" name="AutoShape 22"/>
          <p:cNvCxnSpPr>
            <a:cxnSpLocks noChangeShapeType="1"/>
            <a:stCxn id="24587" idx="4"/>
            <a:endCxn id="24586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0" name="AutoShape 23"/>
          <p:cNvCxnSpPr>
            <a:cxnSpLocks noChangeShapeType="1"/>
            <a:stCxn id="24587" idx="6"/>
            <a:endCxn id="24588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1" name="AutoShape 24"/>
          <p:cNvCxnSpPr>
            <a:cxnSpLocks noChangeShapeType="1"/>
            <a:stCxn id="24586" idx="6"/>
            <a:endCxn id="24588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4604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4605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4606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607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608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4609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610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4611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4612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4613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24614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92279" name="Group 87"/>
          <p:cNvGraphicFramePr>
            <a:graphicFrameLocks noGrp="1"/>
          </p:cNvGraphicFramePr>
          <p:nvPr/>
        </p:nvGraphicFramePr>
        <p:xfrm>
          <a:off x="7883525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59" name="Line 82"/>
          <p:cNvSpPr>
            <a:spLocks noChangeShapeType="1"/>
          </p:cNvSpPr>
          <p:nvPr/>
        </p:nvSpPr>
        <p:spPr bwMode="auto">
          <a:xfrm>
            <a:off x="7964488" y="35210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660" name="Line 83"/>
          <p:cNvSpPr>
            <a:spLocks noChangeShapeType="1"/>
          </p:cNvSpPr>
          <p:nvPr/>
        </p:nvSpPr>
        <p:spPr bwMode="auto">
          <a:xfrm>
            <a:off x="7964488" y="4311650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661" name="Text Box 84"/>
          <p:cNvSpPr txBox="1">
            <a:spLocks noChangeArrowheads="1"/>
          </p:cNvSpPr>
          <p:nvPr/>
        </p:nvSpPr>
        <p:spPr bwMode="auto">
          <a:xfrm>
            <a:off x="309563" y="4268788"/>
            <a:ext cx="6630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(b,h) cannot be included, otherwise, a cycle is formed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92277" name="Line 85"/>
          <p:cNvSpPr>
            <a:spLocks noChangeShapeType="1"/>
          </p:cNvSpPr>
          <p:nvPr/>
        </p:nvSpPr>
        <p:spPr bwMode="auto">
          <a:xfrm>
            <a:off x="7964488" y="54641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663" name="Line 86"/>
          <p:cNvSpPr>
            <a:spLocks noChangeShapeType="1"/>
          </p:cNvSpPr>
          <p:nvPr/>
        </p:nvSpPr>
        <p:spPr bwMode="auto">
          <a:xfrm>
            <a:off x="7964488" y="5103813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664" name="Rectangle 44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24665" name="Right Arrow 45"/>
          <p:cNvSpPr>
            <a:spLocks noChangeArrowheads="1"/>
          </p:cNvSpPr>
          <p:nvPr/>
        </p:nvSpPr>
        <p:spPr bwMode="auto">
          <a:xfrm>
            <a:off x="7381875" y="5357813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018809-B826-4999-86CF-C8D990C49145}" type="slidenum">
              <a:rPr lang="zh-TW" altLang="en-US" sz="1100">
                <a:latin typeface="Verdana" panose="020B0604030504040204" pitchFamily="34" charset="0"/>
              </a:rPr>
              <a:pPr/>
              <a:t>23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5605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25606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5607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5611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5612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25613" name="AutoShape 12"/>
          <p:cNvCxnSpPr>
            <a:cxnSpLocks noChangeShapeType="1"/>
            <a:stCxn id="25604" idx="7"/>
            <a:endCxn id="25606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4" name="AutoShape 13"/>
          <p:cNvCxnSpPr>
            <a:cxnSpLocks noChangeShapeType="1"/>
            <a:stCxn id="25604" idx="5"/>
            <a:endCxn id="25607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5" name="AutoShape 14"/>
          <p:cNvCxnSpPr>
            <a:cxnSpLocks noChangeShapeType="1"/>
            <a:stCxn id="25606" idx="4"/>
            <a:endCxn id="25607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AutoShape 15"/>
          <p:cNvCxnSpPr>
            <a:cxnSpLocks noChangeShapeType="1"/>
            <a:stCxn id="25607" idx="7"/>
            <a:endCxn id="25605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AutoShape 16"/>
          <p:cNvCxnSpPr>
            <a:cxnSpLocks noChangeShapeType="1"/>
            <a:stCxn id="25607" idx="6"/>
            <a:endCxn id="25608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8" name="AutoShape 17"/>
          <p:cNvCxnSpPr>
            <a:cxnSpLocks noChangeShapeType="1"/>
            <a:stCxn id="25606" idx="6"/>
            <a:endCxn id="25609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9" name="AutoShape 18"/>
          <p:cNvCxnSpPr>
            <a:cxnSpLocks noChangeShapeType="1"/>
            <a:stCxn id="25605" idx="7"/>
            <a:endCxn id="25609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0" name="AutoShape 19"/>
          <p:cNvCxnSpPr>
            <a:cxnSpLocks noChangeShapeType="1"/>
            <a:stCxn id="25609" idx="5"/>
            <a:endCxn id="25610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AutoShape 20"/>
          <p:cNvCxnSpPr>
            <a:cxnSpLocks noChangeShapeType="1"/>
            <a:stCxn id="25608" idx="6"/>
            <a:endCxn id="25610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2" name="AutoShape 21"/>
          <p:cNvCxnSpPr>
            <a:cxnSpLocks noChangeShapeType="1"/>
            <a:stCxn id="25609" idx="6"/>
            <a:endCxn id="25611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3" name="AutoShape 22"/>
          <p:cNvCxnSpPr>
            <a:cxnSpLocks noChangeShapeType="1"/>
            <a:stCxn id="25611" idx="4"/>
            <a:endCxn id="25610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4" name="AutoShape 23"/>
          <p:cNvCxnSpPr>
            <a:cxnSpLocks noChangeShapeType="1"/>
            <a:stCxn id="25611" idx="6"/>
            <a:endCxn id="25612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5" name="AutoShape 24"/>
          <p:cNvCxnSpPr>
            <a:cxnSpLocks noChangeShapeType="1"/>
            <a:stCxn id="25610" idx="6"/>
            <a:endCxn id="25612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6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5627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5628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5629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5630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5631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5632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633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5635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5636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5637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25638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93304" name="Group 88"/>
          <p:cNvGraphicFramePr>
            <a:graphicFrameLocks noGrp="1"/>
          </p:cNvGraphicFramePr>
          <p:nvPr/>
        </p:nvGraphicFramePr>
        <p:xfrm>
          <a:off x="7883525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83" name="Line 82"/>
          <p:cNvSpPr>
            <a:spLocks noChangeShapeType="1"/>
          </p:cNvSpPr>
          <p:nvPr/>
        </p:nvSpPr>
        <p:spPr bwMode="auto">
          <a:xfrm>
            <a:off x="7964488" y="35210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84" name="Line 83"/>
          <p:cNvSpPr>
            <a:spLocks noChangeShapeType="1"/>
          </p:cNvSpPr>
          <p:nvPr/>
        </p:nvSpPr>
        <p:spPr bwMode="auto">
          <a:xfrm>
            <a:off x="7964488" y="4311650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85" name="Text Box 84"/>
          <p:cNvSpPr txBox="1">
            <a:spLocks noChangeArrowheads="1"/>
          </p:cNvSpPr>
          <p:nvPr/>
        </p:nvSpPr>
        <p:spPr bwMode="auto">
          <a:xfrm>
            <a:off x="322263" y="4268788"/>
            <a:ext cx="6630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(d,f) cannot be included, otherwise, a cycle is formed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93301" name="Line 85"/>
          <p:cNvSpPr>
            <a:spLocks noChangeShapeType="1"/>
          </p:cNvSpPr>
          <p:nvPr/>
        </p:nvSpPr>
        <p:spPr bwMode="auto">
          <a:xfrm>
            <a:off x="7964488" y="58959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87" name="Line 86"/>
          <p:cNvSpPr>
            <a:spLocks noChangeShapeType="1"/>
          </p:cNvSpPr>
          <p:nvPr/>
        </p:nvSpPr>
        <p:spPr bwMode="auto">
          <a:xfrm>
            <a:off x="7964488" y="5103813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88" name="Line 87"/>
          <p:cNvSpPr>
            <a:spLocks noChangeShapeType="1"/>
          </p:cNvSpPr>
          <p:nvPr/>
        </p:nvSpPr>
        <p:spPr bwMode="auto">
          <a:xfrm>
            <a:off x="7964488" y="54641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5689" name="Rectangle 45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  <p:sp>
        <p:nvSpPr>
          <p:cNvPr id="25690" name="Right Arrow 46"/>
          <p:cNvSpPr>
            <a:spLocks noChangeArrowheads="1"/>
          </p:cNvSpPr>
          <p:nvPr/>
        </p:nvSpPr>
        <p:spPr bwMode="auto">
          <a:xfrm>
            <a:off x="7381875" y="5786438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30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A088BC-61F1-4C26-8675-575C759A73F0}" type="slidenum">
              <a:rPr lang="zh-TW" altLang="en-US" sz="1100">
                <a:latin typeface="Verdana" panose="020B0604030504040204" pitchFamily="34" charset="0"/>
              </a:rPr>
              <a:pPr/>
              <a:t>24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26628" name="Oval 3"/>
          <p:cNvSpPr>
            <a:spLocks noChangeArrowheads="1"/>
          </p:cNvSpPr>
          <p:nvPr/>
        </p:nvSpPr>
        <p:spPr bwMode="auto">
          <a:xfrm>
            <a:off x="45243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6629" name="Oval 4"/>
          <p:cNvSpPr>
            <a:spLocks noChangeArrowheads="1"/>
          </p:cNvSpPr>
          <p:nvPr/>
        </p:nvSpPr>
        <p:spPr bwMode="auto">
          <a:xfrm>
            <a:off x="2511425" y="22447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26630" name="Oval 5"/>
          <p:cNvSpPr>
            <a:spLocks noChangeArrowheads="1"/>
          </p:cNvSpPr>
          <p:nvPr/>
        </p:nvSpPr>
        <p:spPr bwMode="auto">
          <a:xfrm>
            <a:off x="1536700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6631" name="Oval 6"/>
          <p:cNvSpPr>
            <a:spLocks noChangeArrowheads="1"/>
          </p:cNvSpPr>
          <p:nvPr/>
        </p:nvSpPr>
        <p:spPr bwMode="auto">
          <a:xfrm>
            <a:off x="1536700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6632" name="Oval 7"/>
          <p:cNvSpPr>
            <a:spLocks noChangeArrowheads="1"/>
          </p:cNvSpPr>
          <p:nvPr/>
        </p:nvSpPr>
        <p:spPr bwMode="auto">
          <a:xfrm>
            <a:off x="3811588" y="3144838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3595688" y="1244600"/>
            <a:ext cx="434975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6634" name="Oval 9"/>
          <p:cNvSpPr>
            <a:spLocks noChangeArrowheads="1"/>
          </p:cNvSpPr>
          <p:nvPr/>
        </p:nvSpPr>
        <p:spPr bwMode="auto">
          <a:xfrm>
            <a:off x="5546725" y="3144838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6635" name="Oval 10"/>
          <p:cNvSpPr>
            <a:spLocks noChangeArrowheads="1"/>
          </p:cNvSpPr>
          <p:nvPr/>
        </p:nvSpPr>
        <p:spPr bwMode="auto">
          <a:xfrm>
            <a:off x="5546725" y="12446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6636" name="Oval 11"/>
          <p:cNvSpPr>
            <a:spLocks noChangeArrowheads="1"/>
          </p:cNvSpPr>
          <p:nvPr/>
        </p:nvSpPr>
        <p:spPr bwMode="auto">
          <a:xfrm>
            <a:off x="6846888" y="22447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26637" name="AutoShape 12"/>
          <p:cNvCxnSpPr>
            <a:cxnSpLocks noChangeShapeType="1"/>
            <a:stCxn id="26628" idx="7"/>
            <a:endCxn id="26630" idx="3"/>
          </p:cNvCxnSpPr>
          <p:nvPr/>
        </p:nvCxnSpPr>
        <p:spPr bwMode="auto">
          <a:xfrm flipV="1">
            <a:off x="822325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AutoShape 13"/>
          <p:cNvCxnSpPr>
            <a:cxnSpLocks noChangeShapeType="1"/>
            <a:stCxn id="26628" idx="5"/>
            <a:endCxn id="26631" idx="1"/>
          </p:cNvCxnSpPr>
          <p:nvPr/>
        </p:nvCxnSpPr>
        <p:spPr bwMode="auto">
          <a:xfrm>
            <a:off x="822325" y="2586038"/>
            <a:ext cx="777875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AutoShape 14"/>
          <p:cNvCxnSpPr>
            <a:cxnSpLocks noChangeShapeType="1"/>
            <a:stCxn id="26630" idx="4"/>
            <a:endCxn id="26631" idx="0"/>
          </p:cNvCxnSpPr>
          <p:nvPr/>
        </p:nvCxnSpPr>
        <p:spPr bwMode="auto">
          <a:xfrm>
            <a:off x="1754188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AutoShape 15"/>
          <p:cNvCxnSpPr>
            <a:cxnSpLocks noChangeShapeType="1"/>
            <a:stCxn id="26631" idx="7"/>
            <a:endCxn id="26629" idx="3"/>
          </p:cNvCxnSpPr>
          <p:nvPr/>
        </p:nvCxnSpPr>
        <p:spPr bwMode="auto">
          <a:xfrm flipV="1">
            <a:off x="1906588" y="2586038"/>
            <a:ext cx="66833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AutoShape 16"/>
          <p:cNvCxnSpPr>
            <a:cxnSpLocks noChangeShapeType="1"/>
            <a:stCxn id="26631" idx="6"/>
            <a:endCxn id="26632" idx="2"/>
          </p:cNvCxnSpPr>
          <p:nvPr/>
        </p:nvCxnSpPr>
        <p:spPr bwMode="auto">
          <a:xfrm>
            <a:off x="1970088" y="3344863"/>
            <a:ext cx="18415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2" name="AutoShape 17"/>
          <p:cNvCxnSpPr>
            <a:cxnSpLocks noChangeShapeType="1"/>
            <a:stCxn id="26630" idx="6"/>
            <a:endCxn id="26633" idx="2"/>
          </p:cNvCxnSpPr>
          <p:nvPr/>
        </p:nvCxnSpPr>
        <p:spPr bwMode="auto">
          <a:xfrm>
            <a:off x="1970088" y="1444625"/>
            <a:ext cx="1625600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3" name="AutoShape 18"/>
          <p:cNvCxnSpPr>
            <a:cxnSpLocks noChangeShapeType="1"/>
            <a:stCxn id="26629" idx="7"/>
            <a:endCxn id="26633" idx="3"/>
          </p:cNvCxnSpPr>
          <p:nvPr/>
        </p:nvCxnSpPr>
        <p:spPr bwMode="auto">
          <a:xfrm flipV="1">
            <a:off x="2881313" y="1585913"/>
            <a:ext cx="7778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4" name="AutoShape 19"/>
          <p:cNvCxnSpPr>
            <a:cxnSpLocks noChangeShapeType="1"/>
            <a:stCxn id="26633" idx="5"/>
            <a:endCxn id="26634" idx="1"/>
          </p:cNvCxnSpPr>
          <p:nvPr/>
        </p:nvCxnSpPr>
        <p:spPr bwMode="auto">
          <a:xfrm>
            <a:off x="3967163" y="1585913"/>
            <a:ext cx="1643062" cy="1617662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5" name="AutoShape 20"/>
          <p:cNvCxnSpPr>
            <a:cxnSpLocks noChangeShapeType="1"/>
            <a:stCxn id="26632" idx="6"/>
            <a:endCxn id="26634" idx="2"/>
          </p:cNvCxnSpPr>
          <p:nvPr/>
        </p:nvCxnSpPr>
        <p:spPr bwMode="auto">
          <a:xfrm>
            <a:off x="4246563" y="3344863"/>
            <a:ext cx="13001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6" name="AutoShape 21"/>
          <p:cNvCxnSpPr>
            <a:cxnSpLocks noChangeShapeType="1"/>
            <a:stCxn id="26633" idx="6"/>
            <a:endCxn id="26635" idx="2"/>
          </p:cNvCxnSpPr>
          <p:nvPr/>
        </p:nvCxnSpPr>
        <p:spPr bwMode="auto">
          <a:xfrm>
            <a:off x="4030663" y="1444625"/>
            <a:ext cx="1516062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7" name="AutoShape 22"/>
          <p:cNvCxnSpPr>
            <a:cxnSpLocks noChangeShapeType="1"/>
            <a:stCxn id="26635" idx="4"/>
            <a:endCxn id="26634" idx="0"/>
          </p:cNvCxnSpPr>
          <p:nvPr/>
        </p:nvCxnSpPr>
        <p:spPr bwMode="auto">
          <a:xfrm>
            <a:off x="5764213" y="1644650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8" name="AutoShape 23"/>
          <p:cNvCxnSpPr>
            <a:cxnSpLocks noChangeShapeType="1"/>
            <a:stCxn id="26635" idx="6"/>
            <a:endCxn id="26636" idx="1"/>
          </p:cNvCxnSpPr>
          <p:nvPr/>
        </p:nvCxnSpPr>
        <p:spPr bwMode="auto">
          <a:xfrm>
            <a:off x="5980113" y="1444625"/>
            <a:ext cx="930275" cy="85883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9" name="AutoShape 24"/>
          <p:cNvCxnSpPr>
            <a:cxnSpLocks noChangeShapeType="1"/>
            <a:stCxn id="26634" idx="6"/>
            <a:endCxn id="26636" idx="3"/>
          </p:cNvCxnSpPr>
          <p:nvPr/>
        </p:nvCxnSpPr>
        <p:spPr bwMode="auto">
          <a:xfrm flipV="1">
            <a:off x="5980113" y="2586038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50" name="Text Box 25"/>
          <p:cNvSpPr txBox="1">
            <a:spLocks noChangeArrowheads="1"/>
          </p:cNvSpPr>
          <p:nvPr/>
        </p:nvSpPr>
        <p:spPr bwMode="auto">
          <a:xfrm>
            <a:off x="885825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651" name="Text Box 26"/>
          <p:cNvSpPr txBox="1">
            <a:spLocks noChangeArrowheads="1"/>
          </p:cNvSpPr>
          <p:nvPr/>
        </p:nvSpPr>
        <p:spPr bwMode="auto">
          <a:xfrm>
            <a:off x="885825" y="27717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6652" name="Text Box 27"/>
          <p:cNvSpPr txBox="1">
            <a:spLocks noChangeArrowheads="1"/>
          </p:cNvSpPr>
          <p:nvPr/>
        </p:nvSpPr>
        <p:spPr bwMode="auto">
          <a:xfrm>
            <a:off x="1211263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6653" name="Text Box 28"/>
          <p:cNvSpPr txBox="1">
            <a:spLocks noChangeArrowheads="1"/>
          </p:cNvSpPr>
          <p:nvPr/>
        </p:nvSpPr>
        <p:spPr bwMode="auto">
          <a:xfrm>
            <a:off x="2511425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6654" name="Text Box 29"/>
          <p:cNvSpPr txBox="1">
            <a:spLocks noChangeArrowheads="1"/>
          </p:cNvSpPr>
          <p:nvPr/>
        </p:nvSpPr>
        <p:spPr bwMode="auto">
          <a:xfrm>
            <a:off x="2836863" y="16716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6655" name="Text Box 30"/>
          <p:cNvSpPr txBox="1">
            <a:spLocks noChangeArrowheads="1"/>
          </p:cNvSpPr>
          <p:nvPr/>
        </p:nvSpPr>
        <p:spPr bwMode="auto">
          <a:xfrm>
            <a:off x="4246563" y="2071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656" name="Text Box 31"/>
          <p:cNvSpPr txBox="1">
            <a:spLocks noChangeArrowheads="1"/>
          </p:cNvSpPr>
          <p:nvPr/>
        </p:nvSpPr>
        <p:spPr bwMode="auto">
          <a:xfrm>
            <a:off x="2619375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657" name="Text Box 32"/>
          <p:cNvSpPr txBox="1">
            <a:spLocks noChangeArrowheads="1"/>
          </p:cNvSpPr>
          <p:nvPr/>
        </p:nvSpPr>
        <p:spPr bwMode="auto">
          <a:xfrm>
            <a:off x="4679950" y="3271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6658" name="Text Box 33"/>
          <p:cNvSpPr txBox="1">
            <a:spLocks noChangeArrowheads="1"/>
          </p:cNvSpPr>
          <p:nvPr/>
        </p:nvSpPr>
        <p:spPr bwMode="auto">
          <a:xfrm>
            <a:off x="4679950" y="10715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6659" name="Text Box 34"/>
          <p:cNvSpPr txBox="1">
            <a:spLocks noChangeArrowheads="1"/>
          </p:cNvSpPr>
          <p:nvPr/>
        </p:nvSpPr>
        <p:spPr bwMode="auto">
          <a:xfrm>
            <a:off x="6413500" y="14716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6660" name="Text Box 35"/>
          <p:cNvSpPr txBox="1">
            <a:spLocks noChangeArrowheads="1"/>
          </p:cNvSpPr>
          <p:nvPr/>
        </p:nvSpPr>
        <p:spPr bwMode="auto">
          <a:xfrm>
            <a:off x="6413500" y="28717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6661" name="Text Box 36"/>
          <p:cNvSpPr txBox="1">
            <a:spLocks noChangeArrowheads="1"/>
          </p:cNvSpPr>
          <p:nvPr/>
        </p:nvSpPr>
        <p:spPr bwMode="auto">
          <a:xfrm>
            <a:off x="5289550" y="207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26662" name="Text Box 37"/>
          <p:cNvSpPr txBox="1">
            <a:spLocks noChangeArrowheads="1"/>
          </p:cNvSpPr>
          <p:nvPr/>
        </p:nvSpPr>
        <p:spPr bwMode="auto">
          <a:xfrm>
            <a:off x="1970088" y="2471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394328" name="Group 88"/>
          <p:cNvGraphicFramePr>
            <a:graphicFrameLocks noGrp="1"/>
          </p:cNvGraphicFramePr>
          <p:nvPr/>
        </p:nvGraphicFramePr>
        <p:xfrm>
          <a:off x="7881938" y="928688"/>
          <a:ext cx="1641475" cy="5159375"/>
        </p:xfrm>
        <a:graphic>
          <a:graphicData uri="http://schemas.openxmlformats.org/drawingml/2006/table">
            <a:tbl>
              <a:tblPr/>
              <a:tblGrid>
                <a:gridCol w="1050925"/>
                <a:gridCol w="59055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(h,g)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(i,c)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(g,f)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(a,b)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(c,d)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(h,i)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(b,c)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(a,h)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(d,e)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(f,e)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(b,h)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(d,f)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07" name="Line 82"/>
          <p:cNvSpPr>
            <a:spLocks noChangeShapeType="1"/>
          </p:cNvSpPr>
          <p:nvPr/>
        </p:nvSpPr>
        <p:spPr bwMode="auto">
          <a:xfrm>
            <a:off x="7962900" y="35210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708" name="Line 83"/>
          <p:cNvSpPr>
            <a:spLocks noChangeShapeType="1"/>
          </p:cNvSpPr>
          <p:nvPr/>
        </p:nvSpPr>
        <p:spPr bwMode="auto">
          <a:xfrm>
            <a:off x="7962900" y="4311650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709" name="Text Box 84"/>
          <p:cNvSpPr txBox="1">
            <a:spLocks noChangeArrowheads="1"/>
          </p:cNvSpPr>
          <p:nvPr/>
        </p:nvSpPr>
        <p:spPr bwMode="auto">
          <a:xfrm>
            <a:off x="166688" y="4429125"/>
            <a:ext cx="7643812" cy="5238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800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MST is found when all edges are examined</a:t>
            </a:r>
            <a:endParaRPr lang="en-US" altLang="zh-TW" sz="2800" b="1">
              <a:solidFill>
                <a:srgbClr val="FF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26710" name="Line 85"/>
          <p:cNvSpPr>
            <a:spLocks noChangeShapeType="1"/>
          </p:cNvSpPr>
          <p:nvPr/>
        </p:nvSpPr>
        <p:spPr bwMode="auto">
          <a:xfrm>
            <a:off x="7962900" y="58959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711" name="Line 86"/>
          <p:cNvSpPr>
            <a:spLocks noChangeShapeType="1"/>
          </p:cNvSpPr>
          <p:nvPr/>
        </p:nvSpPr>
        <p:spPr bwMode="auto">
          <a:xfrm>
            <a:off x="7962900" y="5103813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712" name="Line 87"/>
          <p:cNvSpPr>
            <a:spLocks noChangeShapeType="1"/>
          </p:cNvSpPr>
          <p:nvPr/>
        </p:nvSpPr>
        <p:spPr bwMode="auto">
          <a:xfrm>
            <a:off x="7962900" y="5464175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713" name="Rectangle 45"/>
          <p:cNvSpPr>
            <a:spLocks noChangeArrowheads="1"/>
          </p:cNvSpPr>
          <p:nvPr/>
        </p:nvSpPr>
        <p:spPr bwMode="auto">
          <a:xfrm>
            <a:off x="7381875" y="6072188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</a:pPr>
            <a:r>
              <a:rPr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italic: chosen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29F7DC-8B95-4509-BD0D-7EF16F5142F1}" type="slidenum">
              <a:rPr lang="zh-TW" altLang="en-US" sz="1100">
                <a:latin typeface="Verdana" panose="020B0604030504040204" pitchFamily="34" charset="0"/>
              </a:rPr>
              <a:pPr/>
              <a:t>25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</a:t>
            </a:r>
            <a:r>
              <a:rPr lang="en-GB" altLang="en-US" smtClean="0">
                <a:solidFill>
                  <a:srgbClr val="FF0000"/>
                </a:solidFill>
              </a:rPr>
              <a:t>algorithm</a:t>
            </a:r>
            <a:r>
              <a:rPr lang="en-GB" altLang="zh-TW" smtClean="0">
                <a:ea typeface="新細明體" panose="02020500000000000000" pitchFamily="18" charset="-120"/>
              </a:rPr>
              <a:t> - MST</a:t>
            </a:r>
            <a:endParaRPr lang="en-US" altLang="en-US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71563"/>
            <a:ext cx="932815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Kruskal’s algorithm is </a:t>
            </a:r>
            <a:r>
              <a:rPr lang="en-GB" altLang="en-US" b="1" smtClean="0">
                <a:solidFill>
                  <a:srgbClr val="FF0000"/>
                </a:solidFill>
              </a:rPr>
              <a:t>greedy</a:t>
            </a:r>
            <a:r>
              <a:rPr lang="en-GB" altLang="en-US" smtClean="0"/>
              <a:t> in the sense that it always attempt to select the </a:t>
            </a:r>
            <a:r>
              <a:rPr lang="en-GB" altLang="en-US" b="1" smtClean="0"/>
              <a:t>smallest</a:t>
            </a:r>
            <a:r>
              <a:rPr lang="en-GB" altLang="en-US" smtClean="0"/>
              <a:t> weight edge to be included in the MST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08E26D-7766-4707-B7CA-27A832CF5E7F}" type="slidenum">
              <a:rPr lang="zh-TW" altLang="en-US" sz="1100">
                <a:latin typeface="Verdana" panose="020B0604030504040204" pitchFamily="34" charset="0"/>
              </a:rPr>
              <a:pPr/>
              <a:t>26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ea typeface="新細明體" panose="02020500000000000000" pitchFamily="18" charset="-120"/>
              </a:rPr>
              <a:t>Exercise – Find MST for this graph</a:t>
            </a:r>
            <a:endParaRPr lang="en-GB" altLang="en-US" smtClean="0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482725" y="307975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2565400" y="20796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565400" y="3979863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577013" y="3979863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6577013" y="20796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7877175" y="307975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cxnSp>
        <p:nvCxnSpPr>
          <p:cNvPr id="28682" name="AutoShape 10"/>
          <p:cNvCxnSpPr>
            <a:cxnSpLocks noChangeShapeType="1"/>
            <a:stCxn id="28676" idx="7"/>
            <a:endCxn id="28677" idx="3"/>
          </p:cNvCxnSpPr>
          <p:nvPr/>
        </p:nvCxnSpPr>
        <p:spPr bwMode="auto">
          <a:xfrm flipV="1">
            <a:off x="1852613" y="2420938"/>
            <a:ext cx="776287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AutoShape 11"/>
          <p:cNvCxnSpPr>
            <a:cxnSpLocks noChangeShapeType="1"/>
            <a:stCxn id="28676" idx="5"/>
            <a:endCxn id="28678" idx="1"/>
          </p:cNvCxnSpPr>
          <p:nvPr/>
        </p:nvCxnSpPr>
        <p:spPr bwMode="auto">
          <a:xfrm>
            <a:off x="1852613" y="3421063"/>
            <a:ext cx="77628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4" name="AutoShape 12"/>
          <p:cNvCxnSpPr>
            <a:cxnSpLocks noChangeShapeType="1"/>
            <a:stCxn id="28677" idx="4"/>
            <a:endCxn id="28678" idx="0"/>
          </p:cNvCxnSpPr>
          <p:nvPr/>
        </p:nvCxnSpPr>
        <p:spPr bwMode="auto">
          <a:xfrm>
            <a:off x="2782888" y="2479675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5" name="AutoShape 13"/>
          <p:cNvCxnSpPr>
            <a:cxnSpLocks noChangeShapeType="1"/>
            <a:stCxn id="28678" idx="7"/>
            <a:endCxn id="28680" idx="3"/>
          </p:cNvCxnSpPr>
          <p:nvPr/>
        </p:nvCxnSpPr>
        <p:spPr bwMode="auto">
          <a:xfrm flipV="1">
            <a:off x="2935288" y="2420938"/>
            <a:ext cx="3705225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6" name="AutoShape 14"/>
          <p:cNvCxnSpPr>
            <a:cxnSpLocks noChangeShapeType="1"/>
            <a:stCxn id="28678" idx="6"/>
            <a:endCxn id="28679" idx="2"/>
          </p:cNvCxnSpPr>
          <p:nvPr/>
        </p:nvCxnSpPr>
        <p:spPr bwMode="auto">
          <a:xfrm>
            <a:off x="2998788" y="4179888"/>
            <a:ext cx="3578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7" name="AutoShape 15"/>
          <p:cNvCxnSpPr>
            <a:cxnSpLocks noChangeShapeType="1"/>
            <a:stCxn id="28677" idx="6"/>
            <a:endCxn id="28680" idx="2"/>
          </p:cNvCxnSpPr>
          <p:nvPr/>
        </p:nvCxnSpPr>
        <p:spPr bwMode="auto">
          <a:xfrm>
            <a:off x="2998788" y="2279650"/>
            <a:ext cx="3578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8" name="AutoShape 16"/>
          <p:cNvCxnSpPr>
            <a:cxnSpLocks noChangeShapeType="1"/>
            <a:stCxn id="28677" idx="5"/>
            <a:endCxn id="28679" idx="1"/>
          </p:cNvCxnSpPr>
          <p:nvPr/>
        </p:nvCxnSpPr>
        <p:spPr bwMode="auto">
          <a:xfrm>
            <a:off x="2935288" y="2420938"/>
            <a:ext cx="3705225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9" name="AutoShape 17"/>
          <p:cNvCxnSpPr>
            <a:cxnSpLocks noChangeShapeType="1"/>
            <a:stCxn id="28680" idx="4"/>
            <a:endCxn id="28679" idx="0"/>
          </p:cNvCxnSpPr>
          <p:nvPr/>
        </p:nvCxnSpPr>
        <p:spPr bwMode="auto">
          <a:xfrm>
            <a:off x="6794500" y="2479675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0" name="AutoShape 18"/>
          <p:cNvCxnSpPr>
            <a:cxnSpLocks noChangeShapeType="1"/>
            <a:stCxn id="28680" idx="6"/>
            <a:endCxn id="28681" idx="1"/>
          </p:cNvCxnSpPr>
          <p:nvPr/>
        </p:nvCxnSpPr>
        <p:spPr bwMode="auto">
          <a:xfrm>
            <a:off x="7010400" y="2279650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1" name="AutoShape 19"/>
          <p:cNvCxnSpPr>
            <a:cxnSpLocks noChangeShapeType="1"/>
            <a:stCxn id="28679" idx="6"/>
            <a:endCxn id="28681" idx="3"/>
          </p:cNvCxnSpPr>
          <p:nvPr/>
        </p:nvCxnSpPr>
        <p:spPr bwMode="auto">
          <a:xfrm flipV="1">
            <a:off x="7010400" y="3421063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1916113" y="23066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16113" y="36068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2417763" y="29067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4759325" y="1906588"/>
            <a:ext cx="34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3865563" y="25066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5616575" y="24114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4857750" y="417512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7443788" y="2306638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7443788" y="3706813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6208713" y="290671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cxnSp>
        <p:nvCxnSpPr>
          <p:cNvPr id="42014" name="AutoShape 29"/>
          <p:cNvCxnSpPr>
            <a:cxnSpLocks noChangeShapeType="1"/>
          </p:cNvCxnSpPr>
          <p:nvPr/>
        </p:nvCxnSpPr>
        <p:spPr bwMode="auto">
          <a:xfrm flipV="1">
            <a:off x="1855788" y="2428875"/>
            <a:ext cx="7905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1" name="AutoShape 30"/>
          <p:cNvCxnSpPr>
            <a:cxnSpLocks noChangeShapeType="1"/>
          </p:cNvCxnSpPr>
          <p:nvPr/>
        </p:nvCxnSpPr>
        <p:spPr bwMode="auto">
          <a:xfrm>
            <a:off x="2792413" y="2487613"/>
            <a:ext cx="0" cy="150018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6" name="AutoShape 31"/>
          <p:cNvCxnSpPr>
            <a:cxnSpLocks noChangeShapeType="1"/>
          </p:cNvCxnSpPr>
          <p:nvPr/>
        </p:nvCxnSpPr>
        <p:spPr bwMode="auto">
          <a:xfrm flipV="1">
            <a:off x="2940050" y="2428875"/>
            <a:ext cx="3703638" cy="1617663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7" name="AutoShape 32"/>
          <p:cNvCxnSpPr>
            <a:cxnSpLocks noChangeShapeType="1"/>
          </p:cNvCxnSpPr>
          <p:nvPr/>
        </p:nvCxnSpPr>
        <p:spPr bwMode="auto">
          <a:xfrm>
            <a:off x="3003550" y="4187825"/>
            <a:ext cx="3576638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8" name="AutoShape 33"/>
          <p:cNvCxnSpPr>
            <a:cxnSpLocks noChangeShapeType="1"/>
          </p:cNvCxnSpPr>
          <p:nvPr/>
        </p:nvCxnSpPr>
        <p:spPr bwMode="auto">
          <a:xfrm flipV="1">
            <a:off x="7013575" y="3429000"/>
            <a:ext cx="930275" cy="7588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9" name="Text Box 34"/>
          <p:cNvSpPr txBox="1">
            <a:spLocks noChangeArrowheads="1"/>
          </p:cNvSpPr>
          <p:nvPr/>
        </p:nvSpPr>
        <p:spPr bwMode="auto">
          <a:xfrm>
            <a:off x="2432050" y="4808538"/>
            <a:ext cx="7426325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order of (edges) selection: (b,f), (c,f), (a,b), (f,e), (e,d)</a:t>
            </a:r>
            <a:endParaRPr lang="en-US" altLang="en-US" sz="20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08E26D-7766-4707-B7CA-27A832CF5E7F}" type="slidenum">
              <a:rPr lang="zh-TW" altLang="en-US" sz="1100">
                <a:latin typeface="Verdana" panose="020B0604030504040204" pitchFamily="34" charset="0"/>
              </a:rPr>
              <a:pPr/>
              <a:t>27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ea typeface="新細明體" panose="02020500000000000000" pitchFamily="18" charset="-120"/>
              </a:rPr>
              <a:t>Exercise – Find MST for this graph</a:t>
            </a:r>
            <a:endParaRPr lang="en-GB" altLang="en-US" smtClean="0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482725" y="307975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2565400" y="207962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565400" y="3979863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577013" y="3979863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6577013" y="207962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7877175" y="307975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cxnSp>
        <p:nvCxnSpPr>
          <p:cNvPr id="28682" name="AutoShape 10"/>
          <p:cNvCxnSpPr>
            <a:cxnSpLocks noChangeShapeType="1"/>
            <a:stCxn id="28676" idx="7"/>
            <a:endCxn id="28677" idx="3"/>
          </p:cNvCxnSpPr>
          <p:nvPr/>
        </p:nvCxnSpPr>
        <p:spPr bwMode="auto">
          <a:xfrm flipV="1">
            <a:off x="1852613" y="2420938"/>
            <a:ext cx="776287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AutoShape 11"/>
          <p:cNvCxnSpPr>
            <a:cxnSpLocks noChangeShapeType="1"/>
            <a:stCxn id="28676" idx="5"/>
            <a:endCxn id="28678" idx="1"/>
          </p:cNvCxnSpPr>
          <p:nvPr/>
        </p:nvCxnSpPr>
        <p:spPr bwMode="auto">
          <a:xfrm>
            <a:off x="1852613" y="3421063"/>
            <a:ext cx="77628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4" name="AutoShape 12"/>
          <p:cNvCxnSpPr>
            <a:cxnSpLocks noChangeShapeType="1"/>
            <a:stCxn id="28677" idx="4"/>
            <a:endCxn id="28678" idx="0"/>
          </p:cNvCxnSpPr>
          <p:nvPr/>
        </p:nvCxnSpPr>
        <p:spPr bwMode="auto">
          <a:xfrm>
            <a:off x="2782888" y="2479675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5" name="AutoShape 13"/>
          <p:cNvCxnSpPr>
            <a:cxnSpLocks noChangeShapeType="1"/>
            <a:stCxn id="28678" idx="7"/>
            <a:endCxn id="28680" idx="3"/>
          </p:cNvCxnSpPr>
          <p:nvPr/>
        </p:nvCxnSpPr>
        <p:spPr bwMode="auto">
          <a:xfrm flipV="1">
            <a:off x="2935288" y="2420938"/>
            <a:ext cx="3705225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6" name="AutoShape 14"/>
          <p:cNvCxnSpPr>
            <a:cxnSpLocks noChangeShapeType="1"/>
            <a:stCxn id="28678" idx="6"/>
            <a:endCxn id="28679" idx="2"/>
          </p:cNvCxnSpPr>
          <p:nvPr/>
        </p:nvCxnSpPr>
        <p:spPr bwMode="auto">
          <a:xfrm>
            <a:off x="2998788" y="4179888"/>
            <a:ext cx="3578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7" name="AutoShape 15"/>
          <p:cNvCxnSpPr>
            <a:cxnSpLocks noChangeShapeType="1"/>
            <a:stCxn id="28677" idx="6"/>
            <a:endCxn id="28680" idx="2"/>
          </p:cNvCxnSpPr>
          <p:nvPr/>
        </p:nvCxnSpPr>
        <p:spPr bwMode="auto">
          <a:xfrm>
            <a:off x="2998788" y="2279650"/>
            <a:ext cx="3578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8" name="AutoShape 16"/>
          <p:cNvCxnSpPr>
            <a:cxnSpLocks noChangeShapeType="1"/>
            <a:stCxn id="28677" idx="5"/>
            <a:endCxn id="28679" idx="1"/>
          </p:cNvCxnSpPr>
          <p:nvPr/>
        </p:nvCxnSpPr>
        <p:spPr bwMode="auto">
          <a:xfrm>
            <a:off x="2935288" y="2420938"/>
            <a:ext cx="3705225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9" name="AutoShape 17"/>
          <p:cNvCxnSpPr>
            <a:cxnSpLocks noChangeShapeType="1"/>
            <a:stCxn id="28680" idx="4"/>
            <a:endCxn id="28679" idx="0"/>
          </p:cNvCxnSpPr>
          <p:nvPr/>
        </p:nvCxnSpPr>
        <p:spPr bwMode="auto">
          <a:xfrm>
            <a:off x="6794500" y="2479675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0" name="AutoShape 18"/>
          <p:cNvCxnSpPr>
            <a:cxnSpLocks noChangeShapeType="1"/>
            <a:stCxn id="28680" idx="6"/>
            <a:endCxn id="28681" idx="1"/>
          </p:cNvCxnSpPr>
          <p:nvPr/>
        </p:nvCxnSpPr>
        <p:spPr bwMode="auto">
          <a:xfrm>
            <a:off x="7010400" y="2279650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1" name="AutoShape 19"/>
          <p:cNvCxnSpPr>
            <a:cxnSpLocks noChangeShapeType="1"/>
            <a:stCxn id="28679" idx="6"/>
            <a:endCxn id="28681" idx="3"/>
          </p:cNvCxnSpPr>
          <p:nvPr/>
        </p:nvCxnSpPr>
        <p:spPr bwMode="auto">
          <a:xfrm flipV="1">
            <a:off x="7010400" y="3421063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1916113" y="23066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16113" y="36068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2417763" y="29067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4759325" y="1906588"/>
            <a:ext cx="34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3865563" y="25066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5616575" y="24114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4857750" y="417512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7443788" y="2306638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7443788" y="3706813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6208713" y="290671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cxnSp>
        <p:nvCxnSpPr>
          <p:cNvPr id="42014" name="AutoShape 29"/>
          <p:cNvCxnSpPr>
            <a:cxnSpLocks noChangeShapeType="1"/>
          </p:cNvCxnSpPr>
          <p:nvPr/>
        </p:nvCxnSpPr>
        <p:spPr bwMode="auto">
          <a:xfrm flipV="1">
            <a:off x="1855788" y="2428875"/>
            <a:ext cx="790575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1" name="AutoShape 30"/>
          <p:cNvCxnSpPr>
            <a:cxnSpLocks noChangeShapeType="1"/>
          </p:cNvCxnSpPr>
          <p:nvPr/>
        </p:nvCxnSpPr>
        <p:spPr bwMode="auto">
          <a:xfrm>
            <a:off x="2792413" y="2487613"/>
            <a:ext cx="0" cy="150018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6" name="AutoShape 31"/>
          <p:cNvCxnSpPr>
            <a:cxnSpLocks noChangeShapeType="1"/>
          </p:cNvCxnSpPr>
          <p:nvPr/>
        </p:nvCxnSpPr>
        <p:spPr bwMode="auto">
          <a:xfrm flipV="1">
            <a:off x="2940050" y="2428875"/>
            <a:ext cx="3703638" cy="1617663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7" name="AutoShape 32"/>
          <p:cNvCxnSpPr>
            <a:cxnSpLocks noChangeShapeType="1"/>
          </p:cNvCxnSpPr>
          <p:nvPr/>
        </p:nvCxnSpPr>
        <p:spPr bwMode="auto">
          <a:xfrm>
            <a:off x="3003550" y="4187825"/>
            <a:ext cx="3576638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8" name="AutoShape 33"/>
          <p:cNvCxnSpPr>
            <a:cxnSpLocks noChangeShapeType="1"/>
          </p:cNvCxnSpPr>
          <p:nvPr/>
        </p:nvCxnSpPr>
        <p:spPr bwMode="auto">
          <a:xfrm flipV="1">
            <a:off x="7013575" y="3429000"/>
            <a:ext cx="930275" cy="7588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25880" y="1674720"/>
              <a:ext cx="6453720" cy="4711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16520" y="1665360"/>
                <a:ext cx="6472440" cy="473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607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A58BE9-AE9F-4DE2-8062-CF81B81CE3DB}" type="slidenum">
              <a:rPr lang="zh-TW" altLang="en-US" sz="1100">
                <a:latin typeface="Verdana" panose="020B0604030504040204" pitchFamily="34" charset="0"/>
              </a:rPr>
              <a:pPr/>
              <a:t>28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Pseudo code</a:t>
            </a:r>
            <a:endParaRPr lang="en-US" altLang="en-US" smtClean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981075"/>
            <a:ext cx="8420100" cy="5724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  <a:tab pos="1082675" algn="l"/>
              </a:tabLst>
            </a:pPr>
            <a:r>
              <a:rPr lang="en-GB" altLang="en-US" sz="2800" smtClean="0"/>
              <a:t>// Given an undirected connected graph G=(V,E)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  <a:tab pos="1082675" algn="l"/>
              </a:tabLst>
            </a:pPr>
            <a:r>
              <a:rPr lang="en-GB" altLang="en-US" sz="2800" smtClean="0"/>
              <a:t>T = </a:t>
            </a:r>
            <a:r>
              <a:rPr lang="en-GB" altLang="en-US" sz="2800" b="1" smtClean="0">
                <a:sym typeface="Symbol" panose="05050102010706020507" pitchFamily="18" charset="2"/>
              </a:rPr>
              <a:t></a:t>
            </a:r>
            <a:r>
              <a:rPr lang="en-GB" altLang="en-US" sz="2800" smtClean="0"/>
              <a:t> and E’ = 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  <a:tab pos="1082675" algn="l"/>
              </a:tabLst>
            </a:pPr>
            <a:r>
              <a:rPr lang="en-GB" altLang="en-US" sz="2800" b="1" smtClean="0">
                <a:solidFill>
                  <a:schemeClr val="accent2"/>
                </a:solidFill>
              </a:rPr>
              <a:t>while</a:t>
            </a:r>
            <a:r>
              <a:rPr lang="en-GB" altLang="en-US" sz="2800" smtClean="0">
                <a:solidFill>
                  <a:schemeClr val="accent2"/>
                </a:solidFill>
              </a:rPr>
              <a:t> </a:t>
            </a:r>
            <a:r>
              <a:rPr lang="en-GB" altLang="en-US" sz="2800" smtClean="0"/>
              <a:t>E’ ≠ </a:t>
            </a:r>
            <a:r>
              <a:rPr lang="en-GB" altLang="en-US" sz="2800" b="1" smtClean="0">
                <a:sym typeface="Symbol" panose="05050102010706020507" pitchFamily="18" charset="2"/>
              </a:rPr>
              <a:t></a:t>
            </a:r>
            <a:r>
              <a:rPr lang="en-GB" altLang="en-US" sz="2800" smtClean="0">
                <a:sym typeface="Symbol" panose="05050102010706020507" pitchFamily="18" charset="2"/>
              </a:rPr>
              <a:t> </a:t>
            </a:r>
            <a:r>
              <a:rPr lang="en-GB" altLang="en-US" sz="2800" b="1" smtClean="0">
                <a:solidFill>
                  <a:schemeClr val="accent2"/>
                </a:solidFill>
                <a:sym typeface="Symbol" panose="05050102010706020507" pitchFamily="18" charset="2"/>
              </a:rPr>
              <a:t>do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  <a:tab pos="1082675" algn="l"/>
              </a:tabLst>
            </a:pPr>
            <a:r>
              <a:rPr lang="en-GB" altLang="en-US" sz="2800" b="1" smtClean="0">
                <a:solidFill>
                  <a:schemeClr val="accent2"/>
                </a:solidFill>
                <a:sym typeface="Symbol" panose="05050102010706020507" pitchFamily="18" charset="2"/>
              </a:rPr>
              <a:t>begin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  <a:tab pos="1082675" algn="l"/>
              </a:tabLst>
            </a:pPr>
            <a:r>
              <a:rPr lang="en-GB" altLang="en-US" sz="2800" smtClean="0">
                <a:sym typeface="Symbol" panose="05050102010706020507" pitchFamily="18" charset="2"/>
              </a:rPr>
              <a:t>	pick an edge e in E’ with minimum weight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  <a:tab pos="1082675" algn="l"/>
              </a:tabLst>
            </a:pPr>
            <a:r>
              <a:rPr lang="en-GB" altLang="en-US" sz="2800" smtClean="0">
                <a:sym typeface="Symbol" panose="05050102010706020507" pitchFamily="18" charset="2"/>
              </a:rPr>
              <a:t>	</a:t>
            </a:r>
            <a:r>
              <a:rPr lang="en-GB" altLang="en-US" sz="2800" b="1" smtClean="0">
                <a:solidFill>
                  <a:schemeClr val="accent2"/>
                </a:solidFill>
                <a:sym typeface="Symbol" panose="05050102010706020507" pitchFamily="18" charset="2"/>
              </a:rPr>
              <a:t>if</a:t>
            </a:r>
            <a:r>
              <a:rPr lang="en-GB" altLang="en-US" sz="2800" smtClean="0">
                <a:sym typeface="Symbol" panose="05050102010706020507" pitchFamily="18" charset="2"/>
              </a:rPr>
              <a:t> adding e to T does not form cycle </a:t>
            </a:r>
            <a:r>
              <a:rPr lang="en-GB" altLang="en-US" sz="2800" b="1" smtClean="0">
                <a:solidFill>
                  <a:schemeClr val="accent2"/>
                </a:solidFill>
                <a:sym typeface="Symbol" panose="05050102010706020507" pitchFamily="18" charset="2"/>
              </a:rPr>
              <a:t>then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  <a:tab pos="1082675" algn="l"/>
              </a:tabLst>
            </a:pPr>
            <a:r>
              <a:rPr lang="en-GB" altLang="en-US" sz="2800" smtClean="0">
                <a:sym typeface="Symbol" panose="05050102010706020507" pitchFamily="18" charset="2"/>
              </a:rPr>
              <a:t>		add e to T, i.e., T = T </a:t>
            </a:r>
            <a:r>
              <a:rPr lang="en-GB" altLang="en-US" sz="2800" b="1" smtClean="0">
                <a:sym typeface="Symbol" panose="05050102010706020507" pitchFamily="18" charset="2"/>
              </a:rPr>
              <a:t></a:t>
            </a:r>
            <a:r>
              <a:rPr lang="en-GB" altLang="en-US" sz="2800" smtClean="0">
                <a:sym typeface="Symbol" panose="05050102010706020507" pitchFamily="18" charset="2"/>
              </a:rPr>
              <a:t> { e }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  <a:tab pos="1082675" algn="l"/>
              </a:tabLst>
            </a:pPr>
            <a:r>
              <a:rPr lang="en-GB" altLang="en-US" sz="2800" smtClean="0">
                <a:sym typeface="Symbol" panose="05050102010706020507" pitchFamily="18" charset="2"/>
              </a:rPr>
              <a:t>	remove e from E', i.e., E’ = E’ \ { e }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  <a:tab pos="1082675" algn="l"/>
              </a:tabLst>
            </a:pPr>
            <a:r>
              <a:rPr lang="en-GB" altLang="en-US" sz="2800" b="1" smtClean="0">
                <a:solidFill>
                  <a:schemeClr val="accent2"/>
                </a:solidFill>
                <a:sym typeface="Symbol" panose="05050102010706020507" pitchFamily="18" charset="2"/>
              </a:rPr>
              <a:t>end</a:t>
            </a:r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5313363" y="5445125"/>
            <a:ext cx="4392612" cy="1295400"/>
          </a:xfrm>
          <a:prstGeom prst="cloudCallout">
            <a:avLst>
              <a:gd name="adj1" fmla="val -8074"/>
              <a:gd name="adj2" fmla="val -1434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Can be tested by marking vertices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96293" name="AutoShape 5"/>
          <p:cNvSpPr>
            <a:spLocks noChangeArrowheads="1"/>
          </p:cNvSpPr>
          <p:nvPr/>
        </p:nvSpPr>
        <p:spPr bwMode="auto">
          <a:xfrm>
            <a:off x="5513388" y="1643063"/>
            <a:ext cx="4392612" cy="935037"/>
          </a:xfrm>
          <a:prstGeom prst="cloudCallout">
            <a:avLst>
              <a:gd name="adj1" fmla="val -53685"/>
              <a:gd name="adj2" fmla="val 6867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Time complexity?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96294" name="Text Box 6"/>
          <p:cNvSpPr txBox="1">
            <a:spLocks noChangeArrowheads="1"/>
          </p:cNvSpPr>
          <p:nvPr/>
        </p:nvSpPr>
        <p:spPr bwMode="auto">
          <a:xfrm>
            <a:off x="8389938" y="2676525"/>
            <a:ext cx="1046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O(nm)</a:t>
            </a:r>
            <a:endParaRPr lang="en-US" altLang="en-U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/>
      <p:bldP spid="396292" grpId="0" animBg="1"/>
      <p:bldP spid="396293" grpId="0" animBg="1"/>
      <p:bldP spid="39629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 …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zh-TW" altLang="en-US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B02E87-40C5-4810-8762-DCC05CCD4A06}" type="slidenum">
              <a:rPr lang="zh-TW" altLang="en-US" sz="1100">
                <a:latin typeface="Verdana" panose="020B0604030504040204" pitchFamily="34" charset="0"/>
              </a:rPr>
              <a:pPr/>
              <a:t>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outcomes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71563"/>
            <a:ext cx="9328150" cy="54864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Understand what greedy method is</a:t>
            </a:r>
            <a:endParaRPr lang="en-US" altLang="en-US" dirty="0" smtClean="0"/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Able to apply </a:t>
            </a:r>
            <a:r>
              <a:rPr lang="en-US" altLang="zh-TW" dirty="0" err="1" smtClean="0">
                <a:ea typeface="新細明體" panose="02020500000000000000" pitchFamily="18" charset="-120"/>
              </a:rPr>
              <a:t>Kruskal’s</a:t>
            </a:r>
            <a:r>
              <a:rPr lang="en-US" altLang="zh-TW" dirty="0" smtClean="0">
                <a:ea typeface="新細明體" panose="02020500000000000000" pitchFamily="18" charset="-120"/>
              </a:rPr>
              <a:t> algorithm to find minimum spanning tree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Able to apply Dijkstra’s algorithm to find single-source shortest-paths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Able to apply greedy algorithm to find solution for Knapsack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91BF72-642A-4DDA-AC9A-F8BA834FF9FF}" type="slidenum">
              <a:rPr lang="zh-TW" altLang="en-US" sz="1100">
                <a:latin typeface="Verdana" panose="020B0604030504040204" pitchFamily="34" charset="0"/>
              </a:rPr>
              <a:pPr/>
              <a:t>30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Single-source shortest-paths</a:t>
            </a:r>
            <a:endParaRPr lang="en-US" altLang="en-US" dirty="0" smtClean="0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71563"/>
            <a:ext cx="932815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Consider a (un)directed connected graph G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The edges are labelled by weight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Given a particular vertex called the </a:t>
            </a:r>
            <a:r>
              <a:rPr lang="en-GB" altLang="en-US" b="1" i="1" u="sng" smtClean="0">
                <a:solidFill>
                  <a:srgbClr val="FF0000"/>
                </a:solidFill>
              </a:rPr>
              <a:t>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Find </a:t>
            </a:r>
            <a:r>
              <a:rPr lang="en-GB" altLang="en-US" b="1" u="sng" smtClean="0">
                <a:solidFill>
                  <a:srgbClr val="FF0000"/>
                </a:solidFill>
              </a:rPr>
              <a:t>shortest paths</a:t>
            </a:r>
            <a:r>
              <a:rPr lang="en-GB" altLang="en-US" smtClean="0"/>
              <a:t> from the source to all other vertices (shortest path means the total weight of the path is the smallest)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1FD399-1F9C-4D39-A205-A250D00714F1}" type="slidenum">
              <a:rPr lang="zh-TW" altLang="en-US" sz="1100">
                <a:latin typeface="Verdana" panose="020B0604030504040204" pitchFamily="34" charset="0"/>
              </a:rPr>
              <a:pPr/>
              <a:t>31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</a:t>
            </a:r>
            <a:endParaRPr lang="en-US" altLang="en-US" smtClean="0"/>
          </a:p>
        </p:txBody>
      </p:sp>
      <p:sp>
        <p:nvSpPr>
          <p:cNvPr id="33796" name="Line 3"/>
          <p:cNvSpPr>
            <a:spLocks noChangeShapeType="1"/>
          </p:cNvSpPr>
          <p:nvPr/>
        </p:nvSpPr>
        <p:spPr bwMode="auto">
          <a:xfrm>
            <a:off x="6381750" y="1357313"/>
            <a:ext cx="1136650" cy="5842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3797" name="Freeform 4"/>
          <p:cNvSpPr>
            <a:spLocks/>
          </p:cNvSpPr>
          <p:nvPr/>
        </p:nvSpPr>
        <p:spPr bwMode="auto">
          <a:xfrm>
            <a:off x="5110163" y="2290763"/>
            <a:ext cx="2536825" cy="1031875"/>
          </a:xfrm>
          <a:custGeom>
            <a:avLst/>
            <a:gdLst>
              <a:gd name="T0" fmla="*/ 0 w 1152"/>
              <a:gd name="T1" fmla="*/ 2147483647 h 520"/>
              <a:gd name="T2" fmla="*/ 2147483647 w 1152"/>
              <a:gd name="T3" fmla="*/ 2147483647 h 520"/>
              <a:gd name="T4" fmla="*/ 2147483647 w 1152"/>
              <a:gd name="T5" fmla="*/ 0 h 520"/>
              <a:gd name="T6" fmla="*/ 0 60000 65536"/>
              <a:gd name="T7" fmla="*/ 0 60000 65536"/>
              <a:gd name="T8" fmla="*/ 0 60000 65536"/>
              <a:gd name="T9" fmla="*/ 0 w 1152"/>
              <a:gd name="T10" fmla="*/ 0 h 520"/>
              <a:gd name="T11" fmla="*/ 1152 w 1152"/>
              <a:gd name="T12" fmla="*/ 520 h 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520">
                <a:moveTo>
                  <a:pt x="0" y="240"/>
                </a:moveTo>
                <a:cubicBezTo>
                  <a:pt x="216" y="380"/>
                  <a:pt x="432" y="520"/>
                  <a:pt x="624" y="480"/>
                </a:cubicBezTo>
                <a:cubicBezTo>
                  <a:pt x="816" y="440"/>
                  <a:pt x="984" y="220"/>
                  <a:pt x="1152" y="0"/>
                </a:cubicBezTo>
              </a:path>
            </a:pathLst>
          </a:custGeom>
          <a:solidFill>
            <a:schemeClr val="bg1"/>
          </a:solidFill>
          <a:ln w="28575">
            <a:solidFill>
              <a:srgbClr val="339966"/>
            </a:solidFill>
            <a:round/>
            <a:headEnd type="stealth" w="lg" len="lg"/>
            <a:tailEnd type="none" w="lg" len="lg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 flipV="1">
            <a:off x="6635750" y="2092325"/>
            <a:ext cx="892175" cy="31591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 flipV="1">
            <a:off x="4991100" y="1320800"/>
            <a:ext cx="981075" cy="3651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3800" name="Line 7"/>
          <p:cNvSpPr>
            <a:spLocks noChangeShapeType="1"/>
          </p:cNvSpPr>
          <p:nvPr/>
        </p:nvSpPr>
        <p:spPr bwMode="auto">
          <a:xfrm>
            <a:off x="6254750" y="1708150"/>
            <a:ext cx="0" cy="58261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 flipV="1">
            <a:off x="5110163" y="1590675"/>
            <a:ext cx="892175" cy="685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3802" name="Oval 9"/>
          <p:cNvSpPr>
            <a:spLocks noChangeArrowheads="1"/>
          </p:cNvSpPr>
          <p:nvPr/>
        </p:nvSpPr>
        <p:spPr bwMode="auto">
          <a:xfrm>
            <a:off x="4484688" y="1123950"/>
            <a:ext cx="633412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3803" name="Oval 10"/>
          <p:cNvSpPr>
            <a:spLocks noChangeArrowheads="1"/>
          </p:cNvSpPr>
          <p:nvPr/>
        </p:nvSpPr>
        <p:spPr bwMode="auto">
          <a:xfrm>
            <a:off x="6002338" y="1123950"/>
            <a:ext cx="633412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3804" name="Oval 11"/>
          <p:cNvSpPr>
            <a:spLocks noChangeArrowheads="1"/>
          </p:cNvSpPr>
          <p:nvPr/>
        </p:nvSpPr>
        <p:spPr bwMode="auto">
          <a:xfrm>
            <a:off x="4484688" y="2290763"/>
            <a:ext cx="633412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33805" name="Oval 12"/>
          <p:cNvSpPr>
            <a:spLocks noChangeArrowheads="1"/>
          </p:cNvSpPr>
          <p:nvPr/>
        </p:nvSpPr>
        <p:spPr bwMode="auto">
          <a:xfrm>
            <a:off x="6002338" y="2290763"/>
            <a:ext cx="633412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</a:p>
        </p:txBody>
      </p:sp>
      <p:sp>
        <p:nvSpPr>
          <p:cNvPr id="33806" name="Oval 13"/>
          <p:cNvSpPr>
            <a:spLocks noChangeArrowheads="1"/>
          </p:cNvSpPr>
          <p:nvPr/>
        </p:nvSpPr>
        <p:spPr bwMode="auto">
          <a:xfrm>
            <a:off x="7518400" y="1708150"/>
            <a:ext cx="633413" cy="582613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</a:p>
        </p:txBody>
      </p:sp>
      <p:sp>
        <p:nvSpPr>
          <p:cNvPr id="33807" name="Text Box 14"/>
          <p:cNvSpPr txBox="1">
            <a:spLocks noChangeArrowheads="1"/>
          </p:cNvSpPr>
          <p:nvPr/>
        </p:nvSpPr>
        <p:spPr bwMode="auto">
          <a:xfrm>
            <a:off x="0" y="1123950"/>
            <a:ext cx="44481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Directed Graph G</a:t>
            </a:r>
          </a:p>
          <a:p>
            <a:pPr algn="r"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(edge label is weight)</a:t>
            </a:r>
          </a:p>
          <a:p>
            <a:pPr algn="r"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lang="en-GB" altLang="zh-TW" sz="2800" b="1" u="sng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is source vertex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35215" name="Text Box 15"/>
          <p:cNvSpPr txBox="1">
            <a:spLocks noChangeArrowheads="1"/>
          </p:cNvSpPr>
          <p:nvPr/>
        </p:nvSpPr>
        <p:spPr bwMode="auto">
          <a:xfrm>
            <a:off x="2389188" y="5722938"/>
            <a:ext cx="62785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thick lines: shortest path</a:t>
            </a:r>
          </a:p>
          <a:p>
            <a:pPr algn="ctr"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dotted lines: not in shortest path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3809" name="AutoShape 16"/>
          <p:cNvSpPr>
            <a:spLocks noChangeArrowheads="1"/>
          </p:cNvSpPr>
          <p:nvPr/>
        </p:nvSpPr>
        <p:spPr bwMode="auto">
          <a:xfrm>
            <a:off x="508000" y="908050"/>
            <a:ext cx="8112125" cy="24495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0" name="Text Box 17"/>
          <p:cNvSpPr txBox="1">
            <a:spLocks noChangeArrowheads="1"/>
          </p:cNvSpPr>
          <p:nvPr/>
        </p:nvSpPr>
        <p:spPr bwMode="auto">
          <a:xfrm>
            <a:off x="5264150" y="9429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3811" name="Text Box 18"/>
          <p:cNvSpPr txBox="1">
            <a:spLocks noChangeArrowheads="1"/>
          </p:cNvSpPr>
          <p:nvPr/>
        </p:nvSpPr>
        <p:spPr bwMode="auto">
          <a:xfrm>
            <a:off x="6846888" y="12303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3812" name="Text Box 19"/>
          <p:cNvSpPr txBox="1">
            <a:spLocks noChangeArrowheads="1"/>
          </p:cNvSpPr>
          <p:nvPr/>
        </p:nvSpPr>
        <p:spPr bwMode="auto">
          <a:xfrm>
            <a:off x="5110163" y="1627188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3813" name="Text Box 20"/>
          <p:cNvSpPr txBox="1">
            <a:spLocks noChangeArrowheads="1"/>
          </p:cNvSpPr>
          <p:nvPr/>
        </p:nvSpPr>
        <p:spPr bwMode="auto">
          <a:xfrm>
            <a:off x="5910263" y="17351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3814" name="Text Box 21"/>
          <p:cNvSpPr txBox="1">
            <a:spLocks noChangeArrowheads="1"/>
          </p:cNvSpPr>
          <p:nvPr/>
        </p:nvSpPr>
        <p:spPr bwMode="auto">
          <a:xfrm>
            <a:off x="6611938" y="23114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3815" name="Text Box 22"/>
          <p:cNvSpPr txBox="1">
            <a:spLocks noChangeArrowheads="1"/>
          </p:cNvSpPr>
          <p:nvPr/>
        </p:nvSpPr>
        <p:spPr bwMode="auto">
          <a:xfrm>
            <a:off x="5497513" y="26717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35223" name="AutoShape 23"/>
          <p:cNvSpPr>
            <a:spLocks noChangeArrowheads="1"/>
          </p:cNvSpPr>
          <p:nvPr/>
        </p:nvSpPr>
        <p:spPr bwMode="auto">
          <a:xfrm>
            <a:off x="584200" y="3429000"/>
            <a:ext cx="8112125" cy="32400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714750" y="3429000"/>
            <a:ext cx="3667125" cy="2379663"/>
            <a:chOff x="1474" y="2160"/>
            <a:chExt cx="2132" cy="1499"/>
          </a:xfrm>
        </p:grpSpPr>
        <p:sp>
          <p:nvSpPr>
            <p:cNvPr id="33818" name="Line 25"/>
            <p:cNvSpPr>
              <a:spLocks noChangeShapeType="1"/>
            </p:cNvSpPr>
            <p:nvPr/>
          </p:nvSpPr>
          <p:spPr bwMode="auto">
            <a:xfrm flipV="1">
              <a:off x="1769" y="2398"/>
              <a:ext cx="571" cy="2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819" name="Text Box 26"/>
            <p:cNvSpPr txBox="1">
              <a:spLocks noChangeArrowheads="1"/>
            </p:cNvSpPr>
            <p:nvPr/>
          </p:nvSpPr>
          <p:spPr bwMode="auto">
            <a:xfrm>
              <a:off x="2304" y="2659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  <p:sp>
          <p:nvSpPr>
            <p:cNvPr id="33820" name="Line 27"/>
            <p:cNvSpPr>
              <a:spLocks noChangeShapeType="1"/>
            </p:cNvSpPr>
            <p:nvPr/>
          </p:nvSpPr>
          <p:spPr bwMode="auto">
            <a:xfrm>
              <a:off x="2577" y="2421"/>
              <a:ext cx="661" cy="368"/>
            </a:xfrm>
            <a:prstGeom prst="line">
              <a:avLst/>
            </a:prstGeom>
            <a:noFill/>
            <a:ln w="28575" cap="rnd">
              <a:solidFill>
                <a:srgbClr val="339966"/>
              </a:solidFill>
              <a:prstDash val="sysDot"/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821" name="Freeform 28"/>
            <p:cNvSpPr>
              <a:spLocks/>
            </p:cNvSpPr>
            <p:nvPr/>
          </p:nvSpPr>
          <p:spPr bwMode="auto">
            <a:xfrm>
              <a:off x="1837" y="3009"/>
              <a:ext cx="1475" cy="650"/>
            </a:xfrm>
            <a:custGeom>
              <a:avLst/>
              <a:gdLst>
                <a:gd name="T0" fmla="*/ 0 w 1152"/>
                <a:gd name="T1" fmla="*/ 302674 h 520"/>
                <a:gd name="T2" fmla="*/ 1698589 w 1152"/>
                <a:gd name="T3" fmla="*/ 605369 h 520"/>
                <a:gd name="T4" fmla="*/ 3135632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solidFill>
              <a:schemeClr val="bg1"/>
            </a:solidFill>
            <a:ln w="28575" cap="rnd">
              <a:solidFill>
                <a:srgbClr val="339966"/>
              </a:solidFill>
              <a:prstDash val="sysDot"/>
              <a:round/>
              <a:headEnd type="stealth" w="lg" len="lg"/>
              <a:tailEnd type="none" w="lg" len="lg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822" name="Line 29"/>
            <p:cNvSpPr>
              <a:spLocks noChangeShapeType="1"/>
            </p:cNvSpPr>
            <p:nvPr/>
          </p:nvSpPr>
          <p:spPr bwMode="auto">
            <a:xfrm flipV="1">
              <a:off x="2724" y="2884"/>
              <a:ext cx="519" cy="19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823" name="Line 30"/>
            <p:cNvSpPr>
              <a:spLocks noChangeShapeType="1"/>
            </p:cNvSpPr>
            <p:nvPr/>
          </p:nvSpPr>
          <p:spPr bwMode="auto">
            <a:xfrm>
              <a:off x="2503" y="2642"/>
              <a:ext cx="0" cy="36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824" name="Line 31"/>
            <p:cNvSpPr>
              <a:spLocks noChangeShapeType="1"/>
            </p:cNvSpPr>
            <p:nvPr/>
          </p:nvSpPr>
          <p:spPr bwMode="auto">
            <a:xfrm flipV="1">
              <a:off x="1837" y="2568"/>
              <a:ext cx="519" cy="43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825" name="Oval 32"/>
            <p:cNvSpPr>
              <a:spLocks noChangeArrowheads="1"/>
            </p:cNvSpPr>
            <p:nvPr/>
          </p:nvSpPr>
          <p:spPr bwMode="auto">
            <a:xfrm>
              <a:off x="1474" y="2274"/>
              <a:ext cx="368" cy="3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33826" name="Oval 33"/>
            <p:cNvSpPr>
              <a:spLocks noChangeArrowheads="1"/>
            </p:cNvSpPr>
            <p:nvPr/>
          </p:nvSpPr>
          <p:spPr bwMode="auto">
            <a:xfrm>
              <a:off x="2356" y="2274"/>
              <a:ext cx="368" cy="3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33827" name="Oval 34"/>
            <p:cNvSpPr>
              <a:spLocks noChangeArrowheads="1"/>
            </p:cNvSpPr>
            <p:nvPr/>
          </p:nvSpPr>
          <p:spPr bwMode="auto">
            <a:xfrm>
              <a:off x="1474" y="3009"/>
              <a:ext cx="368" cy="3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33828" name="Oval 35"/>
            <p:cNvSpPr>
              <a:spLocks noChangeArrowheads="1"/>
            </p:cNvSpPr>
            <p:nvPr/>
          </p:nvSpPr>
          <p:spPr bwMode="auto">
            <a:xfrm>
              <a:off x="2356" y="3009"/>
              <a:ext cx="368" cy="3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33829" name="Oval 36"/>
            <p:cNvSpPr>
              <a:spLocks noChangeArrowheads="1"/>
            </p:cNvSpPr>
            <p:nvPr/>
          </p:nvSpPr>
          <p:spPr bwMode="auto">
            <a:xfrm>
              <a:off x="3238" y="2642"/>
              <a:ext cx="368" cy="3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33830" name="Text Box 37"/>
            <p:cNvSpPr txBox="1">
              <a:spLocks noChangeArrowheads="1"/>
            </p:cNvSpPr>
            <p:nvPr/>
          </p:nvSpPr>
          <p:spPr bwMode="auto">
            <a:xfrm>
              <a:off x="1927" y="2160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  <p:sp>
          <p:nvSpPr>
            <p:cNvPr id="33831" name="Text Box 38"/>
            <p:cNvSpPr txBox="1">
              <a:spLocks noChangeArrowheads="1"/>
            </p:cNvSpPr>
            <p:nvPr/>
          </p:nvSpPr>
          <p:spPr bwMode="auto">
            <a:xfrm>
              <a:off x="2847" y="2341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  <p:sp>
          <p:nvSpPr>
            <p:cNvPr id="33832" name="Text Box 39"/>
            <p:cNvSpPr txBox="1">
              <a:spLocks noChangeArrowheads="1"/>
            </p:cNvSpPr>
            <p:nvPr/>
          </p:nvSpPr>
          <p:spPr bwMode="auto">
            <a:xfrm>
              <a:off x="1895" y="2591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5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  <p:sp>
          <p:nvSpPr>
            <p:cNvPr id="33833" name="Text Box 40"/>
            <p:cNvSpPr txBox="1">
              <a:spLocks noChangeArrowheads="1"/>
            </p:cNvSpPr>
            <p:nvPr/>
          </p:nvSpPr>
          <p:spPr bwMode="auto">
            <a:xfrm>
              <a:off x="2711" y="3022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  <p:sp>
          <p:nvSpPr>
            <p:cNvPr id="33834" name="Text Box 41"/>
            <p:cNvSpPr txBox="1">
              <a:spLocks noChangeArrowheads="1"/>
            </p:cNvSpPr>
            <p:nvPr/>
          </p:nvSpPr>
          <p:spPr bwMode="auto">
            <a:xfrm>
              <a:off x="2063" y="3249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5" grpId="0"/>
      <p:bldP spid="4352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8FAC0A-56D3-40B5-8D68-401A81A5FB7A}" type="slidenum">
              <a:rPr lang="zh-TW" altLang="en-US" sz="1100">
                <a:latin typeface="Verdana" panose="020B0604030504040204" pitchFamily="34" charset="0"/>
              </a:rPr>
              <a:pPr/>
              <a:t>32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sz="4000" smtClean="0">
                <a:ea typeface="新細明體" panose="02020500000000000000" pitchFamily="18" charset="-120"/>
              </a:rPr>
              <a:t>Single-source shortest paths vs MST</a:t>
            </a:r>
            <a:endParaRPr lang="en-US" altLang="en-US" sz="4000" smtClean="0"/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6864350" y="4079875"/>
            <a:ext cx="1136650" cy="584200"/>
          </a:xfrm>
          <a:prstGeom prst="line">
            <a:avLst/>
          </a:prstGeom>
          <a:noFill/>
          <a:ln w="28575" cap="rnd">
            <a:solidFill>
              <a:srgbClr val="339966"/>
            </a:solidFill>
            <a:prstDash val="sys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21" name="Freeform 4"/>
          <p:cNvSpPr>
            <a:spLocks/>
          </p:cNvSpPr>
          <p:nvPr/>
        </p:nvSpPr>
        <p:spPr bwMode="auto">
          <a:xfrm>
            <a:off x="5592763" y="5013325"/>
            <a:ext cx="2536825" cy="1031875"/>
          </a:xfrm>
          <a:custGeom>
            <a:avLst/>
            <a:gdLst>
              <a:gd name="T0" fmla="*/ 0 w 1152"/>
              <a:gd name="T1" fmla="*/ 2147483647 h 520"/>
              <a:gd name="T2" fmla="*/ 2147483647 w 1152"/>
              <a:gd name="T3" fmla="*/ 2147483647 h 520"/>
              <a:gd name="T4" fmla="*/ 2147483647 w 1152"/>
              <a:gd name="T5" fmla="*/ 0 h 520"/>
              <a:gd name="T6" fmla="*/ 0 60000 65536"/>
              <a:gd name="T7" fmla="*/ 0 60000 65536"/>
              <a:gd name="T8" fmla="*/ 0 60000 65536"/>
              <a:gd name="T9" fmla="*/ 0 w 1152"/>
              <a:gd name="T10" fmla="*/ 0 h 520"/>
              <a:gd name="T11" fmla="*/ 1152 w 1152"/>
              <a:gd name="T12" fmla="*/ 520 h 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520">
                <a:moveTo>
                  <a:pt x="0" y="240"/>
                </a:moveTo>
                <a:cubicBezTo>
                  <a:pt x="216" y="380"/>
                  <a:pt x="432" y="520"/>
                  <a:pt x="624" y="480"/>
                </a:cubicBezTo>
                <a:cubicBezTo>
                  <a:pt x="816" y="440"/>
                  <a:pt x="984" y="220"/>
                  <a:pt x="1152" y="0"/>
                </a:cubicBezTo>
              </a:path>
            </a:pathLst>
          </a:custGeom>
          <a:solidFill>
            <a:schemeClr val="bg1"/>
          </a:solidFill>
          <a:ln w="57150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 flipV="1">
            <a:off x="7104063" y="4797425"/>
            <a:ext cx="892175" cy="3159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 flipV="1">
            <a:off x="5448300" y="4059238"/>
            <a:ext cx="981075" cy="365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>
            <a:off x="6737350" y="4413250"/>
            <a:ext cx="0" cy="5826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 flipV="1">
            <a:off x="5519738" y="4313238"/>
            <a:ext cx="965200" cy="700087"/>
          </a:xfrm>
          <a:prstGeom prst="line">
            <a:avLst/>
          </a:prstGeom>
          <a:noFill/>
          <a:ln w="28575" cap="rnd">
            <a:solidFill>
              <a:srgbClr val="339966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26" name="Oval 9"/>
          <p:cNvSpPr>
            <a:spLocks noChangeArrowheads="1"/>
          </p:cNvSpPr>
          <p:nvPr/>
        </p:nvSpPr>
        <p:spPr bwMode="auto">
          <a:xfrm>
            <a:off x="4967288" y="3846513"/>
            <a:ext cx="633412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4827" name="Oval 10"/>
          <p:cNvSpPr>
            <a:spLocks noChangeArrowheads="1"/>
          </p:cNvSpPr>
          <p:nvPr/>
        </p:nvSpPr>
        <p:spPr bwMode="auto">
          <a:xfrm>
            <a:off x="6484938" y="3846513"/>
            <a:ext cx="633412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4828" name="Oval 11"/>
          <p:cNvSpPr>
            <a:spLocks noChangeArrowheads="1"/>
          </p:cNvSpPr>
          <p:nvPr/>
        </p:nvSpPr>
        <p:spPr bwMode="auto">
          <a:xfrm>
            <a:off x="4967288" y="5013325"/>
            <a:ext cx="633412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34829" name="Oval 12"/>
          <p:cNvSpPr>
            <a:spLocks noChangeArrowheads="1"/>
          </p:cNvSpPr>
          <p:nvPr/>
        </p:nvSpPr>
        <p:spPr bwMode="auto">
          <a:xfrm>
            <a:off x="6484938" y="5013325"/>
            <a:ext cx="633412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</a:p>
        </p:txBody>
      </p:sp>
      <p:sp>
        <p:nvSpPr>
          <p:cNvPr id="34830" name="Oval 13"/>
          <p:cNvSpPr>
            <a:spLocks noChangeArrowheads="1"/>
          </p:cNvSpPr>
          <p:nvPr/>
        </p:nvSpPr>
        <p:spPr bwMode="auto">
          <a:xfrm>
            <a:off x="8001000" y="4430713"/>
            <a:ext cx="633413" cy="5826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0" y="1123950"/>
            <a:ext cx="4448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Shortest paths from a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5310188" y="6053138"/>
            <a:ext cx="3143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MST</a:t>
            </a:r>
          </a:p>
        </p:txBody>
      </p:sp>
      <p:sp>
        <p:nvSpPr>
          <p:cNvPr id="34833" name="AutoShape 16"/>
          <p:cNvSpPr>
            <a:spLocks noChangeArrowheads="1"/>
          </p:cNvSpPr>
          <p:nvPr/>
        </p:nvSpPr>
        <p:spPr bwMode="auto">
          <a:xfrm>
            <a:off x="508000" y="908050"/>
            <a:ext cx="8112125" cy="24495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Text Box 17"/>
          <p:cNvSpPr txBox="1">
            <a:spLocks noChangeArrowheads="1"/>
          </p:cNvSpPr>
          <p:nvPr/>
        </p:nvSpPr>
        <p:spPr bwMode="auto">
          <a:xfrm>
            <a:off x="5746750" y="36655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7329488" y="395287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36" name="Text Box 19"/>
          <p:cNvSpPr txBox="1">
            <a:spLocks noChangeArrowheads="1"/>
          </p:cNvSpPr>
          <p:nvPr/>
        </p:nvSpPr>
        <p:spPr bwMode="auto">
          <a:xfrm>
            <a:off x="5592763" y="43497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37" name="Text Box 20"/>
          <p:cNvSpPr txBox="1">
            <a:spLocks noChangeArrowheads="1"/>
          </p:cNvSpPr>
          <p:nvPr/>
        </p:nvSpPr>
        <p:spPr bwMode="auto">
          <a:xfrm>
            <a:off x="6392863" y="44577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38" name="Text Box 21"/>
          <p:cNvSpPr txBox="1">
            <a:spLocks noChangeArrowheads="1"/>
          </p:cNvSpPr>
          <p:nvPr/>
        </p:nvSpPr>
        <p:spPr bwMode="auto">
          <a:xfrm>
            <a:off x="7094538" y="50339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39" name="Text Box 22"/>
          <p:cNvSpPr txBox="1">
            <a:spLocks noChangeArrowheads="1"/>
          </p:cNvSpPr>
          <p:nvPr/>
        </p:nvSpPr>
        <p:spPr bwMode="auto">
          <a:xfrm>
            <a:off x="5980113" y="5394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40" name="AutoShape 23"/>
          <p:cNvSpPr>
            <a:spLocks noChangeArrowheads="1"/>
          </p:cNvSpPr>
          <p:nvPr/>
        </p:nvSpPr>
        <p:spPr bwMode="auto">
          <a:xfrm>
            <a:off x="584200" y="3429000"/>
            <a:ext cx="8112125" cy="32400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V="1">
            <a:off x="5413375" y="1379538"/>
            <a:ext cx="981075" cy="365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332538" y="179387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6802438" y="1416050"/>
            <a:ext cx="1136650" cy="584200"/>
          </a:xfrm>
          <a:prstGeom prst="line">
            <a:avLst/>
          </a:prstGeom>
          <a:noFill/>
          <a:ln w="28575" cap="rnd">
            <a:solidFill>
              <a:srgbClr val="339966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44" name="Freeform 28"/>
          <p:cNvSpPr>
            <a:spLocks/>
          </p:cNvSpPr>
          <p:nvPr/>
        </p:nvSpPr>
        <p:spPr bwMode="auto">
          <a:xfrm>
            <a:off x="5529263" y="2349500"/>
            <a:ext cx="2536825" cy="1031875"/>
          </a:xfrm>
          <a:custGeom>
            <a:avLst/>
            <a:gdLst>
              <a:gd name="T0" fmla="*/ 0 w 1152"/>
              <a:gd name="T1" fmla="*/ 2147483647 h 520"/>
              <a:gd name="T2" fmla="*/ 2147483647 w 1152"/>
              <a:gd name="T3" fmla="*/ 2147483647 h 520"/>
              <a:gd name="T4" fmla="*/ 2147483647 w 1152"/>
              <a:gd name="T5" fmla="*/ 0 h 520"/>
              <a:gd name="T6" fmla="*/ 0 60000 65536"/>
              <a:gd name="T7" fmla="*/ 0 60000 65536"/>
              <a:gd name="T8" fmla="*/ 0 60000 65536"/>
              <a:gd name="T9" fmla="*/ 0 w 1152"/>
              <a:gd name="T10" fmla="*/ 0 h 520"/>
              <a:gd name="T11" fmla="*/ 1152 w 1152"/>
              <a:gd name="T12" fmla="*/ 520 h 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520">
                <a:moveTo>
                  <a:pt x="0" y="240"/>
                </a:moveTo>
                <a:cubicBezTo>
                  <a:pt x="216" y="380"/>
                  <a:pt x="432" y="520"/>
                  <a:pt x="624" y="480"/>
                </a:cubicBezTo>
                <a:cubicBezTo>
                  <a:pt x="816" y="440"/>
                  <a:pt x="984" y="220"/>
                  <a:pt x="1152" y="0"/>
                </a:cubicBezTo>
              </a:path>
            </a:pathLst>
          </a:custGeom>
          <a:solidFill>
            <a:schemeClr val="bg1"/>
          </a:solidFill>
          <a:ln w="28575" cap="rnd">
            <a:solidFill>
              <a:srgbClr val="339966"/>
            </a:solidFill>
            <a:prstDash val="sysDot"/>
            <a:round/>
            <a:headEnd type="stealth" w="lg" len="lg"/>
            <a:tailEnd type="none" w="lg" len="lg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 flipV="1">
            <a:off x="7054850" y="2151063"/>
            <a:ext cx="893763" cy="3159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6675438" y="1766888"/>
            <a:ext cx="0" cy="5826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 flipV="1">
            <a:off x="5529263" y="1649413"/>
            <a:ext cx="893762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48" name="Oval 32"/>
          <p:cNvSpPr>
            <a:spLocks noChangeArrowheads="1"/>
          </p:cNvSpPr>
          <p:nvPr/>
        </p:nvSpPr>
        <p:spPr bwMode="auto">
          <a:xfrm>
            <a:off x="4905375" y="1182688"/>
            <a:ext cx="633413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4849" name="Oval 33"/>
          <p:cNvSpPr>
            <a:spLocks noChangeArrowheads="1"/>
          </p:cNvSpPr>
          <p:nvPr/>
        </p:nvSpPr>
        <p:spPr bwMode="auto">
          <a:xfrm>
            <a:off x="6423025" y="1182688"/>
            <a:ext cx="631825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4850" name="Oval 34"/>
          <p:cNvSpPr>
            <a:spLocks noChangeArrowheads="1"/>
          </p:cNvSpPr>
          <p:nvPr/>
        </p:nvSpPr>
        <p:spPr bwMode="auto">
          <a:xfrm>
            <a:off x="4905375" y="2349500"/>
            <a:ext cx="633413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34851" name="Oval 35"/>
          <p:cNvSpPr>
            <a:spLocks noChangeArrowheads="1"/>
          </p:cNvSpPr>
          <p:nvPr/>
        </p:nvSpPr>
        <p:spPr bwMode="auto">
          <a:xfrm>
            <a:off x="6423025" y="2349500"/>
            <a:ext cx="631825" cy="584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</a:p>
        </p:txBody>
      </p:sp>
      <p:sp>
        <p:nvSpPr>
          <p:cNvPr id="34852" name="Oval 36"/>
          <p:cNvSpPr>
            <a:spLocks noChangeArrowheads="1"/>
          </p:cNvSpPr>
          <p:nvPr/>
        </p:nvSpPr>
        <p:spPr bwMode="auto">
          <a:xfrm>
            <a:off x="7939088" y="1766888"/>
            <a:ext cx="633412" cy="5826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5684838" y="100171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7267575" y="12890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5629275" y="16859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7032625" y="23701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5918200" y="27305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36266" name="AutoShape 42"/>
          <p:cNvSpPr>
            <a:spLocks noChangeArrowheads="1"/>
          </p:cNvSpPr>
          <p:nvPr/>
        </p:nvSpPr>
        <p:spPr bwMode="auto">
          <a:xfrm>
            <a:off x="881063" y="2571750"/>
            <a:ext cx="3440112" cy="2808288"/>
          </a:xfrm>
          <a:prstGeom prst="cloudCallout">
            <a:avLst>
              <a:gd name="adj1" fmla="val 54069"/>
              <a:gd name="adj2" fmla="val 6007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>
                <a:latin typeface="Comic Sans MS" panose="030F0702030302020204" pitchFamily="66" charset="0"/>
                <a:ea typeface="新細明體" panose="02020500000000000000" pitchFamily="18" charset="-120"/>
              </a:rPr>
              <a:t>What is the difference between MST and shortest paths from a?</a:t>
            </a:r>
            <a:endParaRPr lang="en-GB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6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2E280F-2007-47CE-999C-AA797FD9CFA1}" type="slidenum">
              <a:rPr lang="zh-TW" altLang="en-US" sz="1100">
                <a:latin typeface="Verdana" panose="020B0604030504040204" pitchFamily="34" charset="0"/>
              </a:rPr>
              <a:pPr/>
              <a:t>33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smtClean="0">
                <a:ea typeface="新細明體" panose="02020500000000000000" pitchFamily="18" charset="-120"/>
              </a:rPr>
              <a:t>Algorithms for shortest paths</a:t>
            </a:r>
            <a:endParaRPr lang="en-US" altLang="en-US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71563"/>
            <a:ext cx="932815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Algorithms</a:t>
            </a:r>
          </a:p>
          <a:p>
            <a:pPr lvl="1" eaLnBrk="1" hangingPunct="1"/>
            <a:r>
              <a:rPr lang="en-GB" altLang="en-US" smtClean="0"/>
              <a:t>there are many algorithms to solve this problem, one of them is </a:t>
            </a:r>
            <a:r>
              <a:rPr lang="en-GB" altLang="en-US" b="1" smtClean="0">
                <a:solidFill>
                  <a:srgbClr val="FF0000"/>
                </a:solidFill>
              </a:rPr>
              <a:t>Dijkstra’s</a:t>
            </a:r>
            <a:r>
              <a:rPr lang="en-GB" altLang="en-US" smtClean="0"/>
              <a:t> algorithm, which assumes the weights of edges are </a:t>
            </a:r>
            <a:r>
              <a:rPr lang="en-GB" altLang="en-US" b="1" u="sng" smtClean="0">
                <a:solidFill>
                  <a:srgbClr val="FF0000"/>
                </a:solidFill>
              </a:rPr>
              <a:t>non-negative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ounded Rectangle 69"/>
          <p:cNvSpPr/>
          <p:nvPr/>
        </p:nvSpPr>
        <p:spPr bwMode="auto">
          <a:xfrm>
            <a:off x="5881688" y="1195388"/>
            <a:ext cx="2500312" cy="1214437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pitchFamily="-84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1524000" y="1143000"/>
            <a:ext cx="2571750" cy="1214438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 sz="3200">
              <a:latin typeface="Times New Roman" pitchFamily="-84" charset="0"/>
            </a:endParaRPr>
          </a:p>
        </p:txBody>
      </p:sp>
      <p:sp>
        <p:nvSpPr>
          <p:cNvPr id="368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Idea of Dijkstra’s algorithm</a:t>
            </a:r>
          </a:p>
        </p:txBody>
      </p:sp>
      <p:sp>
        <p:nvSpPr>
          <p:cNvPr id="3686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782D73-474C-441F-8666-66B48C6FC337}" type="slidenum">
              <a:rPr lang="zh-TW" altLang="en-US" sz="1100">
                <a:latin typeface="Verdana" panose="020B0604030504040204" pitchFamily="34" charset="0"/>
              </a:rPr>
              <a:pPr/>
              <a:t>34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6870" name="Oval 3"/>
          <p:cNvSpPr>
            <a:spLocks noChangeArrowheads="1"/>
          </p:cNvSpPr>
          <p:nvPr/>
        </p:nvSpPr>
        <p:spPr bwMode="auto">
          <a:xfrm>
            <a:off x="2381250" y="1571625"/>
            <a:ext cx="500063" cy="4286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3200"/>
          </a:p>
        </p:txBody>
      </p:sp>
      <p:cxnSp>
        <p:nvCxnSpPr>
          <p:cNvPr id="36871" name="Straight Connector 5"/>
          <p:cNvCxnSpPr>
            <a:cxnSpLocks noChangeShapeType="1"/>
          </p:cNvCxnSpPr>
          <p:nvPr/>
        </p:nvCxnSpPr>
        <p:spPr bwMode="auto">
          <a:xfrm rot="10800000" flipV="1">
            <a:off x="2667000" y="1500188"/>
            <a:ext cx="428625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67500" y="1552575"/>
            <a:ext cx="928688" cy="5715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10800000" flipV="1">
            <a:off x="7381875" y="1481138"/>
            <a:ext cx="571500" cy="357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Right Arrow 75"/>
          <p:cNvSpPr>
            <a:spLocks noChangeArrowheads="1"/>
          </p:cNvSpPr>
          <p:nvPr/>
        </p:nvSpPr>
        <p:spPr bwMode="auto">
          <a:xfrm>
            <a:off x="4452938" y="1571625"/>
            <a:ext cx="714375" cy="5000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Text Box 55"/>
          <p:cNvSpPr txBox="1">
            <a:spLocks noChangeArrowheads="1"/>
          </p:cNvSpPr>
          <p:nvPr/>
        </p:nvSpPr>
        <p:spPr bwMode="auto">
          <a:xfrm>
            <a:off x="1309688" y="2363788"/>
            <a:ext cx="3071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zh-TW" sz="20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choose the edge leading to vertex s.t. cost of path to source is min</a:t>
            </a:r>
            <a:endParaRPr lang="en-US" altLang="zh-TW" sz="20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36876" name="Straight Connector 85"/>
          <p:cNvCxnSpPr>
            <a:cxnSpLocks noChangeShapeType="1"/>
          </p:cNvCxnSpPr>
          <p:nvPr/>
        </p:nvCxnSpPr>
        <p:spPr bwMode="auto">
          <a:xfrm rot="10800000">
            <a:off x="2667000" y="1785938"/>
            <a:ext cx="6429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7" name="Straight Connector 88"/>
          <p:cNvCxnSpPr>
            <a:cxnSpLocks noChangeShapeType="1"/>
          </p:cNvCxnSpPr>
          <p:nvPr/>
        </p:nvCxnSpPr>
        <p:spPr bwMode="auto">
          <a:xfrm rot="10800000">
            <a:off x="2667000" y="1785938"/>
            <a:ext cx="571500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8" name="Text Box 55"/>
          <p:cNvSpPr txBox="1">
            <a:spLocks noChangeArrowheads="1"/>
          </p:cNvSpPr>
          <p:nvPr/>
        </p:nvSpPr>
        <p:spPr bwMode="auto">
          <a:xfrm>
            <a:off x="1504950" y="1571625"/>
            <a:ext cx="1304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zh-TW" sz="20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source</a:t>
            </a:r>
            <a:endParaRPr lang="en-US" altLang="zh-TW" sz="20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94" name="Straight Connector 93"/>
          <p:cNvCxnSpPr>
            <a:cxnSpLocks noChangeShapeType="1"/>
          </p:cNvCxnSpPr>
          <p:nvPr/>
        </p:nvCxnSpPr>
        <p:spPr bwMode="auto">
          <a:xfrm rot="10800000">
            <a:off x="2667000" y="1785938"/>
            <a:ext cx="642938" cy="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Connector 94"/>
          <p:cNvCxnSpPr>
            <a:cxnSpLocks noChangeShapeType="1"/>
          </p:cNvCxnSpPr>
          <p:nvPr/>
        </p:nvCxnSpPr>
        <p:spPr bwMode="auto">
          <a:xfrm rot="10800000">
            <a:off x="6810375" y="1838325"/>
            <a:ext cx="571500" cy="1905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Connector 97"/>
          <p:cNvCxnSpPr>
            <a:cxnSpLocks noChangeShapeType="1"/>
          </p:cNvCxnSpPr>
          <p:nvPr/>
        </p:nvCxnSpPr>
        <p:spPr bwMode="auto">
          <a:xfrm rot="10800000" flipV="1">
            <a:off x="7381875" y="1838325"/>
            <a:ext cx="857250" cy="19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Connector 100"/>
          <p:cNvCxnSpPr>
            <a:cxnSpLocks noChangeShapeType="1"/>
          </p:cNvCxnSpPr>
          <p:nvPr/>
        </p:nvCxnSpPr>
        <p:spPr bwMode="auto">
          <a:xfrm rot="10800000">
            <a:off x="7381875" y="1857375"/>
            <a:ext cx="571500" cy="3381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Straight Connector 106"/>
          <p:cNvCxnSpPr>
            <a:cxnSpLocks noChangeShapeType="1"/>
          </p:cNvCxnSpPr>
          <p:nvPr/>
        </p:nvCxnSpPr>
        <p:spPr bwMode="auto">
          <a:xfrm rot="5400000">
            <a:off x="6738937" y="1481138"/>
            <a:ext cx="428625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Straight Connector 108"/>
          <p:cNvCxnSpPr>
            <a:cxnSpLocks noChangeShapeType="1"/>
          </p:cNvCxnSpPr>
          <p:nvPr/>
        </p:nvCxnSpPr>
        <p:spPr bwMode="auto">
          <a:xfrm rot="16200000" flipH="1">
            <a:off x="6453188" y="1481138"/>
            <a:ext cx="357187" cy="357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Straight Connector 110"/>
          <p:cNvCxnSpPr>
            <a:cxnSpLocks noChangeShapeType="1"/>
          </p:cNvCxnSpPr>
          <p:nvPr/>
        </p:nvCxnSpPr>
        <p:spPr bwMode="auto">
          <a:xfrm>
            <a:off x="6167438" y="1766888"/>
            <a:ext cx="642937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13"/>
          <p:cNvCxnSpPr>
            <a:cxnSpLocks noChangeShapeType="1"/>
          </p:cNvCxnSpPr>
          <p:nvPr/>
        </p:nvCxnSpPr>
        <p:spPr bwMode="auto">
          <a:xfrm rot="5400000" flipH="1" flipV="1">
            <a:off x="6453188" y="1838325"/>
            <a:ext cx="357188" cy="357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18"/>
          <p:cNvCxnSpPr>
            <a:cxnSpLocks noChangeShapeType="1"/>
          </p:cNvCxnSpPr>
          <p:nvPr/>
        </p:nvCxnSpPr>
        <p:spPr bwMode="auto">
          <a:xfrm rot="10800000">
            <a:off x="6167438" y="1766888"/>
            <a:ext cx="642937" cy="71437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" name="Rounded Rectangle 121"/>
          <p:cNvSpPr/>
          <p:nvPr/>
        </p:nvSpPr>
        <p:spPr bwMode="auto">
          <a:xfrm>
            <a:off x="5453063" y="3838575"/>
            <a:ext cx="3429000" cy="1214438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pitchFamily="-84" charset="0"/>
            </a:endParaRPr>
          </a:p>
        </p:txBody>
      </p:sp>
      <p:sp>
        <p:nvSpPr>
          <p:cNvPr id="123" name="Oval 122"/>
          <p:cNvSpPr>
            <a:spLocks noChangeArrowheads="1"/>
          </p:cNvSpPr>
          <p:nvPr/>
        </p:nvSpPr>
        <p:spPr bwMode="auto">
          <a:xfrm>
            <a:off x="6096000" y="4195763"/>
            <a:ext cx="1643063" cy="4286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4" name="Straight Connector 123"/>
          <p:cNvCxnSpPr>
            <a:cxnSpLocks noChangeShapeType="1"/>
          </p:cNvCxnSpPr>
          <p:nvPr/>
        </p:nvCxnSpPr>
        <p:spPr bwMode="auto">
          <a:xfrm rot="10800000" flipV="1">
            <a:off x="7524750" y="4124325"/>
            <a:ext cx="500063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" name="Right Arrow 124"/>
          <p:cNvSpPr>
            <a:spLocks noChangeArrowheads="1"/>
          </p:cNvSpPr>
          <p:nvPr/>
        </p:nvSpPr>
        <p:spPr bwMode="auto">
          <a:xfrm rot="5400000">
            <a:off x="6846094" y="2893219"/>
            <a:ext cx="714375" cy="5000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6" name="Straight Connector 125"/>
          <p:cNvCxnSpPr>
            <a:cxnSpLocks noChangeShapeType="1"/>
          </p:cNvCxnSpPr>
          <p:nvPr/>
        </p:nvCxnSpPr>
        <p:spPr bwMode="auto">
          <a:xfrm rot="10800000" flipV="1">
            <a:off x="6881813" y="4429125"/>
            <a:ext cx="642937" cy="52388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Straight Connector 126"/>
          <p:cNvCxnSpPr>
            <a:cxnSpLocks noChangeShapeType="1"/>
          </p:cNvCxnSpPr>
          <p:nvPr/>
        </p:nvCxnSpPr>
        <p:spPr bwMode="auto">
          <a:xfrm rot="10800000">
            <a:off x="7524750" y="4429125"/>
            <a:ext cx="785813" cy="52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" name="Straight Connector 127"/>
          <p:cNvCxnSpPr>
            <a:cxnSpLocks noChangeShapeType="1"/>
          </p:cNvCxnSpPr>
          <p:nvPr/>
        </p:nvCxnSpPr>
        <p:spPr bwMode="auto">
          <a:xfrm rot="10800000">
            <a:off x="7524750" y="4429125"/>
            <a:ext cx="500063" cy="409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9" name="Straight Connector 128"/>
          <p:cNvCxnSpPr>
            <a:cxnSpLocks noChangeShapeType="1"/>
          </p:cNvCxnSpPr>
          <p:nvPr/>
        </p:nvCxnSpPr>
        <p:spPr bwMode="auto">
          <a:xfrm rot="5400000">
            <a:off x="6810375" y="4124326"/>
            <a:ext cx="428625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" name="Straight Connector 129"/>
          <p:cNvCxnSpPr>
            <a:cxnSpLocks noChangeShapeType="1"/>
          </p:cNvCxnSpPr>
          <p:nvPr/>
        </p:nvCxnSpPr>
        <p:spPr bwMode="auto">
          <a:xfrm rot="16200000" flipH="1">
            <a:off x="6524625" y="4124325"/>
            <a:ext cx="357188" cy="357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1" name="Straight Connector 130"/>
          <p:cNvCxnSpPr>
            <a:cxnSpLocks noChangeShapeType="1"/>
          </p:cNvCxnSpPr>
          <p:nvPr/>
        </p:nvCxnSpPr>
        <p:spPr bwMode="auto">
          <a:xfrm>
            <a:off x="6238875" y="4410075"/>
            <a:ext cx="642938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" name="Straight Connector 131"/>
          <p:cNvCxnSpPr>
            <a:cxnSpLocks noChangeShapeType="1"/>
          </p:cNvCxnSpPr>
          <p:nvPr/>
        </p:nvCxnSpPr>
        <p:spPr bwMode="auto">
          <a:xfrm rot="5400000" flipH="1" flipV="1">
            <a:off x="6524625" y="4481513"/>
            <a:ext cx="357187" cy="357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" name="Straight Connector 132"/>
          <p:cNvCxnSpPr>
            <a:cxnSpLocks noChangeShapeType="1"/>
          </p:cNvCxnSpPr>
          <p:nvPr/>
        </p:nvCxnSpPr>
        <p:spPr bwMode="auto">
          <a:xfrm rot="16200000" flipV="1">
            <a:off x="6524625" y="4124325"/>
            <a:ext cx="357188" cy="357188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" name="Straight Connector 134"/>
          <p:cNvCxnSpPr>
            <a:cxnSpLocks noChangeShapeType="1"/>
          </p:cNvCxnSpPr>
          <p:nvPr/>
        </p:nvCxnSpPr>
        <p:spPr bwMode="auto">
          <a:xfrm flipV="1">
            <a:off x="5953125" y="4410075"/>
            <a:ext cx="285750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8" name="Straight Connector 137"/>
          <p:cNvCxnSpPr>
            <a:cxnSpLocks noChangeShapeType="1"/>
          </p:cNvCxnSpPr>
          <p:nvPr/>
        </p:nvCxnSpPr>
        <p:spPr bwMode="auto">
          <a:xfrm rot="16200000" flipH="1">
            <a:off x="5881688" y="4052888"/>
            <a:ext cx="357187" cy="3571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1" name="Horizontal Scroll 140"/>
          <p:cNvSpPr/>
          <p:nvPr/>
        </p:nvSpPr>
        <p:spPr bwMode="auto">
          <a:xfrm>
            <a:off x="666750" y="3643313"/>
            <a:ext cx="3857625" cy="2214562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>
                <a:latin typeface="Comic Sans MS" pitchFamily="-84" charset="0"/>
              </a:rPr>
              <a:t>Mind that the edge added is </a:t>
            </a:r>
            <a:r>
              <a:rPr lang="en-US" b="1" i="1">
                <a:latin typeface="Comic Sans MS" pitchFamily="-84" charset="0"/>
              </a:rPr>
              <a:t>NOT</a:t>
            </a:r>
            <a:r>
              <a:rPr lang="en-US">
                <a:latin typeface="Comic Sans MS" pitchFamily="-84" charset="0"/>
              </a:rPr>
              <a:t> necessarily the minimum-cost one</a:t>
            </a:r>
            <a:endParaRPr lang="en-GB">
              <a:latin typeface="Comic Sans MS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8" grpId="0" animBg="1"/>
      <p:bldP spid="122" grpId="0" animBg="1"/>
      <p:bldP spid="123" grpId="0" animBg="1"/>
      <p:bldP spid="125" grpId="0" animBg="1"/>
      <p:bldP spid="1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690B1A-EF3F-4CDD-8851-3918C7DB6F8E}" type="slidenum">
              <a:rPr lang="zh-TW" altLang="en-US" sz="1100">
                <a:latin typeface="Verdana" panose="020B0604030504040204" pitchFamily="34" charset="0"/>
              </a:rPr>
              <a:pPr/>
              <a:t>35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52513"/>
            <a:ext cx="932815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 smtClean="0">
                <a:solidFill>
                  <a:srgbClr val="339966"/>
                </a:solidFill>
              </a:rPr>
              <a:t>Input:</a:t>
            </a:r>
            <a:r>
              <a:rPr lang="en-GB" altLang="en-US" smtClean="0"/>
              <a:t> A directed connected weighted graph G and a source vertex </a:t>
            </a:r>
            <a:r>
              <a:rPr lang="en-GB" altLang="en-US" b="1" i="1" smtClean="0">
                <a:solidFill>
                  <a:schemeClr val="accent2"/>
                </a:solidFill>
              </a:rPr>
              <a:t>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 smtClean="0">
                <a:solidFill>
                  <a:srgbClr val="339966"/>
                </a:solidFill>
              </a:rPr>
              <a:t>Output:</a:t>
            </a:r>
            <a:r>
              <a:rPr lang="en-GB" altLang="en-US" smtClean="0"/>
              <a:t> For every vertex </a:t>
            </a:r>
            <a:r>
              <a:rPr lang="en-GB" altLang="en-US" b="1" i="1" smtClean="0">
                <a:solidFill>
                  <a:schemeClr val="accent2"/>
                </a:solidFill>
              </a:rPr>
              <a:t>v</a:t>
            </a:r>
            <a:r>
              <a:rPr lang="en-GB" altLang="en-US" smtClean="0"/>
              <a:t> in G, find the shortest path from </a:t>
            </a:r>
            <a:r>
              <a:rPr lang="en-GB" altLang="en-US" b="1" i="1" smtClean="0">
                <a:solidFill>
                  <a:schemeClr val="accent2"/>
                </a:solidFill>
              </a:rPr>
              <a:t>s</a:t>
            </a:r>
            <a:r>
              <a:rPr lang="en-GB" altLang="en-US" smtClean="0"/>
              <a:t> to </a:t>
            </a:r>
            <a:r>
              <a:rPr lang="en-GB" altLang="en-US" b="1" i="1" smtClean="0">
                <a:solidFill>
                  <a:schemeClr val="accent2"/>
                </a:solidFill>
              </a:rPr>
              <a:t>v</a:t>
            </a:r>
            <a:r>
              <a:rPr lang="en-GB" altLang="en-US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 smtClean="0">
                <a:solidFill>
                  <a:srgbClr val="339966"/>
                </a:solidFill>
              </a:rPr>
              <a:t>Dijkstra’s algorithm</a:t>
            </a:r>
            <a:r>
              <a:rPr lang="en-GB" altLang="en-US" smtClean="0"/>
              <a:t> runs in iterations:</a:t>
            </a:r>
          </a:p>
          <a:p>
            <a:pPr lvl="1" eaLnBrk="1" hangingPunct="1"/>
            <a:r>
              <a:rPr lang="en-GB" altLang="en-US" smtClean="0"/>
              <a:t>in the i-th iteration, the vertex which is the i-th closest to </a:t>
            </a:r>
            <a:r>
              <a:rPr lang="en-GB" altLang="en-US" b="1" i="1" smtClean="0">
                <a:solidFill>
                  <a:schemeClr val="accent2"/>
                </a:solidFill>
              </a:rPr>
              <a:t>s</a:t>
            </a:r>
            <a:r>
              <a:rPr lang="en-GB" altLang="en-US" smtClean="0"/>
              <a:t> is found,</a:t>
            </a:r>
          </a:p>
          <a:p>
            <a:pPr lvl="1" eaLnBrk="1" hangingPunct="1"/>
            <a:r>
              <a:rPr lang="en-GB" altLang="en-US" smtClean="0"/>
              <a:t>for every remaining vertices, the current shortest path to </a:t>
            </a:r>
            <a:r>
              <a:rPr lang="en-GB" altLang="en-US" b="1" i="1" smtClean="0">
                <a:solidFill>
                  <a:schemeClr val="accent2"/>
                </a:solidFill>
              </a:rPr>
              <a:t>s</a:t>
            </a:r>
            <a:r>
              <a:rPr lang="en-GB" altLang="en-US" smtClean="0"/>
              <a:t> found so far (this shortest path will be updated as the algorithm runs)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F16769-53A1-4F8F-9085-B49DF41B9B45}" type="slidenum">
              <a:rPr lang="zh-TW" altLang="en-US" sz="1100">
                <a:latin typeface="Verdana" panose="020B0604030504040204" pitchFamily="34" charset="0"/>
              </a:rPr>
              <a:pPr/>
              <a:t>36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3" y="836613"/>
            <a:ext cx="9328150" cy="56308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smtClean="0"/>
              <a:t>Suppose vertex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a</a:t>
            </a:r>
            <a:r>
              <a:rPr lang="en-GB" altLang="en-US" sz="2800" smtClean="0"/>
              <a:t> is the source, we now show how Dijkstra’s algorithm works</a:t>
            </a:r>
            <a:endParaRPr lang="en-US" altLang="en-US" sz="2800" smtClean="0"/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325438" y="3400425"/>
            <a:ext cx="649287" cy="6000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8631238" y="2571750"/>
            <a:ext cx="690562" cy="63658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h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8919" name="Oval 6"/>
          <p:cNvSpPr>
            <a:spLocks noChangeArrowheads="1"/>
          </p:cNvSpPr>
          <p:nvPr/>
        </p:nvSpPr>
        <p:spPr bwMode="auto">
          <a:xfrm>
            <a:off x="8969375" y="5667375"/>
            <a:ext cx="585788" cy="5413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k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8920" name="Oval 7"/>
          <p:cNvSpPr>
            <a:spLocks noChangeArrowheads="1"/>
          </p:cNvSpPr>
          <p:nvPr/>
        </p:nvSpPr>
        <p:spPr bwMode="auto">
          <a:xfrm>
            <a:off x="2249488" y="2513013"/>
            <a:ext cx="754062" cy="69532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8921" name="Oval 8"/>
          <p:cNvSpPr>
            <a:spLocks noChangeArrowheads="1"/>
          </p:cNvSpPr>
          <p:nvPr/>
        </p:nvSpPr>
        <p:spPr bwMode="auto">
          <a:xfrm>
            <a:off x="3122613" y="3697288"/>
            <a:ext cx="738187" cy="6810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8922" name="Oval 9"/>
          <p:cNvSpPr>
            <a:spLocks noChangeArrowheads="1"/>
          </p:cNvSpPr>
          <p:nvPr/>
        </p:nvSpPr>
        <p:spPr bwMode="auto">
          <a:xfrm>
            <a:off x="2316163" y="5759450"/>
            <a:ext cx="609600" cy="5619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8923" name="Oval 10"/>
          <p:cNvSpPr>
            <a:spLocks noChangeArrowheads="1"/>
          </p:cNvSpPr>
          <p:nvPr/>
        </p:nvSpPr>
        <p:spPr bwMode="auto">
          <a:xfrm>
            <a:off x="7610475" y="4156075"/>
            <a:ext cx="619125" cy="5715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8924" name="Oval 11"/>
          <p:cNvSpPr>
            <a:spLocks noChangeArrowheads="1"/>
          </p:cNvSpPr>
          <p:nvPr/>
        </p:nvSpPr>
        <p:spPr bwMode="auto">
          <a:xfrm>
            <a:off x="4646613" y="4427538"/>
            <a:ext cx="696912" cy="6429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38925" name="AutoShape 12"/>
          <p:cNvCxnSpPr>
            <a:cxnSpLocks noChangeShapeType="1"/>
            <a:stCxn id="38917" idx="7"/>
            <a:endCxn id="38920" idx="2"/>
          </p:cNvCxnSpPr>
          <p:nvPr/>
        </p:nvCxnSpPr>
        <p:spPr bwMode="auto">
          <a:xfrm flipV="1">
            <a:off x="879475" y="2860675"/>
            <a:ext cx="1362075" cy="619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6" name="AutoShape 13"/>
          <p:cNvCxnSpPr>
            <a:cxnSpLocks noChangeShapeType="1"/>
            <a:stCxn id="38917" idx="6"/>
            <a:endCxn id="38921" idx="2"/>
          </p:cNvCxnSpPr>
          <p:nvPr/>
        </p:nvCxnSpPr>
        <p:spPr bwMode="auto">
          <a:xfrm>
            <a:off x="982663" y="3700463"/>
            <a:ext cx="2132012" cy="3381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7" name="AutoShape 14"/>
          <p:cNvCxnSpPr>
            <a:cxnSpLocks noChangeShapeType="1"/>
            <a:stCxn id="38917" idx="5"/>
            <a:endCxn id="38922" idx="0"/>
          </p:cNvCxnSpPr>
          <p:nvPr/>
        </p:nvCxnSpPr>
        <p:spPr bwMode="auto">
          <a:xfrm>
            <a:off x="879475" y="3921125"/>
            <a:ext cx="1741488" cy="18303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8" name="AutoShape 15"/>
          <p:cNvCxnSpPr>
            <a:cxnSpLocks noChangeShapeType="1"/>
            <a:stCxn id="38921" idx="7"/>
            <a:endCxn id="38918" idx="2"/>
          </p:cNvCxnSpPr>
          <p:nvPr/>
        </p:nvCxnSpPr>
        <p:spPr bwMode="auto">
          <a:xfrm flipV="1">
            <a:off x="3752850" y="2890838"/>
            <a:ext cx="4870450" cy="898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9" name="AutoShape 16"/>
          <p:cNvCxnSpPr>
            <a:cxnSpLocks noChangeShapeType="1"/>
            <a:stCxn id="38923" idx="7"/>
            <a:endCxn id="38918" idx="4"/>
          </p:cNvCxnSpPr>
          <p:nvPr/>
        </p:nvCxnSpPr>
        <p:spPr bwMode="auto">
          <a:xfrm flipV="1">
            <a:off x="8139113" y="3216275"/>
            <a:ext cx="838200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0" name="AutoShape 17"/>
          <p:cNvCxnSpPr>
            <a:cxnSpLocks noChangeShapeType="1"/>
            <a:stCxn id="38921" idx="5"/>
            <a:endCxn id="38924" idx="1"/>
          </p:cNvCxnSpPr>
          <p:nvPr/>
        </p:nvCxnSpPr>
        <p:spPr bwMode="auto">
          <a:xfrm>
            <a:off x="3752850" y="4286250"/>
            <a:ext cx="995363" cy="227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1" name="AutoShape 18"/>
          <p:cNvCxnSpPr>
            <a:cxnSpLocks noChangeShapeType="1"/>
            <a:stCxn id="38924" idx="5"/>
            <a:endCxn id="38919" idx="2"/>
          </p:cNvCxnSpPr>
          <p:nvPr/>
        </p:nvCxnSpPr>
        <p:spPr bwMode="auto">
          <a:xfrm>
            <a:off x="5241925" y="4984750"/>
            <a:ext cx="3719513" cy="9540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2" name="AutoShape 19"/>
          <p:cNvCxnSpPr>
            <a:cxnSpLocks noChangeShapeType="1"/>
            <a:stCxn id="38924" idx="6"/>
            <a:endCxn id="38923" idx="2"/>
          </p:cNvCxnSpPr>
          <p:nvPr/>
        </p:nvCxnSpPr>
        <p:spPr bwMode="auto">
          <a:xfrm flipV="1">
            <a:off x="5351463" y="4441825"/>
            <a:ext cx="2251075" cy="307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3" name="AutoShape 20"/>
          <p:cNvCxnSpPr>
            <a:cxnSpLocks noChangeShapeType="1"/>
            <a:stCxn id="38923" idx="4"/>
            <a:endCxn id="38919" idx="1"/>
          </p:cNvCxnSpPr>
          <p:nvPr/>
        </p:nvCxnSpPr>
        <p:spPr bwMode="auto">
          <a:xfrm>
            <a:off x="7920038" y="4735513"/>
            <a:ext cx="1135062" cy="1003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4" name="AutoShape 21"/>
          <p:cNvCxnSpPr>
            <a:cxnSpLocks noChangeShapeType="1"/>
            <a:stCxn id="38918" idx="3"/>
            <a:endCxn id="38924" idx="7"/>
          </p:cNvCxnSpPr>
          <p:nvPr/>
        </p:nvCxnSpPr>
        <p:spPr bwMode="auto">
          <a:xfrm flipH="1">
            <a:off x="5241925" y="3122613"/>
            <a:ext cx="3490913" cy="1390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5" name="AutoShape 22"/>
          <p:cNvCxnSpPr>
            <a:cxnSpLocks noChangeShapeType="1"/>
            <a:stCxn id="38921" idx="4"/>
            <a:endCxn id="38922" idx="7"/>
          </p:cNvCxnSpPr>
          <p:nvPr/>
        </p:nvCxnSpPr>
        <p:spPr bwMode="auto">
          <a:xfrm flipH="1">
            <a:off x="2836863" y="4386263"/>
            <a:ext cx="655637" cy="144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6" name="AutoShape 23"/>
          <p:cNvCxnSpPr>
            <a:cxnSpLocks noChangeShapeType="1"/>
            <a:stCxn id="38922" idx="6"/>
            <a:endCxn id="38924" idx="2"/>
          </p:cNvCxnSpPr>
          <p:nvPr/>
        </p:nvCxnSpPr>
        <p:spPr bwMode="auto">
          <a:xfrm flipV="1">
            <a:off x="2933700" y="4749800"/>
            <a:ext cx="1704975" cy="1290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7" name="AutoShape 24"/>
          <p:cNvCxnSpPr>
            <a:cxnSpLocks noChangeShapeType="1"/>
            <a:stCxn id="38920" idx="6"/>
            <a:endCxn id="38918" idx="1"/>
          </p:cNvCxnSpPr>
          <p:nvPr/>
        </p:nvCxnSpPr>
        <p:spPr bwMode="auto">
          <a:xfrm flipV="1">
            <a:off x="3011488" y="2657475"/>
            <a:ext cx="5721350" cy="203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8" name="AutoShape 25"/>
          <p:cNvCxnSpPr>
            <a:cxnSpLocks noChangeShapeType="1"/>
            <a:stCxn id="38922" idx="6"/>
            <a:endCxn id="38919" idx="3"/>
          </p:cNvCxnSpPr>
          <p:nvPr/>
        </p:nvCxnSpPr>
        <p:spPr bwMode="auto">
          <a:xfrm>
            <a:off x="2933700" y="6040438"/>
            <a:ext cx="6121400" cy="96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9" name="AutoShape 26"/>
          <p:cNvCxnSpPr>
            <a:cxnSpLocks noChangeShapeType="1"/>
            <a:stCxn id="38918" idx="5"/>
            <a:endCxn id="38919" idx="0"/>
          </p:cNvCxnSpPr>
          <p:nvPr/>
        </p:nvCxnSpPr>
        <p:spPr bwMode="auto">
          <a:xfrm>
            <a:off x="9220200" y="3122613"/>
            <a:ext cx="42863" cy="2536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0" name="Text Box 27"/>
          <p:cNvSpPr txBox="1">
            <a:spLocks noChangeArrowheads="1"/>
          </p:cNvSpPr>
          <p:nvPr/>
        </p:nvSpPr>
        <p:spPr bwMode="auto">
          <a:xfrm>
            <a:off x="5264150" y="2565400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24</a:t>
            </a:r>
          </a:p>
        </p:txBody>
      </p:sp>
      <p:sp>
        <p:nvSpPr>
          <p:cNvPr id="38941" name="Text Box 28"/>
          <p:cNvSpPr txBox="1">
            <a:spLocks noChangeArrowheads="1"/>
          </p:cNvSpPr>
          <p:nvPr/>
        </p:nvSpPr>
        <p:spPr bwMode="auto">
          <a:xfrm>
            <a:off x="5194300" y="3284538"/>
            <a:ext cx="69373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18</a:t>
            </a:r>
          </a:p>
        </p:txBody>
      </p:sp>
      <p:sp>
        <p:nvSpPr>
          <p:cNvPr id="38942" name="Text Box 29"/>
          <p:cNvSpPr txBox="1">
            <a:spLocks noChangeArrowheads="1"/>
          </p:cNvSpPr>
          <p:nvPr/>
        </p:nvSpPr>
        <p:spPr bwMode="auto">
          <a:xfrm>
            <a:off x="6491288" y="3789363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38943" name="Text Box 30"/>
          <p:cNvSpPr txBox="1">
            <a:spLocks noChangeArrowheads="1"/>
          </p:cNvSpPr>
          <p:nvPr/>
        </p:nvSpPr>
        <p:spPr bwMode="auto">
          <a:xfrm>
            <a:off x="1308100" y="3068638"/>
            <a:ext cx="3540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38944" name="Text Box 31"/>
          <p:cNvSpPr txBox="1">
            <a:spLocks noChangeArrowheads="1"/>
          </p:cNvSpPr>
          <p:nvPr/>
        </p:nvSpPr>
        <p:spPr bwMode="auto">
          <a:xfrm>
            <a:off x="1987550" y="3640138"/>
            <a:ext cx="5476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14</a:t>
            </a:r>
          </a:p>
        </p:txBody>
      </p:sp>
      <p:sp>
        <p:nvSpPr>
          <p:cNvPr id="38945" name="Text Box 32"/>
          <p:cNvSpPr txBox="1">
            <a:spLocks noChangeArrowheads="1"/>
          </p:cNvSpPr>
          <p:nvPr/>
        </p:nvSpPr>
        <p:spPr bwMode="auto">
          <a:xfrm>
            <a:off x="1209675" y="4581525"/>
            <a:ext cx="935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38946" name="Text Box 33"/>
          <p:cNvSpPr txBox="1">
            <a:spLocks noChangeArrowheads="1"/>
          </p:cNvSpPr>
          <p:nvPr/>
        </p:nvSpPr>
        <p:spPr bwMode="auto">
          <a:xfrm>
            <a:off x="2690813" y="4984750"/>
            <a:ext cx="67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TW" altLang="en-US" b="1"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38947" name="Text Box 34"/>
          <p:cNvSpPr txBox="1">
            <a:spLocks noChangeArrowheads="1"/>
          </p:cNvSpPr>
          <p:nvPr/>
        </p:nvSpPr>
        <p:spPr bwMode="auto">
          <a:xfrm>
            <a:off x="3954463" y="4221163"/>
            <a:ext cx="4524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30</a:t>
            </a:r>
          </a:p>
        </p:txBody>
      </p:sp>
      <p:sp>
        <p:nvSpPr>
          <p:cNvPr id="38948" name="Text Box 35"/>
          <p:cNvSpPr txBox="1">
            <a:spLocks noChangeArrowheads="1"/>
          </p:cNvSpPr>
          <p:nvPr/>
        </p:nvSpPr>
        <p:spPr bwMode="auto">
          <a:xfrm>
            <a:off x="3425825" y="5373688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20</a:t>
            </a:r>
          </a:p>
        </p:txBody>
      </p:sp>
      <p:sp>
        <p:nvSpPr>
          <p:cNvPr id="38949" name="Text Box 36"/>
          <p:cNvSpPr txBox="1">
            <a:spLocks noChangeArrowheads="1"/>
          </p:cNvSpPr>
          <p:nvPr/>
        </p:nvSpPr>
        <p:spPr bwMode="auto">
          <a:xfrm>
            <a:off x="5691188" y="5943600"/>
            <a:ext cx="431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44</a:t>
            </a:r>
          </a:p>
        </p:txBody>
      </p:sp>
      <p:sp>
        <p:nvSpPr>
          <p:cNvPr id="38950" name="Text Box 37"/>
          <p:cNvSpPr txBox="1">
            <a:spLocks noChangeArrowheads="1"/>
          </p:cNvSpPr>
          <p:nvPr/>
        </p:nvSpPr>
        <p:spPr bwMode="auto">
          <a:xfrm>
            <a:off x="6542088" y="5229225"/>
            <a:ext cx="5953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38951" name="Text Box 38"/>
          <p:cNvSpPr txBox="1">
            <a:spLocks noChangeArrowheads="1"/>
          </p:cNvSpPr>
          <p:nvPr/>
        </p:nvSpPr>
        <p:spPr bwMode="auto">
          <a:xfrm>
            <a:off x="6438900" y="4437063"/>
            <a:ext cx="6207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38952" name="Text Box 39"/>
          <p:cNvSpPr txBox="1">
            <a:spLocks noChangeArrowheads="1"/>
          </p:cNvSpPr>
          <p:nvPr/>
        </p:nvSpPr>
        <p:spPr bwMode="auto">
          <a:xfrm>
            <a:off x="8343900" y="3640138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38953" name="Text Box 40"/>
          <p:cNvSpPr txBox="1">
            <a:spLocks noChangeArrowheads="1"/>
          </p:cNvSpPr>
          <p:nvPr/>
        </p:nvSpPr>
        <p:spPr bwMode="auto">
          <a:xfrm>
            <a:off x="8934450" y="4292600"/>
            <a:ext cx="620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19</a:t>
            </a:r>
          </a:p>
        </p:txBody>
      </p:sp>
      <p:sp>
        <p:nvSpPr>
          <p:cNvPr id="38954" name="Text Box 41"/>
          <p:cNvSpPr txBox="1">
            <a:spLocks noChangeArrowheads="1"/>
          </p:cNvSpPr>
          <p:nvPr/>
        </p:nvSpPr>
        <p:spPr bwMode="auto">
          <a:xfrm>
            <a:off x="8229600" y="5013325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C041DA-2E25-4064-A7F7-3EFA2980E8CD}" type="slidenum">
              <a:rPr lang="zh-TW" altLang="en-US" sz="1100">
                <a:latin typeface="Verdana" panose="020B0604030504040204" pitchFamily="34" charset="0"/>
              </a:rPr>
              <a:pPr/>
              <a:t>37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6613"/>
            <a:ext cx="9328150" cy="58689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smtClean="0"/>
              <a:t>Every vertex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v</a:t>
            </a:r>
            <a:r>
              <a:rPr lang="en-GB" altLang="en-US" sz="2800" b="1" smtClean="0"/>
              <a:t> </a:t>
            </a:r>
            <a:r>
              <a:rPr lang="en-GB" altLang="en-US" sz="2800" smtClean="0"/>
              <a:t>keeps 2 labels: (1) the weight of the current shortest path from</a:t>
            </a:r>
            <a:r>
              <a:rPr lang="en-GB" altLang="en-US" sz="2800" b="1" smtClean="0"/>
              <a:t>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a</a:t>
            </a:r>
            <a:r>
              <a:rPr lang="en-GB" altLang="en-US" sz="2800" b="1" smtClean="0"/>
              <a:t>; </a:t>
            </a:r>
            <a:r>
              <a:rPr lang="en-GB" altLang="en-US" sz="2800" smtClean="0"/>
              <a:t>(2) the vertex leading to</a:t>
            </a:r>
            <a:r>
              <a:rPr lang="en-GB" altLang="en-US" sz="2800" b="1" smtClean="0"/>
              <a:t>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v</a:t>
            </a:r>
            <a:r>
              <a:rPr lang="en-GB" altLang="en-US" sz="2800" b="1" smtClean="0"/>
              <a:t> </a:t>
            </a:r>
            <a:r>
              <a:rPr lang="en-GB" altLang="en-US" sz="2800" smtClean="0"/>
              <a:t>on that path, initially as (</a:t>
            </a:r>
            <a:r>
              <a:rPr kumimoji="1" lang="en-GB" altLang="zh-TW" sz="2800" b="1" smtClean="0"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  <a:endParaRPr kumimoji="1" lang="en-US" altLang="en-US" sz="2800" b="1" smtClean="0">
              <a:sym typeface="Symbol" panose="05050102010706020507" pitchFamily="18" charset="2"/>
            </a:endParaRP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325438" y="3400425"/>
            <a:ext cx="649287" cy="6000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9942" name="Oval 5"/>
          <p:cNvSpPr>
            <a:spLocks noChangeArrowheads="1"/>
          </p:cNvSpPr>
          <p:nvPr/>
        </p:nvSpPr>
        <p:spPr bwMode="auto">
          <a:xfrm>
            <a:off x="8631238" y="2571750"/>
            <a:ext cx="690562" cy="63658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h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9943" name="Oval 6"/>
          <p:cNvSpPr>
            <a:spLocks noChangeArrowheads="1"/>
          </p:cNvSpPr>
          <p:nvPr/>
        </p:nvSpPr>
        <p:spPr bwMode="auto">
          <a:xfrm>
            <a:off x="8969375" y="5667375"/>
            <a:ext cx="585788" cy="5413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k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2249488" y="2513013"/>
            <a:ext cx="754062" cy="69532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9945" name="Oval 8"/>
          <p:cNvSpPr>
            <a:spLocks noChangeArrowheads="1"/>
          </p:cNvSpPr>
          <p:nvPr/>
        </p:nvSpPr>
        <p:spPr bwMode="auto">
          <a:xfrm>
            <a:off x="3122613" y="3697288"/>
            <a:ext cx="738187" cy="6810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9946" name="Oval 9"/>
          <p:cNvSpPr>
            <a:spLocks noChangeArrowheads="1"/>
          </p:cNvSpPr>
          <p:nvPr/>
        </p:nvSpPr>
        <p:spPr bwMode="auto">
          <a:xfrm>
            <a:off x="2316163" y="5759450"/>
            <a:ext cx="609600" cy="5619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9947" name="Oval 10"/>
          <p:cNvSpPr>
            <a:spLocks noChangeArrowheads="1"/>
          </p:cNvSpPr>
          <p:nvPr/>
        </p:nvSpPr>
        <p:spPr bwMode="auto">
          <a:xfrm>
            <a:off x="7610475" y="4156075"/>
            <a:ext cx="619125" cy="5715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9948" name="Oval 11"/>
          <p:cNvSpPr>
            <a:spLocks noChangeArrowheads="1"/>
          </p:cNvSpPr>
          <p:nvPr/>
        </p:nvSpPr>
        <p:spPr bwMode="auto">
          <a:xfrm>
            <a:off x="4646613" y="4427538"/>
            <a:ext cx="696912" cy="6429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39949" name="AutoShape 12"/>
          <p:cNvCxnSpPr>
            <a:cxnSpLocks noChangeShapeType="1"/>
            <a:stCxn id="39941" idx="7"/>
            <a:endCxn id="39944" idx="2"/>
          </p:cNvCxnSpPr>
          <p:nvPr/>
        </p:nvCxnSpPr>
        <p:spPr bwMode="auto">
          <a:xfrm flipV="1">
            <a:off x="879475" y="2860675"/>
            <a:ext cx="1362075" cy="619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0" name="AutoShape 13"/>
          <p:cNvCxnSpPr>
            <a:cxnSpLocks noChangeShapeType="1"/>
            <a:stCxn id="39941" idx="6"/>
            <a:endCxn id="39945" idx="2"/>
          </p:cNvCxnSpPr>
          <p:nvPr/>
        </p:nvCxnSpPr>
        <p:spPr bwMode="auto">
          <a:xfrm>
            <a:off x="982663" y="3700463"/>
            <a:ext cx="2132012" cy="3381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1" name="AutoShape 14"/>
          <p:cNvCxnSpPr>
            <a:cxnSpLocks noChangeShapeType="1"/>
            <a:stCxn id="39941" idx="5"/>
            <a:endCxn id="39946" idx="0"/>
          </p:cNvCxnSpPr>
          <p:nvPr/>
        </p:nvCxnSpPr>
        <p:spPr bwMode="auto">
          <a:xfrm>
            <a:off x="879475" y="3921125"/>
            <a:ext cx="1741488" cy="18303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2" name="AutoShape 15"/>
          <p:cNvCxnSpPr>
            <a:cxnSpLocks noChangeShapeType="1"/>
            <a:stCxn id="39945" idx="7"/>
            <a:endCxn id="39942" idx="2"/>
          </p:cNvCxnSpPr>
          <p:nvPr/>
        </p:nvCxnSpPr>
        <p:spPr bwMode="auto">
          <a:xfrm flipV="1">
            <a:off x="3752850" y="2890838"/>
            <a:ext cx="4870450" cy="898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AutoShape 16"/>
          <p:cNvCxnSpPr>
            <a:cxnSpLocks noChangeShapeType="1"/>
            <a:stCxn id="39947" idx="7"/>
            <a:endCxn id="39942" idx="4"/>
          </p:cNvCxnSpPr>
          <p:nvPr/>
        </p:nvCxnSpPr>
        <p:spPr bwMode="auto">
          <a:xfrm flipV="1">
            <a:off x="8139113" y="3216275"/>
            <a:ext cx="838200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17"/>
          <p:cNvCxnSpPr>
            <a:cxnSpLocks noChangeShapeType="1"/>
            <a:stCxn id="39945" idx="5"/>
            <a:endCxn id="39948" idx="1"/>
          </p:cNvCxnSpPr>
          <p:nvPr/>
        </p:nvCxnSpPr>
        <p:spPr bwMode="auto">
          <a:xfrm>
            <a:off x="3752850" y="4286250"/>
            <a:ext cx="995363" cy="227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5" name="AutoShape 18"/>
          <p:cNvCxnSpPr>
            <a:cxnSpLocks noChangeShapeType="1"/>
            <a:stCxn id="39948" idx="5"/>
            <a:endCxn id="39943" idx="2"/>
          </p:cNvCxnSpPr>
          <p:nvPr/>
        </p:nvCxnSpPr>
        <p:spPr bwMode="auto">
          <a:xfrm>
            <a:off x="5241925" y="4984750"/>
            <a:ext cx="3719513" cy="9540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AutoShape 19"/>
          <p:cNvCxnSpPr>
            <a:cxnSpLocks noChangeShapeType="1"/>
            <a:stCxn id="39948" idx="6"/>
            <a:endCxn id="39947" idx="2"/>
          </p:cNvCxnSpPr>
          <p:nvPr/>
        </p:nvCxnSpPr>
        <p:spPr bwMode="auto">
          <a:xfrm flipV="1">
            <a:off x="5351463" y="4441825"/>
            <a:ext cx="2251075" cy="307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AutoShape 20"/>
          <p:cNvCxnSpPr>
            <a:cxnSpLocks noChangeShapeType="1"/>
            <a:stCxn id="39947" idx="4"/>
            <a:endCxn id="39943" idx="1"/>
          </p:cNvCxnSpPr>
          <p:nvPr/>
        </p:nvCxnSpPr>
        <p:spPr bwMode="auto">
          <a:xfrm>
            <a:off x="7920038" y="4735513"/>
            <a:ext cx="1135062" cy="1003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8" name="AutoShape 21"/>
          <p:cNvCxnSpPr>
            <a:cxnSpLocks noChangeShapeType="1"/>
            <a:stCxn id="39942" idx="3"/>
            <a:endCxn id="39948" idx="7"/>
          </p:cNvCxnSpPr>
          <p:nvPr/>
        </p:nvCxnSpPr>
        <p:spPr bwMode="auto">
          <a:xfrm flipH="1">
            <a:off x="5241925" y="3122613"/>
            <a:ext cx="3490913" cy="1390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9" name="AutoShape 22"/>
          <p:cNvCxnSpPr>
            <a:cxnSpLocks noChangeShapeType="1"/>
            <a:stCxn id="39945" idx="4"/>
            <a:endCxn id="39946" idx="7"/>
          </p:cNvCxnSpPr>
          <p:nvPr/>
        </p:nvCxnSpPr>
        <p:spPr bwMode="auto">
          <a:xfrm flipH="1">
            <a:off x="2836863" y="4386263"/>
            <a:ext cx="655637" cy="144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0" name="AutoShape 23"/>
          <p:cNvCxnSpPr>
            <a:cxnSpLocks noChangeShapeType="1"/>
            <a:stCxn id="39946" idx="6"/>
            <a:endCxn id="39948" idx="2"/>
          </p:cNvCxnSpPr>
          <p:nvPr/>
        </p:nvCxnSpPr>
        <p:spPr bwMode="auto">
          <a:xfrm flipV="1">
            <a:off x="2933700" y="4749800"/>
            <a:ext cx="1704975" cy="1290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1" name="AutoShape 24"/>
          <p:cNvCxnSpPr>
            <a:cxnSpLocks noChangeShapeType="1"/>
            <a:stCxn id="39944" idx="6"/>
            <a:endCxn id="39942" idx="1"/>
          </p:cNvCxnSpPr>
          <p:nvPr/>
        </p:nvCxnSpPr>
        <p:spPr bwMode="auto">
          <a:xfrm flipV="1">
            <a:off x="3011488" y="2657475"/>
            <a:ext cx="5721350" cy="203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2" name="AutoShape 25"/>
          <p:cNvCxnSpPr>
            <a:cxnSpLocks noChangeShapeType="1"/>
            <a:stCxn id="39946" idx="6"/>
            <a:endCxn id="39943" idx="3"/>
          </p:cNvCxnSpPr>
          <p:nvPr/>
        </p:nvCxnSpPr>
        <p:spPr bwMode="auto">
          <a:xfrm>
            <a:off x="2933700" y="6040438"/>
            <a:ext cx="6121400" cy="96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3" name="AutoShape 26"/>
          <p:cNvCxnSpPr>
            <a:cxnSpLocks noChangeShapeType="1"/>
            <a:stCxn id="39942" idx="5"/>
            <a:endCxn id="39943" idx="0"/>
          </p:cNvCxnSpPr>
          <p:nvPr/>
        </p:nvCxnSpPr>
        <p:spPr bwMode="auto">
          <a:xfrm>
            <a:off x="9220200" y="3122613"/>
            <a:ext cx="42863" cy="2536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4" name="Text Box 27"/>
          <p:cNvSpPr txBox="1">
            <a:spLocks noChangeArrowheads="1"/>
          </p:cNvSpPr>
          <p:nvPr/>
        </p:nvSpPr>
        <p:spPr bwMode="auto">
          <a:xfrm>
            <a:off x="5264150" y="2565400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24</a:t>
            </a:r>
          </a:p>
        </p:txBody>
      </p:sp>
      <p:sp>
        <p:nvSpPr>
          <p:cNvPr id="39965" name="Text Box 28"/>
          <p:cNvSpPr txBox="1">
            <a:spLocks noChangeArrowheads="1"/>
          </p:cNvSpPr>
          <p:nvPr/>
        </p:nvSpPr>
        <p:spPr bwMode="auto">
          <a:xfrm>
            <a:off x="5194300" y="3284538"/>
            <a:ext cx="69373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18</a:t>
            </a:r>
          </a:p>
        </p:txBody>
      </p:sp>
      <p:sp>
        <p:nvSpPr>
          <p:cNvPr id="39966" name="Text Box 29"/>
          <p:cNvSpPr txBox="1">
            <a:spLocks noChangeArrowheads="1"/>
          </p:cNvSpPr>
          <p:nvPr/>
        </p:nvSpPr>
        <p:spPr bwMode="auto">
          <a:xfrm>
            <a:off x="6491288" y="3789363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39967" name="Text Box 30"/>
          <p:cNvSpPr txBox="1">
            <a:spLocks noChangeArrowheads="1"/>
          </p:cNvSpPr>
          <p:nvPr/>
        </p:nvSpPr>
        <p:spPr bwMode="auto">
          <a:xfrm>
            <a:off x="1308100" y="3068638"/>
            <a:ext cx="3540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39968" name="Text Box 31"/>
          <p:cNvSpPr txBox="1">
            <a:spLocks noChangeArrowheads="1"/>
          </p:cNvSpPr>
          <p:nvPr/>
        </p:nvSpPr>
        <p:spPr bwMode="auto">
          <a:xfrm>
            <a:off x="1987550" y="3640138"/>
            <a:ext cx="5476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14</a:t>
            </a:r>
          </a:p>
        </p:txBody>
      </p:sp>
      <p:sp>
        <p:nvSpPr>
          <p:cNvPr id="39969" name="Text Box 32"/>
          <p:cNvSpPr txBox="1">
            <a:spLocks noChangeArrowheads="1"/>
          </p:cNvSpPr>
          <p:nvPr/>
        </p:nvSpPr>
        <p:spPr bwMode="auto">
          <a:xfrm>
            <a:off x="1209675" y="4581525"/>
            <a:ext cx="935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39970" name="Text Box 33"/>
          <p:cNvSpPr txBox="1">
            <a:spLocks noChangeArrowheads="1"/>
          </p:cNvSpPr>
          <p:nvPr/>
        </p:nvSpPr>
        <p:spPr bwMode="auto">
          <a:xfrm>
            <a:off x="2690813" y="4984750"/>
            <a:ext cx="67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TW" altLang="en-US" b="1"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39971" name="Text Box 34"/>
          <p:cNvSpPr txBox="1">
            <a:spLocks noChangeArrowheads="1"/>
          </p:cNvSpPr>
          <p:nvPr/>
        </p:nvSpPr>
        <p:spPr bwMode="auto">
          <a:xfrm>
            <a:off x="3954463" y="4221163"/>
            <a:ext cx="4524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30</a:t>
            </a:r>
          </a:p>
        </p:txBody>
      </p:sp>
      <p:sp>
        <p:nvSpPr>
          <p:cNvPr id="39972" name="Text Box 35"/>
          <p:cNvSpPr txBox="1">
            <a:spLocks noChangeArrowheads="1"/>
          </p:cNvSpPr>
          <p:nvPr/>
        </p:nvSpPr>
        <p:spPr bwMode="auto">
          <a:xfrm>
            <a:off x="3425825" y="5373688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20</a:t>
            </a:r>
          </a:p>
        </p:txBody>
      </p:sp>
      <p:sp>
        <p:nvSpPr>
          <p:cNvPr id="39973" name="Text Box 36"/>
          <p:cNvSpPr txBox="1">
            <a:spLocks noChangeArrowheads="1"/>
          </p:cNvSpPr>
          <p:nvPr/>
        </p:nvSpPr>
        <p:spPr bwMode="auto">
          <a:xfrm>
            <a:off x="5691188" y="5943600"/>
            <a:ext cx="431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44</a:t>
            </a:r>
          </a:p>
        </p:txBody>
      </p:sp>
      <p:sp>
        <p:nvSpPr>
          <p:cNvPr id="39974" name="Text Box 37"/>
          <p:cNvSpPr txBox="1">
            <a:spLocks noChangeArrowheads="1"/>
          </p:cNvSpPr>
          <p:nvPr/>
        </p:nvSpPr>
        <p:spPr bwMode="auto">
          <a:xfrm>
            <a:off x="6542088" y="5229225"/>
            <a:ext cx="5953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39975" name="Text Box 38"/>
          <p:cNvSpPr txBox="1">
            <a:spLocks noChangeArrowheads="1"/>
          </p:cNvSpPr>
          <p:nvPr/>
        </p:nvSpPr>
        <p:spPr bwMode="auto">
          <a:xfrm>
            <a:off x="6438900" y="4437063"/>
            <a:ext cx="6207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39976" name="Text Box 39"/>
          <p:cNvSpPr txBox="1">
            <a:spLocks noChangeArrowheads="1"/>
          </p:cNvSpPr>
          <p:nvPr/>
        </p:nvSpPr>
        <p:spPr bwMode="auto">
          <a:xfrm>
            <a:off x="8343900" y="3640138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39977" name="Text Box 40"/>
          <p:cNvSpPr txBox="1">
            <a:spLocks noChangeArrowheads="1"/>
          </p:cNvSpPr>
          <p:nvPr/>
        </p:nvSpPr>
        <p:spPr bwMode="auto">
          <a:xfrm>
            <a:off x="8934450" y="4292600"/>
            <a:ext cx="620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19</a:t>
            </a:r>
          </a:p>
        </p:txBody>
      </p:sp>
      <p:sp>
        <p:nvSpPr>
          <p:cNvPr id="39978" name="Text Box 41"/>
          <p:cNvSpPr txBox="1">
            <a:spLocks noChangeArrowheads="1"/>
          </p:cNvSpPr>
          <p:nvPr/>
        </p:nvSpPr>
        <p:spPr bwMode="auto">
          <a:xfrm>
            <a:off x="8229600" y="5013325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39979" name="Text Box 42"/>
          <p:cNvSpPr txBox="1">
            <a:spLocks noChangeArrowheads="1"/>
          </p:cNvSpPr>
          <p:nvPr/>
        </p:nvSpPr>
        <p:spPr bwMode="auto">
          <a:xfrm>
            <a:off x="2846388" y="227171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39980" name="Text Box 43"/>
          <p:cNvSpPr txBox="1">
            <a:spLocks noChangeArrowheads="1"/>
          </p:cNvSpPr>
          <p:nvPr/>
        </p:nvSpPr>
        <p:spPr bwMode="auto">
          <a:xfrm>
            <a:off x="3003550" y="328453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39981" name="Text Box 44"/>
          <p:cNvSpPr txBox="1">
            <a:spLocks noChangeArrowheads="1"/>
          </p:cNvSpPr>
          <p:nvPr/>
        </p:nvSpPr>
        <p:spPr bwMode="auto">
          <a:xfrm>
            <a:off x="1131888" y="5800725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39982" name="Text Box 45"/>
          <p:cNvSpPr txBox="1">
            <a:spLocks noChangeArrowheads="1"/>
          </p:cNvSpPr>
          <p:nvPr/>
        </p:nvSpPr>
        <p:spPr bwMode="auto">
          <a:xfrm>
            <a:off x="4408488" y="5084763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39983" name="Text Box 46"/>
          <p:cNvSpPr txBox="1">
            <a:spLocks noChangeArrowheads="1"/>
          </p:cNvSpPr>
          <p:nvPr/>
        </p:nvSpPr>
        <p:spPr bwMode="auto">
          <a:xfrm>
            <a:off x="6904038" y="47244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39984" name="Text Box 47"/>
          <p:cNvSpPr txBox="1">
            <a:spLocks noChangeArrowheads="1"/>
          </p:cNvSpPr>
          <p:nvPr/>
        </p:nvSpPr>
        <p:spPr bwMode="auto">
          <a:xfrm>
            <a:off x="8620125" y="6237288"/>
            <a:ext cx="1168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39985" name="Text Box 48"/>
          <p:cNvSpPr txBox="1">
            <a:spLocks noChangeArrowheads="1"/>
          </p:cNvSpPr>
          <p:nvPr/>
        </p:nvSpPr>
        <p:spPr bwMode="auto">
          <a:xfrm>
            <a:off x="8699500" y="2200275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9A3994-B835-404E-A43A-9D1B5140931A}" type="slidenum">
              <a:rPr lang="zh-TW" altLang="en-US" sz="1100">
                <a:latin typeface="Verdana" panose="020B0604030504040204" pitchFamily="34" charset="0"/>
              </a:rPr>
              <a:pPr/>
              <a:t>38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0963" name="Text Box 61"/>
          <p:cNvSpPr txBox="1">
            <a:spLocks noChangeArrowheads="1"/>
          </p:cNvSpPr>
          <p:nvPr/>
        </p:nvSpPr>
        <p:spPr bwMode="auto">
          <a:xfrm>
            <a:off x="2846388" y="227171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0964" name="Text Box 62"/>
          <p:cNvSpPr txBox="1">
            <a:spLocks noChangeArrowheads="1"/>
          </p:cNvSpPr>
          <p:nvPr/>
        </p:nvSpPr>
        <p:spPr bwMode="auto">
          <a:xfrm>
            <a:off x="3003550" y="328453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0965" name="Text Box 63"/>
          <p:cNvSpPr txBox="1">
            <a:spLocks noChangeArrowheads="1"/>
          </p:cNvSpPr>
          <p:nvPr/>
        </p:nvSpPr>
        <p:spPr bwMode="auto">
          <a:xfrm>
            <a:off x="1131888" y="5800725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05564" name="Text Box 60"/>
          <p:cNvSpPr txBox="1">
            <a:spLocks noChangeArrowheads="1"/>
          </p:cNvSpPr>
          <p:nvPr/>
        </p:nvSpPr>
        <p:spPr bwMode="auto">
          <a:xfrm>
            <a:off x="1052513" y="5805488"/>
            <a:ext cx="1246187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15, a)</a:t>
            </a:r>
          </a:p>
        </p:txBody>
      </p:sp>
      <p:sp>
        <p:nvSpPr>
          <p:cNvPr id="409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409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6613"/>
            <a:ext cx="9328150" cy="58689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kumimoji="1" lang="en-GB" altLang="en-US" sz="2800" smtClean="0">
                <a:sym typeface="Symbol" panose="05050102010706020507" pitchFamily="18" charset="2"/>
              </a:rPr>
              <a:t>For every neighbor </a:t>
            </a:r>
            <a:r>
              <a:rPr kumimoji="1" lang="en-GB" altLang="en-US" sz="2800" b="1" i="1" smtClean="0">
                <a:solidFill>
                  <a:schemeClr val="accent2"/>
                </a:solidFill>
                <a:sym typeface="Symbol" panose="05050102010706020507" pitchFamily="18" charset="2"/>
              </a:rPr>
              <a:t>u</a:t>
            </a:r>
            <a:r>
              <a:rPr kumimoji="1" lang="en-GB" altLang="en-US" sz="2800" smtClean="0">
                <a:sym typeface="Symbol" panose="05050102010706020507" pitchFamily="18" charset="2"/>
              </a:rPr>
              <a:t> of </a:t>
            </a:r>
            <a:r>
              <a:rPr kumimoji="1" lang="en-GB" altLang="en-US" sz="2800" b="1" i="1" smtClean="0">
                <a:solidFill>
                  <a:schemeClr val="accent2"/>
                </a:solidFill>
                <a:sym typeface="Symbol" panose="05050102010706020507" pitchFamily="18" charset="2"/>
              </a:rPr>
              <a:t>a</a:t>
            </a:r>
            <a:r>
              <a:rPr kumimoji="1" lang="en-GB" altLang="en-US" sz="2800" smtClean="0">
                <a:sym typeface="Symbol" panose="05050102010706020507" pitchFamily="18" charset="2"/>
              </a:rPr>
              <a:t>, update the weight to the weight of </a:t>
            </a:r>
            <a:r>
              <a:rPr kumimoji="1" lang="en-GB" altLang="en-US" sz="2800" b="1" i="1" smtClean="0">
                <a:solidFill>
                  <a:schemeClr val="accent2"/>
                </a:solidFill>
                <a:sym typeface="Symbol" panose="05050102010706020507" pitchFamily="18" charset="2"/>
              </a:rPr>
              <a:t>(a,u)</a:t>
            </a:r>
            <a:r>
              <a:rPr kumimoji="1" lang="en-GB" altLang="en-US" sz="2800" smtClean="0">
                <a:sym typeface="Symbol" panose="05050102010706020507" pitchFamily="18" charset="2"/>
              </a:rPr>
              <a:t> and the leading vertex to </a:t>
            </a:r>
            <a:r>
              <a:rPr kumimoji="1" lang="en-GB" altLang="en-US" sz="2800" b="1" i="1" smtClean="0">
                <a:solidFill>
                  <a:schemeClr val="accent2"/>
                </a:solidFill>
                <a:sym typeface="Symbol" panose="05050102010706020507" pitchFamily="18" charset="2"/>
              </a:rPr>
              <a:t>a</a:t>
            </a:r>
            <a:r>
              <a:rPr kumimoji="1" lang="en-GB" altLang="en-US" sz="2800" smtClean="0">
                <a:sym typeface="Symbol" panose="05050102010706020507" pitchFamily="18" charset="2"/>
              </a:rPr>
              <a:t>.  Choose from </a:t>
            </a:r>
            <a:r>
              <a:rPr kumimoji="1" lang="en-GB" altLang="en-US" sz="2800" b="1" i="1" u="sng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kumimoji="1" lang="en-GB" altLang="en-US" sz="2800" b="1" u="sng" smtClean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kumimoji="1" lang="en-GB" altLang="en-US" sz="2800" b="1" i="1" u="sng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kumimoji="1" lang="en-GB" altLang="en-US" sz="2800" b="1" u="sng" smtClean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kumimoji="1" lang="en-GB" altLang="en-US" sz="2800" b="1" i="1" u="sng" smtClean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kumimoji="1" lang="en-GB" altLang="en-US" sz="2800" i="1" smtClean="0">
                <a:sym typeface="Symbol" panose="05050102010706020507" pitchFamily="18" charset="2"/>
              </a:rPr>
              <a:t> </a:t>
            </a:r>
            <a:r>
              <a:rPr kumimoji="1" lang="en-GB" altLang="en-US" sz="2800" smtClean="0">
                <a:sym typeface="Symbol" panose="05050102010706020507" pitchFamily="18" charset="2"/>
              </a:rPr>
              <a:t>the one with the smallest such weight.</a:t>
            </a:r>
            <a:endParaRPr kumimoji="1" lang="en-US" altLang="en-US" sz="2800" smtClean="0">
              <a:sym typeface="Symbol" panose="05050102010706020507" pitchFamily="18" charset="2"/>
            </a:endParaRPr>
          </a:p>
        </p:txBody>
      </p:sp>
      <p:sp>
        <p:nvSpPr>
          <p:cNvPr id="40969" name="Oval 4"/>
          <p:cNvSpPr>
            <a:spLocks noChangeArrowheads="1"/>
          </p:cNvSpPr>
          <p:nvPr/>
        </p:nvSpPr>
        <p:spPr bwMode="auto">
          <a:xfrm>
            <a:off x="325438" y="3400425"/>
            <a:ext cx="649287" cy="6000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0970" name="Oval 5"/>
          <p:cNvSpPr>
            <a:spLocks noChangeArrowheads="1"/>
          </p:cNvSpPr>
          <p:nvPr/>
        </p:nvSpPr>
        <p:spPr bwMode="auto">
          <a:xfrm>
            <a:off x="8631238" y="2571750"/>
            <a:ext cx="690562" cy="63658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h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0971" name="Oval 6"/>
          <p:cNvSpPr>
            <a:spLocks noChangeArrowheads="1"/>
          </p:cNvSpPr>
          <p:nvPr/>
        </p:nvSpPr>
        <p:spPr bwMode="auto">
          <a:xfrm>
            <a:off x="8969375" y="5667375"/>
            <a:ext cx="585788" cy="5413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k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1997" name="Oval 7"/>
          <p:cNvSpPr>
            <a:spLocks noChangeArrowheads="1"/>
          </p:cNvSpPr>
          <p:nvPr/>
        </p:nvSpPr>
        <p:spPr bwMode="auto">
          <a:xfrm>
            <a:off x="2249488" y="2513013"/>
            <a:ext cx="754062" cy="69532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1998" name="Oval 8"/>
          <p:cNvSpPr>
            <a:spLocks noChangeArrowheads="1"/>
          </p:cNvSpPr>
          <p:nvPr/>
        </p:nvSpPr>
        <p:spPr bwMode="auto">
          <a:xfrm>
            <a:off x="3122613" y="3697288"/>
            <a:ext cx="738187" cy="6810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0974" name="Oval 10"/>
          <p:cNvSpPr>
            <a:spLocks noChangeArrowheads="1"/>
          </p:cNvSpPr>
          <p:nvPr/>
        </p:nvSpPr>
        <p:spPr bwMode="auto">
          <a:xfrm>
            <a:off x="7610475" y="4156075"/>
            <a:ext cx="619125" cy="5715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0975" name="Oval 11"/>
          <p:cNvSpPr>
            <a:spLocks noChangeArrowheads="1"/>
          </p:cNvSpPr>
          <p:nvPr/>
        </p:nvSpPr>
        <p:spPr bwMode="auto">
          <a:xfrm>
            <a:off x="4646613" y="4427538"/>
            <a:ext cx="696912" cy="6429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405516" name="AutoShape 12"/>
          <p:cNvCxnSpPr>
            <a:cxnSpLocks noChangeShapeType="1"/>
            <a:stCxn id="40969" idx="7"/>
            <a:endCxn id="41997" idx="2"/>
          </p:cNvCxnSpPr>
          <p:nvPr/>
        </p:nvCxnSpPr>
        <p:spPr bwMode="auto">
          <a:xfrm flipV="1">
            <a:off x="879475" y="2860675"/>
            <a:ext cx="1362075" cy="619125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5517" name="AutoShape 13"/>
          <p:cNvCxnSpPr>
            <a:cxnSpLocks noChangeShapeType="1"/>
            <a:stCxn id="40969" idx="6"/>
            <a:endCxn id="41998" idx="2"/>
          </p:cNvCxnSpPr>
          <p:nvPr/>
        </p:nvCxnSpPr>
        <p:spPr bwMode="auto">
          <a:xfrm>
            <a:off x="982663" y="3700463"/>
            <a:ext cx="2132012" cy="338137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5518" name="AutoShape 14"/>
          <p:cNvCxnSpPr>
            <a:cxnSpLocks noChangeShapeType="1"/>
            <a:stCxn id="40969" idx="5"/>
          </p:cNvCxnSpPr>
          <p:nvPr/>
        </p:nvCxnSpPr>
        <p:spPr bwMode="auto">
          <a:xfrm>
            <a:off x="879475" y="3921125"/>
            <a:ext cx="1741488" cy="1830388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9" name="AutoShape 15"/>
          <p:cNvCxnSpPr>
            <a:cxnSpLocks noChangeShapeType="1"/>
            <a:stCxn id="41998" idx="7"/>
            <a:endCxn id="40970" idx="2"/>
          </p:cNvCxnSpPr>
          <p:nvPr/>
        </p:nvCxnSpPr>
        <p:spPr bwMode="auto">
          <a:xfrm flipV="1">
            <a:off x="3752850" y="2890838"/>
            <a:ext cx="4870450" cy="898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0" name="AutoShape 16"/>
          <p:cNvCxnSpPr>
            <a:cxnSpLocks noChangeShapeType="1"/>
            <a:endCxn id="40970" idx="4"/>
          </p:cNvCxnSpPr>
          <p:nvPr/>
        </p:nvCxnSpPr>
        <p:spPr bwMode="auto">
          <a:xfrm flipV="1">
            <a:off x="8139113" y="3216275"/>
            <a:ext cx="838200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1" name="AutoShape 17"/>
          <p:cNvCxnSpPr>
            <a:cxnSpLocks noChangeShapeType="1"/>
            <a:stCxn id="41998" idx="5"/>
            <a:endCxn id="40975" idx="1"/>
          </p:cNvCxnSpPr>
          <p:nvPr/>
        </p:nvCxnSpPr>
        <p:spPr bwMode="auto">
          <a:xfrm>
            <a:off x="3752850" y="4286250"/>
            <a:ext cx="995363" cy="227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2" name="AutoShape 18"/>
          <p:cNvCxnSpPr>
            <a:cxnSpLocks noChangeShapeType="1"/>
            <a:stCxn id="40975" idx="5"/>
            <a:endCxn id="40971" idx="2"/>
          </p:cNvCxnSpPr>
          <p:nvPr/>
        </p:nvCxnSpPr>
        <p:spPr bwMode="auto">
          <a:xfrm>
            <a:off x="5241925" y="4984750"/>
            <a:ext cx="3719513" cy="9540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3" name="AutoShape 19"/>
          <p:cNvCxnSpPr>
            <a:cxnSpLocks noChangeShapeType="1"/>
            <a:stCxn id="40975" idx="6"/>
          </p:cNvCxnSpPr>
          <p:nvPr/>
        </p:nvCxnSpPr>
        <p:spPr bwMode="auto">
          <a:xfrm flipV="1">
            <a:off x="5351463" y="4441825"/>
            <a:ext cx="2251075" cy="307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4" name="AutoShape 20"/>
          <p:cNvCxnSpPr>
            <a:cxnSpLocks noChangeShapeType="1"/>
            <a:endCxn id="40971" idx="1"/>
          </p:cNvCxnSpPr>
          <p:nvPr/>
        </p:nvCxnSpPr>
        <p:spPr bwMode="auto">
          <a:xfrm>
            <a:off x="7920038" y="4735513"/>
            <a:ext cx="1135062" cy="1003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5" name="AutoShape 21"/>
          <p:cNvCxnSpPr>
            <a:cxnSpLocks noChangeShapeType="1"/>
            <a:stCxn id="40970" idx="3"/>
            <a:endCxn id="40975" idx="7"/>
          </p:cNvCxnSpPr>
          <p:nvPr/>
        </p:nvCxnSpPr>
        <p:spPr bwMode="auto">
          <a:xfrm flipH="1">
            <a:off x="5241925" y="3122613"/>
            <a:ext cx="3490913" cy="1390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6" name="AutoShape 22"/>
          <p:cNvCxnSpPr>
            <a:cxnSpLocks noChangeShapeType="1"/>
            <a:stCxn id="41998" idx="4"/>
          </p:cNvCxnSpPr>
          <p:nvPr/>
        </p:nvCxnSpPr>
        <p:spPr bwMode="auto">
          <a:xfrm flipH="1">
            <a:off x="2836863" y="4386263"/>
            <a:ext cx="655637" cy="144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7" name="AutoShape 23"/>
          <p:cNvCxnSpPr>
            <a:cxnSpLocks noChangeShapeType="1"/>
            <a:endCxn id="40975" idx="2"/>
          </p:cNvCxnSpPr>
          <p:nvPr/>
        </p:nvCxnSpPr>
        <p:spPr bwMode="auto">
          <a:xfrm flipV="1">
            <a:off x="2933700" y="4749800"/>
            <a:ext cx="1704975" cy="1290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8" name="AutoShape 24"/>
          <p:cNvCxnSpPr>
            <a:cxnSpLocks noChangeShapeType="1"/>
            <a:stCxn id="41997" idx="6"/>
            <a:endCxn id="40970" idx="1"/>
          </p:cNvCxnSpPr>
          <p:nvPr/>
        </p:nvCxnSpPr>
        <p:spPr bwMode="auto">
          <a:xfrm flipV="1">
            <a:off x="3011488" y="2657475"/>
            <a:ext cx="5721350" cy="203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9" name="AutoShape 25"/>
          <p:cNvCxnSpPr>
            <a:cxnSpLocks noChangeShapeType="1"/>
            <a:endCxn id="40971" idx="3"/>
          </p:cNvCxnSpPr>
          <p:nvPr/>
        </p:nvCxnSpPr>
        <p:spPr bwMode="auto">
          <a:xfrm>
            <a:off x="2933700" y="6040438"/>
            <a:ext cx="6121400" cy="96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0" name="AutoShape 26"/>
          <p:cNvCxnSpPr>
            <a:cxnSpLocks noChangeShapeType="1"/>
            <a:stCxn id="40970" idx="5"/>
            <a:endCxn id="40971" idx="0"/>
          </p:cNvCxnSpPr>
          <p:nvPr/>
        </p:nvCxnSpPr>
        <p:spPr bwMode="auto">
          <a:xfrm>
            <a:off x="9220200" y="3122613"/>
            <a:ext cx="42863" cy="2536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91" name="Text Box 27"/>
          <p:cNvSpPr txBox="1">
            <a:spLocks noChangeArrowheads="1"/>
          </p:cNvSpPr>
          <p:nvPr/>
        </p:nvSpPr>
        <p:spPr bwMode="auto">
          <a:xfrm>
            <a:off x="5264150" y="2565400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24</a:t>
            </a:r>
          </a:p>
        </p:txBody>
      </p:sp>
      <p:sp>
        <p:nvSpPr>
          <p:cNvPr id="40992" name="Text Box 28"/>
          <p:cNvSpPr txBox="1">
            <a:spLocks noChangeArrowheads="1"/>
          </p:cNvSpPr>
          <p:nvPr/>
        </p:nvSpPr>
        <p:spPr bwMode="auto">
          <a:xfrm>
            <a:off x="5194300" y="3284538"/>
            <a:ext cx="69373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18</a:t>
            </a:r>
          </a:p>
        </p:txBody>
      </p:sp>
      <p:sp>
        <p:nvSpPr>
          <p:cNvPr id="40993" name="Text Box 29"/>
          <p:cNvSpPr txBox="1">
            <a:spLocks noChangeArrowheads="1"/>
          </p:cNvSpPr>
          <p:nvPr/>
        </p:nvSpPr>
        <p:spPr bwMode="auto">
          <a:xfrm>
            <a:off x="6491288" y="3789363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40994" name="Text Box 30"/>
          <p:cNvSpPr txBox="1">
            <a:spLocks noChangeArrowheads="1"/>
          </p:cNvSpPr>
          <p:nvPr/>
        </p:nvSpPr>
        <p:spPr bwMode="auto">
          <a:xfrm>
            <a:off x="1308100" y="3068638"/>
            <a:ext cx="3540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40995" name="Text Box 31"/>
          <p:cNvSpPr txBox="1">
            <a:spLocks noChangeArrowheads="1"/>
          </p:cNvSpPr>
          <p:nvPr/>
        </p:nvSpPr>
        <p:spPr bwMode="auto">
          <a:xfrm>
            <a:off x="1987550" y="3640138"/>
            <a:ext cx="5476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14</a:t>
            </a:r>
          </a:p>
        </p:txBody>
      </p:sp>
      <p:sp>
        <p:nvSpPr>
          <p:cNvPr id="40996" name="Text Box 32"/>
          <p:cNvSpPr txBox="1">
            <a:spLocks noChangeArrowheads="1"/>
          </p:cNvSpPr>
          <p:nvPr/>
        </p:nvSpPr>
        <p:spPr bwMode="auto">
          <a:xfrm>
            <a:off x="1209675" y="4581525"/>
            <a:ext cx="935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40997" name="Text Box 33"/>
          <p:cNvSpPr txBox="1">
            <a:spLocks noChangeArrowheads="1"/>
          </p:cNvSpPr>
          <p:nvPr/>
        </p:nvSpPr>
        <p:spPr bwMode="auto">
          <a:xfrm>
            <a:off x="2690813" y="4984750"/>
            <a:ext cx="67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TW" altLang="en-US" b="1"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40998" name="Text Box 34"/>
          <p:cNvSpPr txBox="1">
            <a:spLocks noChangeArrowheads="1"/>
          </p:cNvSpPr>
          <p:nvPr/>
        </p:nvSpPr>
        <p:spPr bwMode="auto">
          <a:xfrm>
            <a:off x="3954463" y="4221163"/>
            <a:ext cx="4524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30</a:t>
            </a:r>
          </a:p>
        </p:txBody>
      </p:sp>
      <p:sp>
        <p:nvSpPr>
          <p:cNvPr id="40999" name="Text Box 35"/>
          <p:cNvSpPr txBox="1">
            <a:spLocks noChangeArrowheads="1"/>
          </p:cNvSpPr>
          <p:nvPr/>
        </p:nvSpPr>
        <p:spPr bwMode="auto">
          <a:xfrm>
            <a:off x="3425825" y="5373688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20</a:t>
            </a:r>
          </a:p>
        </p:txBody>
      </p:sp>
      <p:sp>
        <p:nvSpPr>
          <p:cNvPr id="41000" name="Text Box 36"/>
          <p:cNvSpPr txBox="1">
            <a:spLocks noChangeArrowheads="1"/>
          </p:cNvSpPr>
          <p:nvPr/>
        </p:nvSpPr>
        <p:spPr bwMode="auto">
          <a:xfrm>
            <a:off x="5691188" y="5943600"/>
            <a:ext cx="431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44</a:t>
            </a:r>
          </a:p>
        </p:txBody>
      </p:sp>
      <p:sp>
        <p:nvSpPr>
          <p:cNvPr id="41001" name="Text Box 37"/>
          <p:cNvSpPr txBox="1">
            <a:spLocks noChangeArrowheads="1"/>
          </p:cNvSpPr>
          <p:nvPr/>
        </p:nvSpPr>
        <p:spPr bwMode="auto">
          <a:xfrm>
            <a:off x="6542088" y="5229225"/>
            <a:ext cx="5953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41002" name="Text Box 38"/>
          <p:cNvSpPr txBox="1">
            <a:spLocks noChangeArrowheads="1"/>
          </p:cNvSpPr>
          <p:nvPr/>
        </p:nvSpPr>
        <p:spPr bwMode="auto">
          <a:xfrm>
            <a:off x="6438900" y="4437063"/>
            <a:ext cx="6207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41003" name="Text Box 39"/>
          <p:cNvSpPr txBox="1">
            <a:spLocks noChangeArrowheads="1"/>
          </p:cNvSpPr>
          <p:nvPr/>
        </p:nvSpPr>
        <p:spPr bwMode="auto">
          <a:xfrm>
            <a:off x="8343900" y="3640138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1004" name="Text Box 40"/>
          <p:cNvSpPr txBox="1">
            <a:spLocks noChangeArrowheads="1"/>
          </p:cNvSpPr>
          <p:nvPr/>
        </p:nvSpPr>
        <p:spPr bwMode="auto">
          <a:xfrm>
            <a:off x="8934450" y="4292600"/>
            <a:ext cx="620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19</a:t>
            </a:r>
          </a:p>
        </p:txBody>
      </p:sp>
      <p:sp>
        <p:nvSpPr>
          <p:cNvPr id="41005" name="Text Box 41"/>
          <p:cNvSpPr txBox="1">
            <a:spLocks noChangeArrowheads="1"/>
          </p:cNvSpPr>
          <p:nvPr/>
        </p:nvSpPr>
        <p:spPr bwMode="auto">
          <a:xfrm>
            <a:off x="8229600" y="5013325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05546" name="Text Box 42"/>
          <p:cNvSpPr txBox="1">
            <a:spLocks noChangeArrowheads="1"/>
          </p:cNvSpPr>
          <p:nvPr/>
        </p:nvSpPr>
        <p:spPr bwMode="auto">
          <a:xfrm>
            <a:off x="2846388" y="2271713"/>
            <a:ext cx="1169987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9, a)</a:t>
            </a:r>
          </a:p>
        </p:txBody>
      </p:sp>
      <p:sp>
        <p:nvSpPr>
          <p:cNvPr id="405547" name="Text Box 43"/>
          <p:cNvSpPr txBox="1">
            <a:spLocks noChangeArrowheads="1"/>
          </p:cNvSpPr>
          <p:nvPr/>
        </p:nvSpPr>
        <p:spPr bwMode="auto">
          <a:xfrm>
            <a:off x="3003550" y="3284538"/>
            <a:ext cx="1168400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14, a)</a:t>
            </a:r>
          </a:p>
        </p:txBody>
      </p:sp>
      <p:sp>
        <p:nvSpPr>
          <p:cNvPr id="41008" name="Text Box 45"/>
          <p:cNvSpPr txBox="1">
            <a:spLocks noChangeArrowheads="1"/>
          </p:cNvSpPr>
          <p:nvPr/>
        </p:nvSpPr>
        <p:spPr bwMode="auto">
          <a:xfrm>
            <a:off x="4408488" y="5084763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1009" name="Text Box 46"/>
          <p:cNvSpPr txBox="1">
            <a:spLocks noChangeArrowheads="1"/>
          </p:cNvSpPr>
          <p:nvPr/>
        </p:nvSpPr>
        <p:spPr bwMode="auto">
          <a:xfrm>
            <a:off x="6904038" y="47244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1010" name="Text Box 47"/>
          <p:cNvSpPr txBox="1">
            <a:spLocks noChangeArrowheads="1"/>
          </p:cNvSpPr>
          <p:nvPr/>
        </p:nvSpPr>
        <p:spPr bwMode="auto">
          <a:xfrm>
            <a:off x="8620125" y="6237288"/>
            <a:ext cx="1168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1011" name="Text Box 48"/>
          <p:cNvSpPr txBox="1">
            <a:spLocks noChangeArrowheads="1"/>
          </p:cNvSpPr>
          <p:nvPr/>
        </p:nvSpPr>
        <p:spPr bwMode="auto">
          <a:xfrm>
            <a:off x="8620125" y="21336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05554" name="Freeform 50"/>
          <p:cNvSpPr>
            <a:spLocks/>
          </p:cNvSpPr>
          <p:nvPr/>
        </p:nvSpPr>
        <p:spPr bwMode="auto">
          <a:xfrm>
            <a:off x="1600200" y="2565400"/>
            <a:ext cx="622300" cy="142875"/>
          </a:xfrm>
          <a:custGeom>
            <a:avLst/>
            <a:gdLst>
              <a:gd name="T0" fmla="*/ 0 w 362"/>
              <a:gd name="T1" fmla="*/ 0 h 90"/>
              <a:gd name="T2" fmla="*/ 2147483647 w 362"/>
              <a:gd name="T3" fmla="*/ 2147483647 h 90"/>
              <a:gd name="T4" fmla="*/ 2147483647 w 362"/>
              <a:gd name="T5" fmla="*/ 0 h 90"/>
              <a:gd name="T6" fmla="*/ 2147483647 w 362"/>
              <a:gd name="T7" fmla="*/ 2147483647 h 90"/>
              <a:gd name="T8" fmla="*/ 0 60000 65536"/>
              <a:gd name="T9" fmla="*/ 0 60000 65536"/>
              <a:gd name="T10" fmla="*/ 0 60000 65536"/>
              <a:gd name="T11" fmla="*/ 0 60000 65536"/>
              <a:gd name="T12" fmla="*/ 0 w 362"/>
              <a:gd name="T13" fmla="*/ 0 h 90"/>
              <a:gd name="T14" fmla="*/ 362 w 362"/>
              <a:gd name="T15" fmla="*/ 90 h 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2" h="90">
                <a:moveTo>
                  <a:pt x="0" y="0"/>
                </a:moveTo>
                <a:cubicBezTo>
                  <a:pt x="30" y="45"/>
                  <a:pt x="60" y="90"/>
                  <a:pt x="90" y="90"/>
                </a:cubicBezTo>
                <a:cubicBezTo>
                  <a:pt x="120" y="90"/>
                  <a:pt x="136" y="0"/>
                  <a:pt x="181" y="0"/>
                </a:cubicBezTo>
                <a:cubicBezTo>
                  <a:pt x="226" y="0"/>
                  <a:pt x="294" y="45"/>
                  <a:pt x="362" y="9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05555" name="Text Box 51"/>
          <p:cNvSpPr txBox="1">
            <a:spLocks noChangeArrowheads="1"/>
          </p:cNvSpPr>
          <p:nvPr/>
        </p:nvSpPr>
        <p:spPr bwMode="auto">
          <a:xfrm>
            <a:off x="349250" y="2349500"/>
            <a:ext cx="140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chosen</a:t>
            </a:r>
          </a:p>
        </p:txBody>
      </p:sp>
      <p:grpSp>
        <p:nvGrpSpPr>
          <p:cNvPr id="41014" name="Group 53"/>
          <p:cNvGrpSpPr>
            <a:grpSpLocks/>
          </p:cNvGrpSpPr>
          <p:nvPr/>
        </p:nvGrpSpPr>
        <p:grpSpPr bwMode="auto">
          <a:xfrm>
            <a:off x="0" y="6237288"/>
            <a:ext cx="6826250" cy="620712"/>
            <a:chOff x="0" y="3929"/>
            <a:chExt cx="3969" cy="391"/>
          </a:xfrm>
        </p:grpSpPr>
        <p:sp>
          <p:nvSpPr>
            <p:cNvPr id="41016" name="AutoShape 54"/>
            <p:cNvSpPr>
              <a:spLocks noChangeArrowheads="1"/>
            </p:cNvSpPr>
            <p:nvPr/>
          </p:nvSpPr>
          <p:spPr bwMode="auto">
            <a:xfrm>
              <a:off x="0" y="3929"/>
              <a:ext cx="3969" cy="39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17" name="Text Box 55"/>
            <p:cNvSpPr txBox="1">
              <a:spLocks noChangeArrowheads="1"/>
            </p:cNvSpPr>
            <p:nvPr/>
          </p:nvSpPr>
          <p:spPr bwMode="auto">
            <a:xfrm>
              <a:off x="2653" y="3974"/>
              <a:ext cx="11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shortest path</a:t>
              </a:r>
              <a:endParaRPr lang="en-US" altLang="en-US" sz="2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018" name="Text Box 56"/>
            <p:cNvSpPr txBox="1">
              <a:spLocks noChangeArrowheads="1"/>
            </p:cNvSpPr>
            <p:nvPr/>
          </p:nvSpPr>
          <p:spPr bwMode="auto">
            <a:xfrm>
              <a:off x="113" y="4020"/>
              <a:ext cx="1089" cy="202"/>
            </a:xfrm>
            <a:prstGeom prst="rect">
              <a:avLst/>
            </a:prstGeom>
            <a:solidFill>
              <a:srgbClr val="FFCC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1" lang="en-GB" altLang="zh-TW" sz="2000" b="1">
                  <a:solidFill>
                    <a:schemeClr val="accent2"/>
                  </a:solidFill>
                  <a:latin typeface="Comic Sans MS" panose="030F0702030302020204" pitchFamily="66" charset="0"/>
                  <a:ea typeface="新細明體" panose="02020500000000000000" pitchFamily="18" charset="-120"/>
                  <a:sym typeface="Symbol" panose="05050102010706020507" pitchFamily="18" charset="2"/>
                </a:rPr>
                <a:t>new values</a:t>
              </a:r>
            </a:p>
          </p:txBody>
        </p:sp>
        <p:sp>
          <p:nvSpPr>
            <p:cNvPr id="41019" name="Line 57"/>
            <p:cNvSpPr>
              <a:spLocks noChangeShapeType="1"/>
            </p:cNvSpPr>
            <p:nvPr/>
          </p:nvSpPr>
          <p:spPr bwMode="auto">
            <a:xfrm>
              <a:off x="1397" y="4246"/>
              <a:ext cx="1043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1020" name="Text Box 58"/>
            <p:cNvSpPr txBox="1">
              <a:spLocks noChangeArrowheads="1"/>
            </p:cNvSpPr>
            <p:nvPr/>
          </p:nvSpPr>
          <p:spPr bwMode="auto">
            <a:xfrm>
              <a:off x="1292" y="3974"/>
              <a:ext cx="13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being considered</a:t>
              </a:r>
              <a:endPara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021" name="Line 59"/>
            <p:cNvSpPr>
              <a:spLocks noChangeShapeType="1"/>
            </p:cNvSpPr>
            <p:nvPr/>
          </p:nvSpPr>
          <p:spPr bwMode="auto">
            <a:xfrm>
              <a:off x="2758" y="4246"/>
              <a:ext cx="104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3" name="Oval 9"/>
          <p:cNvSpPr>
            <a:spLocks noChangeArrowheads="1"/>
          </p:cNvSpPr>
          <p:nvPr/>
        </p:nvSpPr>
        <p:spPr bwMode="auto">
          <a:xfrm>
            <a:off x="2316163" y="5759450"/>
            <a:ext cx="609600" cy="5619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64" grpId="0" animBg="1"/>
      <p:bldP spid="405546" grpId="0" animBg="1"/>
      <p:bldP spid="405547" grpId="0" animBg="1"/>
      <p:bldP spid="405554" grpId="0" animBg="1"/>
      <p:bldP spid="40555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986" name="AutoShape 24"/>
          <p:cNvCxnSpPr>
            <a:cxnSpLocks noChangeShapeType="1"/>
          </p:cNvCxnSpPr>
          <p:nvPr/>
        </p:nvCxnSpPr>
        <p:spPr bwMode="auto">
          <a:xfrm flipV="1">
            <a:off x="2952750" y="2643188"/>
            <a:ext cx="5721350" cy="203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2C42B4-CDB4-4C9A-88F9-2405E13A60B4}" type="slidenum">
              <a:rPr lang="zh-TW" altLang="en-US" sz="1100">
                <a:latin typeface="Verdana" panose="020B0604030504040204" pitchFamily="34" charset="0"/>
              </a:rPr>
              <a:pPr/>
              <a:t>39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1988" name="Text Box 61"/>
          <p:cNvSpPr txBox="1">
            <a:spLocks noChangeArrowheads="1"/>
          </p:cNvSpPr>
          <p:nvPr/>
        </p:nvSpPr>
        <p:spPr bwMode="auto">
          <a:xfrm>
            <a:off x="8620125" y="21336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06580" name="Text Box 52"/>
          <p:cNvSpPr txBox="1">
            <a:spLocks noChangeArrowheads="1"/>
          </p:cNvSpPr>
          <p:nvPr/>
        </p:nvSpPr>
        <p:spPr bwMode="auto">
          <a:xfrm>
            <a:off x="8542338" y="2133600"/>
            <a:ext cx="1169987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33, b)</a:t>
            </a:r>
          </a:p>
        </p:txBody>
      </p:sp>
      <p:sp>
        <p:nvSpPr>
          <p:cNvPr id="406579" name="Text Box 51"/>
          <p:cNvSpPr txBox="1">
            <a:spLocks noChangeArrowheads="1"/>
          </p:cNvSpPr>
          <p:nvPr/>
        </p:nvSpPr>
        <p:spPr bwMode="auto">
          <a:xfrm>
            <a:off x="1674813" y="4221163"/>
            <a:ext cx="140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chosen</a:t>
            </a:r>
          </a:p>
        </p:txBody>
      </p:sp>
      <p:grpSp>
        <p:nvGrpSpPr>
          <p:cNvPr id="41991" name="Group 53"/>
          <p:cNvGrpSpPr>
            <a:grpSpLocks/>
          </p:cNvGrpSpPr>
          <p:nvPr/>
        </p:nvGrpSpPr>
        <p:grpSpPr bwMode="auto">
          <a:xfrm>
            <a:off x="0" y="6237288"/>
            <a:ext cx="6826250" cy="620712"/>
            <a:chOff x="0" y="3929"/>
            <a:chExt cx="3969" cy="391"/>
          </a:xfrm>
        </p:grpSpPr>
        <p:sp>
          <p:nvSpPr>
            <p:cNvPr id="42039" name="AutoShape 54"/>
            <p:cNvSpPr>
              <a:spLocks noChangeArrowheads="1"/>
            </p:cNvSpPr>
            <p:nvPr/>
          </p:nvSpPr>
          <p:spPr bwMode="auto">
            <a:xfrm>
              <a:off x="0" y="3929"/>
              <a:ext cx="3969" cy="39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40" name="Text Box 55"/>
            <p:cNvSpPr txBox="1">
              <a:spLocks noChangeArrowheads="1"/>
            </p:cNvSpPr>
            <p:nvPr/>
          </p:nvSpPr>
          <p:spPr bwMode="auto">
            <a:xfrm>
              <a:off x="2653" y="3974"/>
              <a:ext cx="11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shortest path</a:t>
              </a:r>
              <a:endParaRPr lang="en-US" altLang="en-US" sz="2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2041" name="Text Box 56"/>
            <p:cNvSpPr txBox="1">
              <a:spLocks noChangeArrowheads="1"/>
            </p:cNvSpPr>
            <p:nvPr/>
          </p:nvSpPr>
          <p:spPr bwMode="auto">
            <a:xfrm>
              <a:off x="113" y="4020"/>
              <a:ext cx="1089" cy="202"/>
            </a:xfrm>
            <a:prstGeom prst="rect">
              <a:avLst/>
            </a:prstGeom>
            <a:solidFill>
              <a:srgbClr val="FFCC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1" lang="en-GB" altLang="zh-TW" sz="2000" b="1">
                  <a:solidFill>
                    <a:schemeClr val="accent2"/>
                  </a:solidFill>
                  <a:latin typeface="Comic Sans MS" panose="030F0702030302020204" pitchFamily="66" charset="0"/>
                  <a:ea typeface="新細明體" panose="02020500000000000000" pitchFamily="18" charset="-120"/>
                  <a:sym typeface="Symbol" panose="05050102010706020507" pitchFamily="18" charset="2"/>
                </a:rPr>
                <a:t>new values</a:t>
              </a:r>
            </a:p>
          </p:txBody>
        </p:sp>
        <p:sp>
          <p:nvSpPr>
            <p:cNvPr id="42042" name="Line 57"/>
            <p:cNvSpPr>
              <a:spLocks noChangeShapeType="1"/>
            </p:cNvSpPr>
            <p:nvPr/>
          </p:nvSpPr>
          <p:spPr bwMode="auto">
            <a:xfrm>
              <a:off x="1397" y="4246"/>
              <a:ext cx="1043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2043" name="Text Box 58"/>
            <p:cNvSpPr txBox="1">
              <a:spLocks noChangeArrowheads="1"/>
            </p:cNvSpPr>
            <p:nvPr/>
          </p:nvSpPr>
          <p:spPr bwMode="auto">
            <a:xfrm>
              <a:off x="1292" y="3974"/>
              <a:ext cx="13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being considered</a:t>
              </a:r>
              <a:endPara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2044" name="Line 59"/>
            <p:cNvSpPr>
              <a:spLocks noChangeShapeType="1"/>
            </p:cNvSpPr>
            <p:nvPr/>
          </p:nvSpPr>
          <p:spPr bwMode="auto">
            <a:xfrm>
              <a:off x="2758" y="4246"/>
              <a:ext cx="104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419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419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6613"/>
            <a:ext cx="9328150" cy="58689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smtClean="0"/>
              <a:t>For every un-chosen neighbor of vertex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b</a:t>
            </a:r>
            <a:r>
              <a:rPr lang="en-GB" altLang="en-US" sz="2800" smtClean="0"/>
              <a:t>, update the weight and leading vertex. Choose from </a:t>
            </a:r>
            <a:r>
              <a:rPr lang="en-GB" altLang="en-US" sz="2800" b="1" smtClean="0">
                <a:solidFill>
                  <a:srgbClr val="FF0000"/>
                </a:solidFill>
              </a:rPr>
              <a:t>ALL</a:t>
            </a:r>
            <a:r>
              <a:rPr lang="en-GB" altLang="en-US" sz="2800" smtClean="0"/>
              <a:t> un-chosen vertices </a:t>
            </a:r>
            <a:r>
              <a:rPr lang="en-GB" altLang="en-US" sz="2800" b="1" u="sng" smtClean="0">
                <a:solidFill>
                  <a:srgbClr val="FF0000"/>
                </a:solidFill>
              </a:rPr>
              <a:t>(i.e.,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c</a:t>
            </a:r>
            <a:r>
              <a:rPr lang="en-GB" altLang="en-US" sz="2800" b="1" u="sng" smtClean="0">
                <a:solidFill>
                  <a:srgbClr val="FF0000"/>
                </a:solidFill>
              </a:rPr>
              <a:t>,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d</a:t>
            </a:r>
            <a:r>
              <a:rPr lang="en-GB" altLang="en-US" sz="2800" b="1" u="sng" smtClean="0">
                <a:solidFill>
                  <a:srgbClr val="FF0000"/>
                </a:solidFill>
              </a:rPr>
              <a:t>,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h</a:t>
            </a:r>
            <a:r>
              <a:rPr lang="en-GB" altLang="en-US" sz="2800" b="1" u="sng" smtClean="0">
                <a:solidFill>
                  <a:srgbClr val="FF0000"/>
                </a:solidFill>
              </a:rPr>
              <a:t>)</a:t>
            </a:r>
            <a:r>
              <a:rPr lang="en-GB" altLang="en-US" sz="2800" b="1" smtClean="0">
                <a:solidFill>
                  <a:srgbClr val="FF0000"/>
                </a:solidFill>
              </a:rPr>
              <a:t> </a:t>
            </a:r>
            <a:r>
              <a:rPr lang="en-GB" altLang="en-US" sz="2800" smtClean="0"/>
              <a:t>the one with smallest weight.</a:t>
            </a:r>
            <a:endParaRPr kumimoji="1" lang="en-US" altLang="en-US" sz="2800" b="1" smtClean="0">
              <a:sym typeface="Symbol" panose="05050102010706020507" pitchFamily="18" charset="2"/>
            </a:endParaRPr>
          </a:p>
        </p:txBody>
      </p:sp>
      <p:sp>
        <p:nvSpPr>
          <p:cNvPr id="41994" name="Oval 4"/>
          <p:cNvSpPr>
            <a:spLocks noChangeArrowheads="1"/>
          </p:cNvSpPr>
          <p:nvPr/>
        </p:nvSpPr>
        <p:spPr bwMode="auto">
          <a:xfrm>
            <a:off x="325438" y="3400425"/>
            <a:ext cx="649287" cy="6000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2" name="Oval 5"/>
          <p:cNvSpPr>
            <a:spLocks noChangeArrowheads="1"/>
          </p:cNvSpPr>
          <p:nvPr/>
        </p:nvSpPr>
        <p:spPr bwMode="auto">
          <a:xfrm>
            <a:off x="8631238" y="2571750"/>
            <a:ext cx="690562" cy="63658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h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1996" name="Oval 6"/>
          <p:cNvSpPr>
            <a:spLocks noChangeArrowheads="1"/>
          </p:cNvSpPr>
          <p:nvPr/>
        </p:nvSpPr>
        <p:spPr bwMode="auto">
          <a:xfrm>
            <a:off x="8969375" y="5667375"/>
            <a:ext cx="585788" cy="5413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k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1997" name="Oval 7"/>
          <p:cNvSpPr>
            <a:spLocks noChangeArrowheads="1"/>
          </p:cNvSpPr>
          <p:nvPr/>
        </p:nvSpPr>
        <p:spPr bwMode="auto">
          <a:xfrm>
            <a:off x="2249488" y="2513013"/>
            <a:ext cx="754062" cy="69532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" name="Oval 8"/>
          <p:cNvSpPr>
            <a:spLocks noChangeArrowheads="1"/>
          </p:cNvSpPr>
          <p:nvPr/>
        </p:nvSpPr>
        <p:spPr bwMode="auto">
          <a:xfrm>
            <a:off x="3122613" y="3697288"/>
            <a:ext cx="738187" cy="6810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3022" name="Oval 9"/>
          <p:cNvSpPr>
            <a:spLocks noChangeArrowheads="1"/>
          </p:cNvSpPr>
          <p:nvPr/>
        </p:nvSpPr>
        <p:spPr bwMode="auto">
          <a:xfrm>
            <a:off x="2316163" y="5759450"/>
            <a:ext cx="609600" cy="5619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2000" name="Oval 10"/>
          <p:cNvSpPr>
            <a:spLocks noChangeArrowheads="1"/>
          </p:cNvSpPr>
          <p:nvPr/>
        </p:nvSpPr>
        <p:spPr bwMode="auto">
          <a:xfrm>
            <a:off x="7610475" y="4156075"/>
            <a:ext cx="619125" cy="5715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2001" name="Oval 11"/>
          <p:cNvSpPr>
            <a:spLocks noChangeArrowheads="1"/>
          </p:cNvSpPr>
          <p:nvPr/>
        </p:nvSpPr>
        <p:spPr bwMode="auto">
          <a:xfrm>
            <a:off x="4646613" y="4427538"/>
            <a:ext cx="696912" cy="6429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42002" name="AutoShape 12"/>
          <p:cNvCxnSpPr>
            <a:cxnSpLocks noChangeShapeType="1"/>
            <a:stCxn id="41994" idx="7"/>
            <a:endCxn id="41997" idx="2"/>
          </p:cNvCxnSpPr>
          <p:nvPr/>
        </p:nvCxnSpPr>
        <p:spPr bwMode="auto">
          <a:xfrm flipV="1">
            <a:off x="879475" y="2860675"/>
            <a:ext cx="1362075" cy="6191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3" name="AutoShape 13"/>
          <p:cNvCxnSpPr>
            <a:cxnSpLocks noChangeShapeType="1"/>
            <a:stCxn id="41994" idx="6"/>
          </p:cNvCxnSpPr>
          <p:nvPr/>
        </p:nvCxnSpPr>
        <p:spPr bwMode="auto">
          <a:xfrm>
            <a:off x="982663" y="3700463"/>
            <a:ext cx="2132012" cy="3381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4" name="AutoShape 14"/>
          <p:cNvCxnSpPr>
            <a:cxnSpLocks noChangeShapeType="1"/>
            <a:stCxn id="41994" idx="5"/>
            <a:endCxn id="43022" idx="0"/>
          </p:cNvCxnSpPr>
          <p:nvPr/>
        </p:nvCxnSpPr>
        <p:spPr bwMode="auto">
          <a:xfrm>
            <a:off x="879475" y="3921125"/>
            <a:ext cx="1741488" cy="18303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AutoShape 15"/>
          <p:cNvCxnSpPr>
            <a:cxnSpLocks noChangeShapeType="1"/>
          </p:cNvCxnSpPr>
          <p:nvPr/>
        </p:nvCxnSpPr>
        <p:spPr bwMode="auto">
          <a:xfrm flipV="1">
            <a:off x="3752850" y="2890838"/>
            <a:ext cx="4870450" cy="898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AutoShape 16"/>
          <p:cNvCxnSpPr>
            <a:cxnSpLocks noChangeShapeType="1"/>
            <a:stCxn id="42000" idx="7"/>
          </p:cNvCxnSpPr>
          <p:nvPr/>
        </p:nvCxnSpPr>
        <p:spPr bwMode="auto">
          <a:xfrm flipV="1">
            <a:off x="8139113" y="3216275"/>
            <a:ext cx="838200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7" name="AutoShape 17"/>
          <p:cNvCxnSpPr>
            <a:cxnSpLocks noChangeShapeType="1"/>
            <a:endCxn id="42001" idx="1"/>
          </p:cNvCxnSpPr>
          <p:nvPr/>
        </p:nvCxnSpPr>
        <p:spPr bwMode="auto">
          <a:xfrm>
            <a:off x="3752850" y="4286250"/>
            <a:ext cx="995363" cy="227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8" name="AutoShape 18"/>
          <p:cNvCxnSpPr>
            <a:cxnSpLocks noChangeShapeType="1"/>
            <a:stCxn id="42001" idx="5"/>
            <a:endCxn id="41996" idx="2"/>
          </p:cNvCxnSpPr>
          <p:nvPr/>
        </p:nvCxnSpPr>
        <p:spPr bwMode="auto">
          <a:xfrm>
            <a:off x="5241925" y="4984750"/>
            <a:ext cx="3719513" cy="9540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9" name="AutoShape 19"/>
          <p:cNvCxnSpPr>
            <a:cxnSpLocks noChangeShapeType="1"/>
            <a:stCxn id="42001" idx="6"/>
            <a:endCxn id="42000" idx="2"/>
          </p:cNvCxnSpPr>
          <p:nvPr/>
        </p:nvCxnSpPr>
        <p:spPr bwMode="auto">
          <a:xfrm flipV="1">
            <a:off x="5351463" y="4441825"/>
            <a:ext cx="2251075" cy="307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0" name="AutoShape 20"/>
          <p:cNvCxnSpPr>
            <a:cxnSpLocks noChangeShapeType="1"/>
            <a:stCxn id="42000" idx="4"/>
            <a:endCxn id="41996" idx="1"/>
          </p:cNvCxnSpPr>
          <p:nvPr/>
        </p:nvCxnSpPr>
        <p:spPr bwMode="auto">
          <a:xfrm>
            <a:off x="7920038" y="4735513"/>
            <a:ext cx="1135062" cy="1003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1" name="AutoShape 21"/>
          <p:cNvCxnSpPr>
            <a:cxnSpLocks noChangeShapeType="1"/>
            <a:endCxn id="42001" idx="7"/>
          </p:cNvCxnSpPr>
          <p:nvPr/>
        </p:nvCxnSpPr>
        <p:spPr bwMode="auto">
          <a:xfrm flipH="1">
            <a:off x="5241925" y="3122613"/>
            <a:ext cx="3490913" cy="1390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2" name="AutoShape 22"/>
          <p:cNvCxnSpPr>
            <a:cxnSpLocks noChangeShapeType="1"/>
            <a:endCxn id="43022" idx="7"/>
          </p:cNvCxnSpPr>
          <p:nvPr/>
        </p:nvCxnSpPr>
        <p:spPr bwMode="auto">
          <a:xfrm flipH="1">
            <a:off x="2836863" y="4386263"/>
            <a:ext cx="655637" cy="144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3" name="AutoShape 23"/>
          <p:cNvCxnSpPr>
            <a:cxnSpLocks noChangeShapeType="1"/>
            <a:stCxn id="43022" idx="6"/>
            <a:endCxn id="42001" idx="2"/>
          </p:cNvCxnSpPr>
          <p:nvPr/>
        </p:nvCxnSpPr>
        <p:spPr bwMode="auto">
          <a:xfrm flipV="1">
            <a:off x="2933700" y="4749800"/>
            <a:ext cx="1704975" cy="1290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6552" name="AutoShape 24"/>
          <p:cNvCxnSpPr>
            <a:cxnSpLocks noChangeShapeType="1"/>
            <a:stCxn id="41997" idx="6"/>
          </p:cNvCxnSpPr>
          <p:nvPr/>
        </p:nvCxnSpPr>
        <p:spPr bwMode="auto">
          <a:xfrm flipV="1">
            <a:off x="3011488" y="2657475"/>
            <a:ext cx="5721350" cy="2032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5" name="AutoShape 25"/>
          <p:cNvCxnSpPr>
            <a:cxnSpLocks noChangeShapeType="1"/>
            <a:stCxn id="43022" idx="6"/>
            <a:endCxn id="41996" idx="3"/>
          </p:cNvCxnSpPr>
          <p:nvPr/>
        </p:nvCxnSpPr>
        <p:spPr bwMode="auto">
          <a:xfrm>
            <a:off x="2933700" y="6040438"/>
            <a:ext cx="6121400" cy="96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6" name="AutoShape 26"/>
          <p:cNvCxnSpPr>
            <a:cxnSpLocks noChangeShapeType="1"/>
            <a:endCxn id="41996" idx="0"/>
          </p:cNvCxnSpPr>
          <p:nvPr/>
        </p:nvCxnSpPr>
        <p:spPr bwMode="auto">
          <a:xfrm>
            <a:off x="9220200" y="3122613"/>
            <a:ext cx="42863" cy="2536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7" name="Text Box 27"/>
          <p:cNvSpPr txBox="1">
            <a:spLocks noChangeArrowheads="1"/>
          </p:cNvSpPr>
          <p:nvPr/>
        </p:nvSpPr>
        <p:spPr bwMode="auto">
          <a:xfrm>
            <a:off x="5264150" y="2565400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24</a:t>
            </a:r>
          </a:p>
        </p:txBody>
      </p:sp>
      <p:sp>
        <p:nvSpPr>
          <p:cNvPr id="42018" name="Text Box 28"/>
          <p:cNvSpPr txBox="1">
            <a:spLocks noChangeArrowheads="1"/>
          </p:cNvSpPr>
          <p:nvPr/>
        </p:nvSpPr>
        <p:spPr bwMode="auto">
          <a:xfrm>
            <a:off x="5194300" y="3284538"/>
            <a:ext cx="69373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18</a:t>
            </a:r>
          </a:p>
        </p:txBody>
      </p:sp>
      <p:sp>
        <p:nvSpPr>
          <p:cNvPr id="42019" name="Text Box 29"/>
          <p:cNvSpPr txBox="1">
            <a:spLocks noChangeArrowheads="1"/>
          </p:cNvSpPr>
          <p:nvPr/>
        </p:nvSpPr>
        <p:spPr bwMode="auto">
          <a:xfrm>
            <a:off x="6491288" y="3789363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42020" name="Text Box 30"/>
          <p:cNvSpPr txBox="1">
            <a:spLocks noChangeArrowheads="1"/>
          </p:cNvSpPr>
          <p:nvPr/>
        </p:nvSpPr>
        <p:spPr bwMode="auto">
          <a:xfrm>
            <a:off x="1308100" y="3068638"/>
            <a:ext cx="3540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42021" name="Text Box 31"/>
          <p:cNvSpPr txBox="1">
            <a:spLocks noChangeArrowheads="1"/>
          </p:cNvSpPr>
          <p:nvPr/>
        </p:nvSpPr>
        <p:spPr bwMode="auto">
          <a:xfrm>
            <a:off x="1987550" y="3640138"/>
            <a:ext cx="5476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14</a:t>
            </a:r>
          </a:p>
        </p:txBody>
      </p:sp>
      <p:sp>
        <p:nvSpPr>
          <p:cNvPr id="42022" name="Text Box 32"/>
          <p:cNvSpPr txBox="1">
            <a:spLocks noChangeArrowheads="1"/>
          </p:cNvSpPr>
          <p:nvPr/>
        </p:nvSpPr>
        <p:spPr bwMode="auto">
          <a:xfrm>
            <a:off x="1209675" y="4581525"/>
            <a:ext cx="935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42023" name="Text Box 33"/>
          <p:cNvSpPr txBox="1">
            <a:spLocks noChangeArrowheads="1"/>
          </p:cNvSpPr>
          <p:nvPr/>
        </p:nvSpPr>
        <p:spPr bwMode="auto">
          <a:xfrm>
            <a:off x="2690813" y="4984750"/>
            <a:ext cx="67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TW" altLang="en-US" b="1"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42024" name="Text Box 34"/>
          <p:cNvSpPr txBox="1">
            <a:spLocks noChangeArrowheads="1"/>
          </p:cNvSpPr>
          <p:nvPr/>
        </p:nvSpPr>
        <p:spPr bwMode="auto">
          <a:xfrm>
            <a:off x="3954463" y="4221163"/>
            <a:ext cx="4524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30</a:t>
            </a:r>
          </a:p>
        </p:txBody>
      </p:sp>
      <p:sp>
        <p:nvSpPr>
          <p:cNvPr id="42025" name="Text Box 35"/>
          <p:cNvSpPr txBox="1">
            <a:spLocks noChangeArrowheads="1"/>
          </p:cNvSpPr>
          <p:nvPr/>
        </p:nvSpPr>
        <p:spPr bwMode="auto">
          <a:xfrm>
            <a:off x="3425825" y="5373688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20</a:t>
            </a:r>
          </a:p>
        </p:txBody>
      </p:sp>
      <p:sp>
        <p:nvSpPr>
          <p:cNvPr id="42026" name="Text Box 36"/>
          <p:cNvSpPr txBox="1">
            <a:spLocks noChangeArrowheads="1"/>
          </p:cNvSpPr>
          <p:nvPr/>
        </p:nvSpPr>
        <p:spPr bwMode="auto">
          <a:xfrm>
            <a:off x="5691188" y="5943600"/>
            <a:ext cx="431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44</a:t>
            </a:r>
          </a:p>
        </p:txBody>
      </p:sp>
      <p:sp>
        <p:nvSpPr>
          <p:cNvPr id="42027" name="Text Box 37"/>
          <p:cNvSpPr txBox="1">
            <a:spLocks noChangeArrowheads="1"/>
          </p:cNvSpPr>
          <p:nvPr/>
        </p:nvSpPr>
        <p:spPr bwMode="auto">
          <a:xfrm>
            <a:off x="6542088" y="5229225"/>
            <a:ext cx="5953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42028" name="Text Box 38"/>
          <p:cNvSpPr txBox="1">
            <a:spLocks noChangeArrowheads="1"/>
          </p:cNvSpPr>
          <p:nvPr/>
        </p:nvSpPr>
        <p:spPr bwMode="auto">
          <a:xfrm>
            <a:off x="6438900" y="4437063"/>
            <a:ext cx="6207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42029" name="Text Box 39"/>
          <p:cNvSpPr txBox="1">
            <a:spLocks noChangeArrowheads="1"/>
          </p:cNvSpPr>
          <p:nvPr/>
        </p:nvSpPr>
        <p:spPr bwMode="auto">
          <a:xfrm>
            <a:off x="8343900" y="3640138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2030" name="Text Box 40"/>
          <p:cNvSpPr txBox="1">
            <a:spLocks noChangeArrowheads="1"/>
          </p:cNvSpPr>
          <p:nvPr/>
        </p:nvSpPr>
        <p:spPr bwMode="auto">
          <a:xfrm>
            <a:off x="8934450" y="4292600"/>
            <a:ext cx="620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19</a:t>
            </a:r>
          </a:p>
        </p:txBody>
      </p:sp>
      <p:sp>
        <p:nvSpPr>
          <p:cNvPr id="42031" name="Text Box 41"/>
          <p:cNvSpPr txBox="1">
            <a:spLocks noChangeArrowheads="1"/>
          </p:cNvSpPr>
          <p:nvPr/>
        </p:nvSpPr>
        <p:spPr bwMode="auto">
          <a:xfrm>
            <a:off x="8229600" y="5013325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2032" name="Text Box 42"/>
          <p:cNvSpPr txBox="1">
            <a:spLocks noChangeArrowheads="1"/>
          </p:cNvSpPr>
          <p:nvPr/>
        </p:nvSpPr>
        <p:spPr bwMode="auto">
          <a:xfrm>
            <a:off x="2846388" y="227171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9, a)</a:t>
            </a:r>
          </a:p>
        </p:txBody>
      </p:sp>
      <p:sp>
        <p:nvSpPr>
          <p:cNvPr id="42033" name="Text Box 43"/>
          <p:cNvSpPr txBox="1">
            <a:spLocks noChangeArrowheads="1"/>
          </p:cNvSpPr>
          <p:nvPr/>
        </p:nvSpPr>
        <p:spPr bwMode="auto">
          <a:xfrm>
            <a:off x="3003550" y="328453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14, a)</a:t>
            </a:r>
          </a:p>
        </p:txBody>
      </p:sp>
      <p:sp>
        <p:nvSpPr>
          <p:cNvPr id="42034" name="Text Box 45"/>
          <p:cNvSpPr txBox="1">
            <a:spLocks noChangeArrowheads="1"/>
          </p:cNvSpPr>
          <p:nvPr/>
        </p:nvSpPr>
        <p:spPr bwMode="auto">
          <a:xfrm>
            <a:off x="4408488" y="5084763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2035" name="Text Box 46"/>
          <p:cNvSpPr txBox="1">
            <a:spLocks noChangeArrowheads="1"/>
          </p:cNvSpPr>
          <p:nvPr/>
        </p:nvSpPr>
        <p:spPr bwMode="auto">
          <a:xfrm>
            <a:off x="6904038" y="47244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2036" name="Text Box 47"/>
          <p:cNvSpPr txBox="1">
            <a:spLocks noChangeArrowheads="1"/>
          </p:cNvSpPr>
          <p:nvPr/>
        </p:nvSpPr>
        <p:spPr bwMode="auto">
          <a:xfrm>
            <a:off x="8620125" y="6237288"/>
            <a:ext cx="1168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06578" name="Freeform 50"/>
          <p:cNvSpPr>
            <a:spLocks/>
          </p:cNvSpPr>
          <p:nvPr/>
        </p:nvSpPr>
        <p:spPr bwMode="auto">
          <a:xfrm flipV="1">
            <a:off x="2535238" y="4149725"/>
            <a:ext cx="622300" cy="142875"/>
          </a:xfrm>
          <a:custGeom>
            <a:avLst/>
            <a:gdLst>
              <a:gd name="T0" fmla="*/ 0 w 362"/>
              <a:gd name="T1" fmla="*/ 0 h 90"/>
              <a:gd name="T2" fmla="*/ 2147483647 w 362"/>
              <a:gd name="T3" fmla="*/ 2147483647 h 90"/>
              <a:gd name="T4" fmla="*/ 2147483647 w 362"/>
              <a:gd name="T5" fmla="*/ 0 h 90"/>
              <a:gd name="T6" fmla="*/ 2147483647 w 362"/>
              <a:gd name="T7" fmla="*/ 2147483647 h 90"/>
              <a:gd name="T8" fmla="*/ 0 60000 65536"/>
              <a:gd name="T9" fmla="*/ 0 60000 65536"/>
              <a:gd name="T10" fmla="*/ 0 60000 65536"/>
              <a:gd name="T11" fmla="*/ 0 60000 65536"/>
              <a:gd name="T12" fmla="*/ 0 w 362"/>
              <a:gd name="T13" fmla="*/ 0 h 90"/>
              <a:gd name="T14" fmla="*/ 362 w 362"/>
              <a:gd name="T15" fmla="*/ 90 h 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2" h="90">
                <a:moveTo>
                  <a:pt x="0" y="0"/>
                </a:moveTo>
                <a:cubicBezTo>
                  <a:pt x="30" y="45"/>
                  <a:pt x="60" y="90"/>
                  <a:pt x="90" y="90"/>
                </a:cubicBezTo>
                <a:cubicBezTo>
                  <a:pt x="120" y="90"/>
                  <a:pt x="136" y="0"/>
                  <a:pt x="181" y="0"/>
                </a:cubicBezTo>
                <a:cubicBezTo>
                  <a:pt x="226" y="0"/>
                  <a:pt x="294" y="45"/>
                  <a:pt x="362" y="9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2038" name="Text Box 60"/>
          <p:cNvSpPr txBox="1">
            <a:spLocks noChangeArrowheads="1"/>
          </p:cNvSpPr>
          <p:nvPr/>
        </p:nvSpPr>
        <p:spPr bwMode="auto">
          <a:xfrm>
            <a:off x="1130300" y="580548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15,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80" grpId="0" animBg="1"/>
      <p:bldP spid="406579" grpId="0"/>
      <p:bldP spid="4065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918763-0F68-46AD-BBCF-69708EBA603A}" type="slidenum">
              <a:rPr lang="zh-TW" altLang="en-US" sz="1100">
                <a:latin typeface="Verdana" panose="020B0604030504040204" pitchFamily="34" charset="0"/>
              </a:rPr>
              <a:pPr/>
              <a:t>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Greedy methods</a:t>
            </a:r>
            <a:endParaRPr lang="en-US" altLang="en-US" smtClean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71563"/>
            <a:ext cx="932815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How to be greedy?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At every step, make the best move you can make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Keep going until you’re done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Don’t need to pay much effort at each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Usually finds a solution very </a:t>
            </a:r>
            <a:r>
              <a:rPr lang="en-US" altLang="en-US" b="1" smtClean="0">
                <a:solidFill>
                  <a:srgbClr val="FF0000"/>
                </a:solidFill>
              </a:rPr>
              <a:t>quickly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The solution found is usually </a:t>
            </a:r>
            <a:r>
              <a:rPr lang="en-US" altLang="en-US" b="1" smtClean="0">
                <a:solidFill>
                  <a:srgbClr val="FF0000"/>
                </a:solidFill>
              </a:rPr>
              <a:t>not bad</a:t>
            </a:r>
            <a:endParaRPr lang="en-US" altLang="zh-TW" b="1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Possible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The solution found may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NOT</a:t>
            </a:r>
            <a:r>
              <a:rPr lang="en-US" altLang="zh-TW" smtClean="0">
                <a:ea typeface="新細明體" panose="02020500000000000000" pitchFamily="18" charset="-120"/>
              </a:rPr>
              <a:t> be the best one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6613"/>
            <a:ext cx="9328150" cy="58689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smtClean="0"/>
              <a:t>If a new path with smallest weight is discovered, e.g., for vertices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e, h</a:t>
            </a:r>
            <a:r>
              <a:rPr lang="en-GB" altLang="en-US" sz="2800" smtClean="0"/>
              <a:t>, the weight is updated. Otherwise, like vertex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d</a:t>
            </a:r>
            <a:r>
              <a:rPr lang="en-GB" altLang="en-US" sz="2800" smtClean="0"/>
              <a:t>, no update. Choose among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d</a:t>
            </a:r>
            <a:r>
              <a:rPr lang="en-GB" altLang="en-US" sz="2800" b="1" u="sng" smtClean="0">
                <a:solidFill>
                  <a:srgbClr val="FF0000"/>
                </a:solidFill>
              </a:rPr>
              <a:t>,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e</a:t>
            </a:r>
            <a:r>
              <a:rPr lang="en-GB" altLang="en-US" sz="2800" b="1" u="sng" smtClean="0">
                <a:solidFill>
                  <a:srgbClr val="FF0000"/>
                </a:solidFill>
              </a:rPr>
              <a:t>,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h</a:t>
            </a:r>
            <a:r>
              <a:rPr lang="en-GB" altLang="en-US" sz="2800" smtClean="0"/>
              <a:t>.</a:t>
            </a:r>
            <a:endParaRPr kumimoji="1" lang="en-US" altLang="en-US" sz="2800" b="1" smtClean="0">
              <a:sym typeface="Symbol" panose="05050102010706020507" pitchFamily="18" charset="2"/>
            </a:endParaRPr>
          </a:p>
        </p:txBody>
      </p:sp>
      <p:cxnSp>
        <p:nvCxnSpPr>
          <p:cNvPr id="43011" name="AutoShape 22"/>
          <p:cNvCxnSpPr>
            <a:cxnSpLocks noChangeShapeType="1"/>
          </p:cNvCxnSpPr>
          <p:nvPr/>
        </p:nvCxnSpPr>
        <p:spPr bwMode="auto">
          <a:xfrm flipH="1">
            <a:off x="2836863" y="4386263"/>
            <a:ext cx="655637" cy="144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2" name="AutoShape 17"/>
          <p:cNvCxnSpPr>
            <a:cxnSpLocks noChangeShapeType="1"/>
          </p:cNvCxnSpPr>
          <p:nvPr/>
        </p:nvCxnSpPr>
        <p:spPr bwMode="auto">
          <a:xfrm>
            <a:off x="3752850" y="4286250"/>
            <a:ext cx="995363" cy="227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3" name="AutoShape 15"/>
          <p:cNvCxnSpPr>
            <a:cxnSpLocks noChangeShapeType="1"/>
          </p:cNvCxnSpPr>
          <p:nvPr/>
        </p:nvCxnSpPr>
        <p:spPr bwMode="auto">
          <a:xfrm flipV="1">
            <a:off x="3752850" y="2890838"/>
            <a:ext cx="4870450" cy="898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721C05-82BB-4843-8C19-1234BF3292F2}" type="slidenum">
              <a:rPr lang="zh-TW" altLang="en-US" sz="1100">
                <a:latin typeface="Verdana" panose="020B0604030504040204" pitchFamily="34" charset="0"/>
              </a:rPr>
              <a:pPr/>
              <a:t>40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3015" name="Text Box 74"/>
          <p:cNvSpPr txBox="1">
            <a:spLocks noChangeArrowheads="1"/>
          </p:cNvSpPr>
          <p:nvPr/>
        </p:nvSpPr>
        <p:spPr bwMode="auto">
          <a:xfrm>
            <a:off x="8542338" y="2133600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33, b)</a:t>
            </a:r>
          </a:p>
        </p:txBody>
      </p:sp>
      <p:sp>
        <p:nvSpPr>
          <p:cNvPr id="407605" name="Text Box 53"/>
          <p:cNvSpPr txBox="1">
            <a:spLocks noChangeArrowheads="1"/>
          </p:cNvSpPr>
          <p:nvPr/>
        </p:nvSpPr>
        <p:spPr bwMode="auto">
          <a:xfrm>
            <a:off x="8542338" y="2133600"/>
            <a:ext cx="1169987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32, c)</a:t>
            </a:r>
          </a:p>
        </p:txBody>
      </p:sp>
      <p:sp>
        <p:nvSpPr>
          <p:cNvPr id="43017" name="Text Box 71"/>
          <p:cNvSpPr txBox="1">
            <a:spLocks noChangeArrowheads="1"/>
          </p:cNvSpPr>
          <p:nvPr/>
        </p:nvSpPr>
        <p:spPr bwMode="auto">
          <a:xfrm>
            <a:off x="4408488" y="5084763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grpSp>
        <p:nvGrpSpPr>
          <p:cNvPr id="43018" name="Group 64"/>
          <p:cNvGrpSpPr>
            <a:grpSpLocks/>
          </p:cNvGrpSpPr>
          <p:nvPr/>
        </p:nvGrpSpPr>
        <p:grpSpPr bwMode="auto">
          <a:xfrm>
            <a:off x="0" y="6237288"/>
            <a:ext cx="6826250" cy="620712"/>
            <a:chOff x="0" y="3929"/>
            <a:chExt cx="3969" cy="391"/>
          </a:xfrm>
        </p:grpSpPr>
        <p:sp>
          <p:nvSpPr>
            <p:cNvPr id="43066" name="AutoShape 65"/>
            <p:cNvSpPr>
              <a:spLocks noChangeArrowheads="1"/>
            </p:cNvSpPr>
            <p:nvPr/>
          </p:nvSpPr>
          <p:spPr bwMode="auto">
            <a:xfrm>
              <a:off x="0" y="3929"/>
              <a:ext cx="3969" cy="39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67" name="Text Box 66"/>
            <p:cNvSpPr txBox="1">
              <a:spLocks noChangeArrowheads="1"/>
            </p:cNvSpPr>
            <p:nvPr/>
          </p:nvSpPr>
          <p:spPr bwMode="auto">
            <a:xfrm>
              <a:off x="2653" y="3974"/>
              <a:ext cx="11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shortest path</a:t>
              </a:r>
              <a:endParaRPr lang="en-US" altLang="en-US" sz="2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3068" name="Text Box 67"/>
            <p:cNvSpPr txBox="1">
              <a:spLocks noChangeArrowheads="1"/>
            </p:cNvSpPr>
            <p:nvPr/>
          </p:nvSpPr>
          <p:spPr bwMode="auto">
            <a:xfrm>
              <a:off x="113" y="4020"/>
              <a:ext cx="1089" cy="202"/>
            </a:xfrm>
            <a:prstGeom prst="rect">
              <a:avLst/>
            </a:prstGeom>
            <a:solidFill>
              <a:srgbClr val="FFCC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1" lang="en-GB" altLang="zh-TW" sz="2000" b="1">
                  <a:solidFill>
                    <a:schemeClr val="accent2"/>
                  </a:solidFill>
                  <a:latin typeface="Comic Sans MS" panose="030F0702030302020204" pitchFamily="66" charset="0"/>
                  <a:ea typeface="新細明體" panose="02020500000000000000" pitchFamily="18" charset="-120"/>
                  <a:sym typeface="Symbol" panose="05050102010706020507" pitchFamily="18" charset="2"/>
                </a:rPr>
                <a:t>new values</a:t>
              </a:r>
            </a:p>
          </p:txBody>
        </p:sp>
        <p:sp>
          <p:nvSpPr>
            <p:cNvPr id="43069" name="Line 68"/>
            <p:cNvSpPr>
              <a:spLocks noChangeShapeType="1"/>
            </p:cNvSpPr>
            <p:nvPr/>
          </p:nvSpPr>
          <p:spPr bwMode="auto">
            <a:xfrm>
              <a:off x="1397" y="4246"/>
              <a:ext cx="1043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70" name="Text Box 69"/>
            <p:cNvSpPr txBox="1">
              <a:spLocks noChangeArrowheads="1"/>
            </p:cNvSpPr>
            <p:nvPr/>
          </p:nvSpPr>
          <p:spPr bwMode="auto">
            <a:xfrm>
              <a:off x="1292" y="3974"/>
              <a:ext cx="13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being considered</a:t>
              </a:r>
              <a:endPara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3071" name="Line 70"/>
            <p:cNvSpPr>
              <a:spLocks noChangeShapeType="1"/>
            </p:cNvSpPr>
            <p:nvPr/>
          </p:nvSpPr>
          <p:spPr bwMode="auto">
            <a:xfrm>
              <a:off x="2758" y="4246"/>
              <a:ext cx="104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43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43020" name="Oval 4"/>
          <p:cNvSpPr>
            <a:spLocks noChangeArrowheads="1"/>
          </p:cNvSpPr>
          <p:nvPr/>
        </p:nvSpPr>
        <p:spPr bwMode="auto">
          <a:xfrm>
            <a:off x="325438" y="3400425"/>
            <a:ext cx="649287" cy="6000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2" name="Oval 5"/>
          <p:cNvSpPr>
            <a:spLocks noChangeArrowheads="1"/>
          </p:cNvSpPr>
          <p:nvPr/>
        </p:nvSpPr>
        <p:spPr bwMode="auto">
          <a:xfrm>
            <a:off x="8631238" y="2571750"/>
            <a:ext cx="690562" cy="63658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h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3022" name="Oval 6"/>
          <p:cNvSpPr>
            <a:spLocks noChangeArrowheads="1"/>
          </p:cNvSpPr>
          <p:nvPr/>
        </p:nvSpPr>
        <p:spPr bwMode="auto">
          <a:xfrm>
            <a:off x="8969375" y="5667375"/>
            <a:ext cx="585788" cy="5413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k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3023" name="Oval 7"/>
          <p:cNvSpPr>
            <a:spLocks noChangeArrowheads="1"/>
          </p:cNvSpPr>
          <p:nvPr/>
        </p:nvSpPr>
        <p:spPr bwMode="auto">
          <a:xfrm>
            <a:off x="2249488" y="2513013"/>
            <a:ext cx="754062" cy="69532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3024" name="Oval 8"/>
          <p:cNvSpPr>
            <a:spLocks noChangeArrowheads="1"/>
          </p:cNvSpPr>
          <p:nvPr/>
        </p:nvSpPr>
        <p:spPr bwMode="auto">
          <a:xfrm>
            <a:off x="3122613" y="3697288"/>
            <a:ext cx="738187" cy="681037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" name="Oval 9"/>
          <p:cNvSpPr>
            <a:spLocks noChangeArrowheads="1"/>
          </p:cNvSpPr>
          <p:nvPr/>
        </p:nvSpPr>
        <p:spPr bwMode="auto">
          <a:xfrm>
            <a:off x="2316163" y="5759450"/>
            <a:ext cx="609600" cy="5619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3026" name="Oval 10"/>
          <p:cNvSpPr>
            <a:spLocks noChangeArrowheads="1"/>
          </p:cNvSpPr>
          <p:nvPr/>
        </p:nvSpPr>
        <p:spPr bwMode="auto">
          <a:xfrm>
            <a:off x="7610475" y="4156075"/>
            <a:ext cx="619125" cy="5715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" name="Oval 11"/>
          <p:cNvSpPr>
            <a:spLocks noChangeArrowheads="1"/>
          </p:cNvSpPr>
          <p:nvPr/>
        </p:nvSpPr>
        <p:spPr bwMode="auto">
          <a:xfrm>
            <a:off x="4646613" y="4427538"/>
            <a:ext cx="696912" cy="6429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43028" name="AutoShape 12"/>
          <p:cNvCxnSpPr>
            <a:cxnSpLocks noChangeShapeType="1"/>
            <a:stCxn id="43020" idx="7"/>
            <a:endCxn id="43023" idx="2"/>
          </p:cNvCxnSpPr>
          <p:nvPr/>
        </p:nvCxnSpPr>
        <p:spPr bwMode="auto">
          <a:xfrm flipV="1">
            <a:off x="879475" y="2860675"/>
            <a:ext cx="1362075" cy="6191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9" name="AutoShape 13"/>
          <p:cNvCxnSpPr>
            <a:cxnSpLocks noChangeShapeType="1"/>
            <a:stCxn id="43020" idx="6"/>
            <a:endCxn id="43024" idx="2"/>
          </p:cNvCxnSpPr>
          <p:nvPr/>
        </p:nvCxnSpPr>
        <p:spPr bwMode="auto">
          <a:xfrm>
            <a:off x="982663" y="3700463"/>
            <a:ext cx="2132012" cy="33813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0" name="AutoShape 14"/>
          <p:cNvCxnSpPr>
            <a:cxnSpLocks noChangeShapeType="1"/>
            <a:stCxn id="43020" idx="5"/>
          </p:cNvCxnSpPr>
          <p:nvPr/>
        </p:nvCxnSpPr>
        <p:spPr bwMode="auto">
          <a:xfrm>
            <a:off x="879475" y="3921125"/>
            <a:ext cx="1741488" cy="18303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7567" name="AutoShape 15"/>
          <p:cNvCxnSpPr>
            <a:cxnSpLocks noChangeShapeType="1"/>
          </p:cNvCxnSpPr>
          <p:nvPr/>
        </p:nvCxnSpPr>
        <p:spPr bwMode="auto">
          <a:xfrm flipV="1">
            <a:off x="3752850" y="2881313"/>
            <a:ext cx="4870450" cy="898525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2" name="AutoShape 16"/>
          <p:cNvCxnSpPr>
            <a:cxnSpLocks noChangeShapeType="1"/>
            <a:stCxn id="43026" idx="7"/>
          </p:cNvCxnSpPr>
          <p:nvPr/>
        </p:nvCxnSpPr>
        <p:spPr bwMode="auto">
          <a:xfrm flipV="1">
            <a:off x="8139113" y="3216275"/>
            <a:ext cx="838200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7569" name="AutoShape 17"/>
          <p:cNvCxnSpPr>
            <a:cxnSpLocks noChangeShapeType="1"/>
          </p:cNvCxnSpPr>
          <p:nvPr/>
        </p:nvCxnSpPr>
        <p:spPr bwMode="auto">
          <a:xfrm>
            <a:off x="3738563" y="4297363"/>
            <a:ext cx="995362" cy="227012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4" name="AutoShape 18"/>
          <p:cNvCxnSpPr>
            <a:cxnSpLocks noChangeShapeType="1"/>
            <a:endCxn id="43022" idx="2"/>
          </p:cNvCxnSpPr>
          <p:nvPr/>
        </p:nvCxnSpPr>
        <p:spPr bwMode="auto">
          <a:xfrm>
            <a:off x="5241925" y="4984750"/>
            <a:ext cx="3719513" cy="9540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5" name="AutoShape 19"/>
          <p:cNvCxnSpPr>
            <a:cxnSpLocks noChangeShapeType="1"/>
            <a:endCxn id="43026" idx="2"/>
          </p:cNvCxnSpPr>
          <p:nvPr/>
        </p:nvCxnSpPr>
        <p:spPr bwMode="auto">
          <a:xfrm flipV="1">
            <a:off x="5351463" y="4441825"/>
            <a:ext cx="2251075" cy="307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6" name="AutoShape 20"/>
          <p:cNvCxnSpPr>
            <a:cxnSpLocks noChangeShapeType="1"/>
            <a:stCxn id="43026" idx="4"/>
            <a:endCxn id="43022" idx="1"/>
          </p:cNvCxnSpPr>
          <p:nvPr/>
        </p:nvCxnSpPr>
        <p:spPr bwMode="auto">
          <a:xfrm>
            <a:off x="7920038" y="4735513"/>
            <a:ext cx="1135062" cy="1003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7" name="AutoShape 21"/>
          <p:cNvCxnSpPr>
            <a:cxnSpLocks noChangeShapeType="1"/>
          </p:cNvCxnSpPr>
          <p:nvPr/>
        </p:nvCxnSpPr>
        <p:spPr bwMode="auto">
          <a:xfrm flipH="1">
            <a:off x="5241925" y="3122613"/>
            <a:ext cx="3490913" cy="1390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7574" name="AutoShape 22"/>
          <p:cNvCxnSpPr>
            <a:cxnSpLocks noChangeShapeType="1"/>
          </p:cNvCxnSpPr>
          <p:nvPr/>
        </p:nvCxnSpPr>
        <p:spPr bwMode="auto">
          <a:xfrm flipH="1">
            <a:off x="2809875" y="4429125"/>
            <a:ext cx="655638" cy="14478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9" name="AutoShape 23"/>
          <p:cNvCxnSpPr>
            <a:cxnSpLocks noChangeShapeType="1"/>
          </p:cNvCxnSpPr>
          <p:nvPr/>
        </p:nvCxnSpPr>
        <p:spPr bwMode="auto">
          <a:xfrm flipV="1">
            <a:off x="2933700" y="4749800"/>
            <a:ext cx="1704975" cy="1290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40" name="AutoShape 24"/>
          <p:cNvCxnSpPr>
            <a:cxnSpLocks noChangeShapeType="1"/>
            <a:stCxn id="43023" idx="6"/>
          </p:cNvCxnSpPr>
          <p:nvPr/>
        </p:nvCxnSpPr>
        <p:spPr bwMode="auto">
          <a:xfrm flipV="1">
            <a:off x="3011488" y="2657475"/>
            <a:ext cx="5721350" cy="203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41" name="AutoShape 25"/>
          <p:cNvCxnSpPr>
            <a:cxnSpLocks noChangeShapeType="1"/>
            <a:endCxn id="43022" idx="3"/>
          </p:cNvCxnSpPr>
          <p:nvPr/>
        </p:nvCxnSpPr>
        <p:spPr bwMode="auto">
          <a:xfrm>
            <a:off x="2933700" y="6040438"/>
            <a:ext cx="6121400" cy="96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42" name="AutoShape 26"/>
          <p:cNvCxnSpPr>
            <a:cxnSpLocks noChangeShapeType="1"/>
            <a:endCxn id="43022" idx="0"/>
          </p:cNvCxnSpPr>
          <p:nvPr/>
        </p:nvCxnSpPr>
        <p:spPr bwMode="auto">
          <a:xfrm>
            <a:off x="9220200" y="3122613"/>
            <a:ext cx="42863" cy="2536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43" name="Text Box 27"/>
          <p:cNvSpPr txBox="1">
            <a:spLocks noChangeArrowheads="1"/>
          </p:cNvSpPr>
          <p:nvPr/>
        </p:nvSpPr>
        <p:spPr bwMode="auto">
          <a:xfrm>
            <a:off x="5264150" y="2565400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24</a:t>
            </a:r>
          </a:p>
        </p:txBody>
      </p:sp>
      <p:sp>
        <p:nvSpPr>
          <p:cNvPr id="43044" name="Text Box 28"/>
          <p:cNvSpPr txBox="1">
            <a:spLocks noChangeArrowheads="1"/>
          </p:cNvSpPr>
          <p:nvPr/>
        </p:nvSpPr>
        <p:spPr bwMode="auto">
          <a:xfrm>
            <a:off x="5194300" y="3284538"/>
            <a:ext cx="69373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18</a:t>
            </a:r>
          </a:p>
        </p:txBody>
      </p:sp>
      <p:sp>
        <p:nvSpPr>
          <p:cNvPr id="43045" name="Text Box 29"/>
          <p:cNvSpPr txBox="1">
            <a:spLocks noChangeArrowheads="1"/>
          </p:cNvSpPr>
          <p:nvPr/>
        </p:nvSpPr>
        <p:spPr bwMode="auto">
          <a:xfrm>
            <a:off x="6491288" y="3789363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43046" name="Text Box 30"/>
          <p:cNvSpPr txBox="1">
            <a:spLocks noChangeArrowheads="1"/>
          </p:cNvSpPr>
          <p:nvPr/>
        </p:nvSpPr>
        <p:spPr bwMode="auto">
          <a:xfrm>
            <a:off x="1308100" y="3068638"/>
            <a:ext cx="3540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43047" name="Text Box 31"/>
          <p:cNvSpPr txBox="1">
            <a:spLocks noChangeArrowheads="1"/>
          </p:cNvSpPr>
          <p:nvPr/>
        </p:nvSpPr>
        <p:spPr bwMode="auto">
          <a:xfrm>
            <a:off x="1987550" y="3640138"/>
            <a:ext cx="5476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14</a:t>
            </a:r>
          </a:p>
        </p:txBody>
      </p:sp>
      <p:sp>
        <p:nvSpPr>
          <p:cNvPr id="43048" name="Text Box 32"/>
          <p:cNvSpPr txBox="1">
            <a:spLocks noChangeArrowheads="1"/>
          </p:cNvSpPr>
          <p:nvPr/>
        </p:nvSpPr>
        <p:spPr bwMode="auto">
          <a:xfrm>
            <a:off x="1209675" y="4581525"/>
            <a:ext cx="935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43049" name="Text Box 33"/>
          <p:cNvSpPr txBox="1">
            <a:spLocks noChangeArrowheads="1"/>
          </p:cNvSpPr>
          <p:nvPr/>
        </p:nvSpPr>
        <p:spPr bwMode="auto">
          <a:xfrm>
            <a:off x="2690813" y="4984750"/>
            <a:ext cx="67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TW" altLang="en-US" b="1"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43050" name="Text Box 34"/>
          <p:cNvSpPr txBox="1">
            <a:spLocks noChangeArrowheads="1"/>
          </p:cNvSpPr>
          <p:nvPr/>
        </p:nvSpPr>
        <p:spPr bwMode="auto">
          <a:xfrm>
            <a:off x="3954463" y="4221163"/>
            <a:ext cx="4524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30</a:t>
            </a:r>
          </a:p>
        </p:txBody>
      </p:sp>
      <p:sp>
        <p:nvSpPr>
          <p:cNvPr id="43051" name="Text Box 35"/>
          <p:cNvSpPr txBox="1">
            <a:spLocks noChangeArrowheads="1"/>
          </p:cNvSpPr>
          <p:nvPr/>
        </p:nvSpPr>
        <p:spPr bwMode="auto">
          <a:xfrm>
            <a:off x="3425825" y="5373688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20</a:t>
            </a:r>
          </a:p>
        </p:txBody>
      </p:sp>
      <p:sp>
        <p:nvSpPr>
          <p:cNvPr id="43052" name="Text Box 36"/>
          <p:cNvSpPr txBox="1">
            <a:spLocks noChangeArrowheads="1"/>
          </p:cNvSpPr>
          <p:nvPr/>
        </p:nvSpPr>
        <p:spPr bwMode="auto">
          <a:xfrm>
            <a:off x="5691188" y="5943600"/>
            <a:ext cx="431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44</a:t>
            </a:r>
          </a:p>
        </p:txBody>
      </p:sp>
      <p:sp>
        <p:nvSpPr>
          <p:cNvPr id="43053" name="Text Box 37"/>
          <p:cNvSpPr txBox="1">
            <a:spLocks noChangeArrowheads="1"/>
          </p:cNvSpPr>
          <p:nvPr/>
        </p:nvSpPr>
        <p:spPr bwMode="auto">
          <a:xfrm>
            <a:off x="6542088" y="5229225"/>
            <a:ext cx="5953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43054" name="Text Box 38"/>
          <p:cNvSpPr txBox="1">
            <a:spLocks noChangeArrowheads="1"/>
          </p:cNvSpPr>
          <p:nvPr/>
        </p:nvSpPr>
        <p:spPr bwMode="auto">
          <a:xfrm>
            <a:off x="6438900" y="4437063"/>
            <a:ext cx="6207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43055" name="Text Box 39"/>
          <p:cNvSpPr txBox="1">
            <a:spLocks noChangeArrowheads="1"/>
          </p:cNvSpPr>
          <p:nvPr/>
        </p:nvSpPr>
        <p:spPr bwMode="auto">
          <a:xfrm>
            <a:off x="8343900" y="3640138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3056" name="Text Box 40"/>
          <p:cNvSpPr txBox="1">
            <a:spLocks noChangeArrowheads="1"/>
          </p:cNvSpPr>
          <p:nvPr/>
        </p:nvSpPr>
        <p:spPr bwMode="auto">
          <a:xfrm>
            <a:off x="8934450" y="4292600"/>
            <a:ext cx="620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19</a:t>
            </a:r>
          </a:p>
        </p:txBody>
      </p:sp>
      <p:sp>
        <p:nvSpPr>
          <p:cNvPr id="43057" name="Text Box 41"/>
          <p:cNvSpPr txBox="1">
            <a:spLocks noChangeArrowheads="1"/>
          </p:cNvSpPr>
          <p:nvPr/>
        </p:nvSpPr>
        <p:spPr bwMode="auto">
          <a:xfrm>
            <a:off x="8229600" y="5013325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3058" name="Text Box 42"/>
          <p:cNvSpPr txBox="1">
            <a:spLocks noChangeArrowheads="1"/>
          </p:cNvSpPr>
          <p:nvPr/>
        </p:nvSpPr>
        <p:spPr bwMode="auto">
          <a:xfrm>
            <a:off x="2846388" y="227171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9, a)</a:t>
            </a:r>
          </a:p>
        </p:txBody>
      </p:sp>
      <p:sp>
        <p:nvSpPr>
          <p:cNvPr id="43059" name="Text Box 43"/>
          <p:cNvSpPr txBox="1">
            <a:spLocks noChangeArrowheads="1"/>
          </p:cNvSpPr>
          <p:nvPr/>
        </p:nvSpPr>
        <p:spPr bwMode="auto">
          <a:xfrm>
            <a:off x="3003550" y="328453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14, a)</a:t>
            </a:r>
          </a:p>
        </p:txBody>
      </p:sp>
      <p:sp>
        <p:nvSpPr>
          <p:cNvPr id="43060" name="Text Box 44"/>
          <p:cNvSpPr txBox="1">
            <a:spLocks noChangeArrowheads="1"/>
          </p:cNvSpPr>
          <p:nvPr/>
        </p:nvSpPr>
        <p:spPr bwMode="auto">
          <a:xfrm>
            <a:off x="1130300" y="580548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15, a)</a:t>
            </a:r>
          </a:p>
        </p:txBody>
      </p:sp>
      <p:sp>
        <p:nvSpPr>
          <p:cNvPr id="43061" name="Text Box 46"/>
          <p:cNvSpPr txBox="1">
            <a:spLocks noChangeArrowheads="1"/>
          </p:cNvSpPr>
          <p:nvPr/>
        </p:nvSpPr>
        <p:spPr bwMode="auto">
          <a:xfrm>
            <a:off x="6904038" y="47244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3062" name="Text Box 47"/>
          <p:cNvSpPr txBox="1">
            <a:spLocks noChangeArrowheads="1"/>
          </p:cNvSpPr>
          <p:nvPr/>
        </p:nvSpPr>
        <p:spPr bwMode="auto">
          <a:xfrm>
            <a:off x="8620125" y="6237288"/>
            <a:ext cx="1168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07602" name="Text Box 50"/>
          <p:cNvSpPr txBox="1">
            <a:spLocks noChangeArrowheads="1"/>
          </p:cNvSpPr>
          <p:nvPr/>
        </p:nvSpPr>
        <p:spPr bwMode="auto">
          <a:xfrm>
            <a:off x="582613" y="5300663"/>
            <a:ext cx="140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chosen</a:t>
            </a:r>
          </a:p>
        </p:txBody>
      </p:sp>
      <p:sp>
        <p:nvSpPr>
          <p:cNvPr id="407606" name="Text Box 54"/>
          <p:cNvSpPr txBox="1">
            <a:spLocks noChangeArrowheads="1"/>
          </p:cNvSpPr>
          <p:nvPr/>
        </p:nvSpPr>
        <p:spPr bwMode="auto">
          <a:xfrm>
            <a:off x="4484688" y="5084763"/>
            <a:ext cx="1169987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44, c)</a:t>
            </a:r>
          </a:p>
        </p:txBody>
      </p:sp>
      <p:sp>
        <p:nvSpPr>
          <p:cNvPr id="407615" name="Freeform 63"/>
          <p:cNvSpPr>
            <a:spLocks/>
          </p:cNvSpPr>
          <p:nvPr/>
        </p:nvSpPr>
        <p:spPr bwMode="auto">
          <a:xfrm rot="1301203">
            <a:off x="1833563" y="5589588"/>
            <a:ext cx="622300" cy="142875"/>
          </a:xfrm>
          <a:custGeom>
            <a:avLst/>
            <a:gdLst>
              <a:gd name="T0" fmla="*/ 0 w 362"/>
              <a:gd name="T1" fmla="*/ 0 h 90"/>
              <a:gd name="T2" fmla="*/ 2147483647 w 362"/>
              <a:gd name="T3" fmla="*/ 2147483647 h 90"/>
              <a:gd name="T4" fmla="*/ 2147483647 w 362"/>
              <a:gd name="T5" fmla="*/ 0 h 90"/>
              <a:gd name="T6" fmla="*/ 2147483647 w 362"/>
              <a:gd name="T7" fmla="*/ 2147483647 h 90"/>
              <a:gd name="T8" fmla="*/ 0 60000 65536"/>
              <a:gd name="T9" fmla="*/ 0 60000 65536"/>
              <a:gd name="T10" fmla="*/ 0 60000 65536"/>
              <a:gd name="T11" fmla="*/ 0 60000 65536"/>
              <a:gd name="T12" fmla="*/ 0 w 362"/>
              <a:gd name="T13" fmla="*/ 0 h 90"/>
              <a:gd name="T14" fmla="*/ 362 w 362"/>
              <a:gd name="T15" fmla="*/ 90 h 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2" h="90">
                <a:moveTo>
                  <a:pt x="0" y="0"/>
                </a:moveTo>
                <a:cubicBezTo>
                  <a:pt x="30" y="45"/>
                  <a:pt x="60" y="90"/>
                  <a:pt x="90" y="90"/>
                </a:cubicBezTo>
                <a:cubicBezTo>
                  <a:pt x="120" y="90"/>
                  <a:pt x="136" y="0"/>
                  <a:pt x="181" y="0"/>
                </a:cubicBezTo>
                <a:cubicBezTo>
                  <a:pt x="226" y="0"/>
                  <a:pt x="294" y="45"/>
                  <a:pt x="362" y="9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605" grpId="0" animBg="1"/>
      <p:bldP spid="407602" grpId="0"/>
      <p:bldP spid="407606" grpId="0" animBg="1"/>
      <p:bldP spid="40761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034" name="AutoShape 25"/>
          <p:cNvCxnSpPr>
            <a:cxnSpLocks noChangeShapeType="1"/>
          </p:cNvCxnSpPr>
          <p:nvPr/>
        </p:nvCxnSpPr>
        <p:spPr bwMode="auto">
          <a:xfrm>
            <a:off x="2933700" y="6040438"/>
            <a:ext cx="6121400" cy="96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5" name="AutoShape 23"/>
          <p:cNvCxnSpPr>
            <a:cxnSpLocks noChangeShapeType="1"/>
          </p:cNvCxnSpPr>
          <p:nvPr/>
        </p:nvCxnSpPr>
        <p:spPr bwMode="auto">
          <a:xfrm flipV="1">
            <a:off x="2933700" y="4749800"/>
            <a:ext cx="1704975" cy="1290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A4A886-C259-4AD6-874E-522D5F24F9E8}" type="slidenum">
              <a:rPr lang="zh-TW" altLang="en-US" sz="1100">
                <a:latin typeface="Verdana" panose="020B0604030504040204" pitchFamily="34" charset="0"/>
              </a:rPr>
              <a:pPr/>
              <a:t>41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4037" name="Text Box 89"/>
          <p:cNvSpPr txBox="1">
            <a:spLocks noChangeArrowheads="1"/>
          </p:cNvSpPr>
          <p:nvPr/>
        </p:nvSpPr>
        <p:spPr bwMode="auto">
          <a:xfrm>
            <a:off x="8620125" y="6237288"/>
            <a:ext cx="1168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4038" name="Text Box 86"/>
          <p:cNvSpPr txBox="1">
            <a:spLocks noChangeArrowheads="1"/>
          </p:cNvSpPr>
          <p:nvPr/>
        </p:nvSpPr>
        <p:spPr bwMode="auto">
          <a:xfrm>
            <a:off x="4408488" y="5084763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44, c)</a:t>
            </a:r>
          </a:p>
        </p:txBody>
      </p:sp>
      <p:grpSp>
        <p:nvGrpSpPr>
          <p:cNvPr id="44039" name="Group 76"/>
          <p:cNvGrpSpPr>
            <a:grpSpLocks/>
          </p:cNvGrpSpPr>
          <p:nvPr/>
        </p:nvGrpSpPr>
        <p:grpSpPr bwMode="auto">
          <a:xfrm>
            <a:off x="0" y="6237288"/>
            <a:ext cx="6826250" cy="620712"/>
            <a:chOff x="0" y="3929"/>
            <a:chExt cx="3969" cy="391"/>
          </a:xfrm>
        </p:grpSpPr>
        <p:sp>
          <p:nvSpPr>
            <p:cNvPr id="44089" name="AutoShape 77"/>
            <p:cNvSpPr>
              <a:spLocks noChangeArrowheads="1"/>
            </p:cNvSpPr>
            <p:nvPr/>
          </p:nvSpPr>
          <p:spPr bwMode="auto">
            <a:xfrm>
              <a:off x="0" y="3929"/>
              <a:ext cx="3969" cy="39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90" name="Text Box 78"/>
            <p:cNvSpPr txBox="1">
              <a:spLocks noChangeArrowheads="1"/>
            </p:cNvSpPr>
            <p:nvPr/>
          </p:nvSpPr>
          <p:spPr bwMode="auto">
            <a:xfrm>
              <a:off x="2653" y="3974"/>
              <a:ext cx="11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shortest path</a:t>
              </a:r>
              <a:endParaRPr lang="en-US" altLang="en-US" sz="2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4091" name="Text Box 79"/>
            <p:cNvSpPr txBox="1">
              <a:spLocks noChangeArrowheads="1"/>
            </p:cNvSpPr>
            <p:nvPr/>
          </p:nvSpPr>
          <p:spPr bwMode="auto">
            <a:xfrm>
              <a:off x="113" y="4020"/>
              <a:ext cx="1089" cy="202"/>
            </a:xfrm>
            <a:prstGeom prst="rect">
              <a:avLst/>
            </a:prstGeom>
            <a:solidFill>
              <a:srgbClr val="FFCC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1" lang="en-GB" altLang="zh-TW" sz="2000" b="1">
                  <a:solidFill>
                    <a:schemeClr val="accent2"/>
                  </a:solidFill>
                  <a:latin typeface="Comic Sans MS" panose="030F0702030302020204" pitchFamily="66" charset="0"/>
                  <a:ea typeface="新細明體" panose="02020500000000000000" pitchFamily="18" charset="-120"/>
                  <a:sym typeface="Symbol" panose="05050102010706020507" pitchFamily="18" charset="2"/>
                </a:rPr>
                <a:t>new values</a:t>
              </a:r>
            </a:p>
          </p:txBody>
        </p:sp>
        <p:sp>
          <p:nvSpPr>
            <p:cNvPr id="44092" name="Line 80"/>
            <p:cNvSpPr>
              <a:spLocks noChangeShapeType="1"/>
            </p:cNvSpPr>
            <p:nvPr/>
          </p:nvSpPr>
          <p:spPr bwMode="auto">
            <a:xfrm>
              <a:off x="1397" y="4246"/>
              <a:ext cx="1043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93" name="Text Box 81"/>
            <p:cNvSpPr txBox="1">
              <a:spLocks noChangeArrowheads="1"/>
            </p:cNvSpPr>
            <p:nvPr/>
          </p:nvSpPr>
          <p:spPr bwMode="auto">
            <a:xfrm>
              <a:off x="1292" y="3974"/>
              <a:ext cx="13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being considered</a:t>
              </a:r>
              <a:endPara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4094" name="Line 82"/>
            <p:cNvSpPr>
              <a:spLocks noChangeShapeType="1"/>
            </p:cNvSpPr>
            <p:nvPr/>
          </p:nvSpPr>
          <p:spPr bwMode="auto">
            <a:xfrm>
              <a:off x="2758" y="4246"/>
              <a:ext cx="104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44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440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6613"/>
            <a:ext cx="9328150" cy="58689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smtClean="0"/>
              <a:t>Repeat the procedure. After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d</a:t>
            </a:r>
            <a:r>
              <a:rPr lang="en-GB" altLang="en-US" sz="2800" smtClean="0"/>
              <a:t> is chosen, the weight of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e</a:t>
            </a:r>
            <a:r>
              <a:rPr lang="en-GB" altLang="en-US" sz="2800" smtClean="0"/>
              <a:t> and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k</a:t>
            </a:r>
            <a:r>
              <a:rPr lang="en-GB" altLang="en-US" sz="2800" smtClean="0"/>
              <a:t> is updated. Choose among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e</a:t>
            </a:r>
            <a:r>
              <a:rPr lang="en-GB" altLang="en-US" sz="2800" b="1" u="sng" smtClean="0">
                <a:solidFill>
                  <a:srgbClr val="FF0000"/>
                </a:solidFill>
              </a:rPr>
              <a:t>,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h</a:t>
            </a:r>
            <a:r>
              <a:rPr lang="en-GB" altLang="en-US" sz="2800" b="1" u="sng" smtClean="0">
                <a:solidFill>
                  <a:srgbClr val="FF0000"/>
                </a:solidFill>
              </a:rPr>
              <a:t>,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k</a:t>
            </a:r>
            <a:r>
              <a:rPr lang="en-GB" altLang="en-US" sz="2800" smtClean="0"/>
              <a:t>. Next vertex chosen is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h</a:t>
            </a:r>
            <a:r>
              <a:rPr lang="en-GB" altLang="en-US" sz="2800" smtClean="0"/>
              <a:t>.</a:t>
            </a:r>
            <a:endParaRPr kumimoji="1" lang="en-US" altLang="en-US" sz="2800" b="1" smtClean="0">
              <a:sym typeface="Symbol" panose="05050102010706020507" pitchFamily="18" charset="2"/>
            </a:endParaRPr>
          </a:p>
        </p:txBody>
      </p:sp>
      <p:sp>
        <p:nvSpPr>
          <p:cNvPr id="44042" name="Oval 4"/>
          <p:cNvSpPr>
            <a:spLocks noChangeArrowheads="1"/>
          </p:cNvSpPr>
          <p:nvPr/>
        </p:nvSpPr>
        <p:spPr bwMode="auto">
          <a:xfrm>
            <a:off x="325438" y="3400425"/>
            <a:ext cx="649287" cy="6000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2" name="Oval 5"/>
          <p:cNvSpPr>
            <a:spLocks noChangeArrowheads="1"/>
          </p:cNvSpPr>
          <p:nvPr/>
        </p:nvSpPr>
        <p:spPr bwMode="auto">
          <a:xfrm>
            <a:off x="8631238" y="2571750"/>
            <a:ext cx="690562" cy="63658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h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8969375" y="5667375"/>
            <a:ext cx="585788" cy="5413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k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4045" name="Oval 7"/>
          <p:cNvSpPr>
            <a:spLocks noChangeArrowheads="1"/>
          </p:cNvSpPr>
          <p:nvPr/>
        </p:nvSpPr>
        <p:spPr bwMode="auto">
          <a:xfrm>
            <a:off x="2249488" y="2513013"/>
            <a:ext cx="754062" cy="69532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4046" name="Oval 8"/>
          <p:cNvSpPr>
            <a:spLocks noChangeArrowheads="1"/>
          </p:cNvSpPr>
          <p:nvPr/>
        </p:nvSpPr>
        <p:spPr bwMode="auto">
          <a:xfrm>
            <a:off x="3122613" y="3697288"/>
            <a:ext cx="738187" cy="681037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4047" name="Oval 9"/>
          <p:cNvSpPr>
            <a:spLocks noChangeArrowheads="1"/>
          </p:cNvSpPr>
          <p:nvPr/>
        </p:nvSpPr>
        <p:spPr bwMode="auto">
          <a:xfrm>
            <a:off x="2316163" y="5759450"/>
            <a:ext cx="609600" cy="5619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4048" name="Oval 10"/>
          <p:cNvSpPr>
            <a:spLocks noChangeArrowheads="1"/>
          </p:cNvSpPr>
          <p:nvPr/>
        </p:nvSpPr>
        <p:spPr bwMode="auto">
          <a:xfrm>
            <a:off x="7610475" y="4156075"/>
            <a:ext cx="619125" cy="5715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" name="Oval 11"/>
          <p:cNvSpPr>
            <a:spLocks noChangeArrowheads="1"/>
          </p:cNvSpPr>
          <p:nvPr/>
        </p:nvSpPr>
        <p:spPr bwMode="auto">
          <a:xfrm>
            <a:off x="4646613" y="4427538"/>
            <a:ext cx="696912" cy="6429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44050" name="AutoShape 12"/>
          <p:cNvCxnSpPr>
            <a:cxnSpLocks noChangeShapeType="1"/>
            <a:stCxn id="44042" idx="7"/>
            <a:endCxn id="44045" idx="2"/>
          </p:cNvCxnSpPr>
          <p:nvPr/>
        </p:nvCxnSpPr>
        <p:spPr bwMode="auto">
          <a:xfrm flipV="1">
            <a:off x="879475" y="2860675"/>
            <a:ext cx="1362075" cy="6191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1" name="AutoShape 13"/>
          <p:cNvCxnSpPr>
            <a:cxnSpLocks noChangeShapeType="1"/>
            <a:stCxn id="44042" idx="6"/>
            <a:endCxn id="44046" idx="2"/>
          </p:cNvCxnSpPr>
          <p:nvPr/>
        </p:nvCxnSpPr>
        <p:spPr bwMode="auto">
          <a:xfrm>
            <a:off x="982663" y="3700463"/>
            <a:ext cx="2132012" cy="33813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2" name="AutoShape 14"/>
          <p:cNvCxnSpPr>
            <a:cxnSpLocks noChangeShapeType="1"/>
            <a:stCxn id="44042" idx="5"/>
            <a:endCxn id="44047" idx="0"/>
          </p:cNvCxnSpPr>
          <p:nvPr/>
        </p:nvCxnSpPr>
        <p:spPr bwMode="auto">
          <a:xfrm>
            <a:off x="879475" y="3921125"/>
            <a:ext cx="1741488" cy="183038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3" name="AutoShape 15"/>
          <p:cNvCxnSpPr>
            <a:cxnSpLocks noChangeShapeType="1"/>
            <a:stCxn id="44046" idx="7"/>
          </p:cNvCxnSpPr>
          <p:nvPr/>
        </p:nvCxnSpPr>
        <p:spPr bwMode="auto">
          <a:xfrm flipV="1">
            <a:off x="3752850" y="2890838"/>
            <a:ext cx="4870450" cy="898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4" name="AutoShape 16"/>
          <p:cNvCxnSpPr>
            <a:cxnSpLocks noChangeShapeType="1"/>
            <a:stCxn id="44048" idx="7"/>
          </p:cNvCxnSpPr>
          <p:nvPr/>
        </p:nvCxnSpPr>
        <p:spPr bwMode="auto">
          <a:xfrm flipV="1">
            <a:off x="8139113" y="3216275"/>
            <a:ext cx="838200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5" name="AutoShape 17"/>
          <p:cNvCxnSpPr>
            <a:cxnSpLocks noChangeShapeType="1"/>
            <a:stCxn id="44046" idx="5"/>
          </p:cNvCxnSpPr>
          <p:nvPr/>
        </p:nvCxnSpPr>
        <p:spPr bwMode="auto">
          <a:xfrm>
            <a:off x="3752850" y="4286250"/>
            <a:ext cx="995363" cy="227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6" name="AutoShape 18"/>
          <p:cNvCxnSpPr>
            <a:cxnSpLocks noChangeShapeType="1"/>
          </p:cNvCxnSpPr>
          <p:nvPr/>
        </p:nvCxnSpPr>
        <p:spPr bwMode="auto">
          <a:xfrm>
            <a:off x="5241925" y="4984750"/>
            <a:ext cx="3719513" cy="9540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7" name="AutoShape 19"/>
          <p:cNvCxnSpPr>
            <a:cxnSpLocks noChangeShapeType="1"/>
            <a:endCxn id="44048" idx="2"/>
          </p:cNvCxnSpPr>
          <p:nvPr/>
        </p:nvCxnSpPr>
        <p:spPr bwMode="auto">
          <a:xfrm flipV="1">
            <a:off x="5351463" y="4441825"/>
            <a:ext cx="2251075" cy="307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8" name="AutoShape 20"/>
          <p:cNvCxnSpPr>
            <a:cxnSpLocks noChangeShapeType="1"/>
            <a:stCxn id="44048" idx="4"/>
          </p:cNvCxnSpPr>
          <p:nvPr/>
        </p:nvCxnSpPr>
        <p:spPr bwMode="auto">
          <a:xfrm>
            <a:off x="7920038" y="4735513"/>
            <a:ext cx="1135062" cy="1003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9" name="AutoShape 21"/>
          <p:cNvCxnSpPr>
            <a:cxnSpLocks noChangeShapeType="1"/>
          </p:cNvCxnSpPr>
          <p:nvPr/>
        </p:nvCxnSpPr>
        <p:spPr bwMode="auto">
          <a:xfrm flipH="1">
            <a:off x="5241925" y="3122613"/>
            <a:ext cx="3490913" cy="1390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0" name="AutoShape 22"/>
          <p:cNvCxnSpPr>
            <a:cxnSpLocks noChangeShapeType="1"/>
            <a:stCxn id="44046" idx="4"/>
            <a:endCxn id="44047" idx="7"/>
          </p:cNvCxnSpPr>
          <p:nvPr/>
        </p:nvCxnSpPr>
        <p:spPr bwMode="auto">
          <a:xfrm flipH="1">
            <a:off x="2836863" y="4386263"/>
            <a:ext cx="655637" cy="144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23" name="AutoShape 23"/>
          <p:cNvCxnSpPr>
            <a:cxnSpLocks noChangeShapeType="1"/>
          </p:cNvCxnSpPr>
          <p:nvPr/>
        </p:nvCxnSpPr>
        <p:spPr bwMode="auto">
          <a:xfrm flipV="1">
            <a:off x="2962275" y="4714875"/>
            <a:ext cx="1704975" cy="1290638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2" name="AutoShape 24"/>
          <p:cNvCxnSpPr>
            <a:cxnSpLocks noChangeShapeType="1"/>
            <a:stCxn id="44045" idx="6"/>
          </p:cNvCxnSpPr>
          <p:nvPr/>
        </p:nvCxnSpPr>
        <p:spPr bwMode="auto">
          <a:xfrm flipV="1">
            <a:off x="3011488" y="2657475"/>
            <a:ext cx="5721350" cy="203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2933700" y="6046788"/>
            <a:ext cx="6121400" cy="96837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4" name="AutoShape 26"/>
          <p:cNvCxnSpPr>
            <a:cxnSpLocks noChangeShapeType="1"/>
          </p:cNvCxnSpPr>
          <p:nvPr/>
        </p:nvCxnSpPr>
        <p:spPr bwMode="auto">
          <a:xfrm>
            <a:off x="9220200" y="3122613"/>
            <a:ext cx="42863" cy="2536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5" name="Text Box 27"/>
          <p:cNvSpPr txBox="1">
            <a:spLocks noChangeArrowheads="1"/>
          </p:cNvSpPr>
          <p:nvPr/>
        </p:nvSpPr>
        <p:spPr bwMode="auto">
          <a:xfrm>
            <a:off x="5264150" y="2565400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24</a:t>
            </a:r>
          </a:p>
        </p:txBody>
      </p:sp>
      <p:sp>
        <p:nvSpPr>
          <p:cNvPr id="44066" name="Text Box 28"/>
          <p:cNvSpPr txBox="1">
            <a:spLocks noChangeArrowheads="1"/>
          </p:cNvSpPr>
          <p:nvPr/>
        </p:nvSpPr>
        <p:spPr bwMode="auto">
          <a:xfrm>
            <a:off x="5194300" y="3284538"/>
            <a:ext cx="69373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18</a:t>
            </a:r>
          </a:p>
        </p:txBody>
      </p:sp>
      <p:sp>
        <p:nvSpPr>
          <p:cNvPr id="44067" name="Text Box 29"/>
          <p:cNvSpPr txBox="1">
            <a:spLocks noChangeArrowheads="1"/>
          </p:cNvSpPr>
          <p:nvPr/>
        </p:nvSpPr>
        <p:spPr bwMode="auto">
          <a:xfrm>
            <a:off x="6491288" y="3789363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44068" name="Text Box 30"/>
          <p:cNvSpPr txBox="1">
            <a:spLocks noChangeArrowheads="1"/>
          </p:cNvSpPr>
          <p:nvPr/>
        </p:nvSpPr>
        <p:spPr bwMode="auto">
          <a:xfrm>
            <a:off x="1308100" y="3068638"/>
            <a:ext cx="3540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44069" name="Text Box 31"/>
          <p:cNvSpPr txBox="1">
            <a:spLocks noChangeArrowheads="1"/>
          </p:cNvSpPr>
          <p:nvPr/>
        </p:nvSpPr>
        <p:spPr bwMode="auto">
          <a:xfrm>
            <a:off x="1987550" y="3640138"/>
            <a:ext cx="5476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14</a:t>
            </a:r>
          </a:p>
        </p:txBody>
      </p:sp>
      <p:sp>
        <p:nvSpPr>
          <p:cNvPr id="44070" name="Text Box 32"/>
          <p:cNvSpPr txBox="1">
            <a:spLocks noChangeArrowheads="1"/>
          </p:cNvSpPr>
          <p:nvPr/>
        </p:nvSpPr>
        <p:spPr bwMode="auto">
          <a:xfrm>
            <a:off x="1209675" y="4581525"/>
            <a:ext cx="935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44071" name="Text Box 33"/>
          <p:cNvSpPr txBox="1">
            <a:spLocks noChangeArrowheads="1"/>
          </p:cNvSpPr>
          <p:nvPr/>
        </p:nvSpPr>
        <p:spPr bwMode="auto">
          <a:xfrm>
            <a:off x="2690813" y="4984750"/>
            <a:ext cx="67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TW" altLang="en-US" b="1"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44072" name="Text Box 34"/>
          <p:cNvSpPr txBox="1">
            <a:spLocks noChangeArrowheads="1"/>
          </p:cNvSpPr>
          <p:nvPr/>
        </p:nvSpPr>
        <p:spPr bwMode="auto">
          <a:xfrm>
            <a:off x="3954463" y="4221163"/>
            <a:ext cx="4524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30</a:t>
            </a:r>
          </a:p>
        </p:txBody>
      </p:sp>
      <p:sp>
        <p:nvSpPr>
          <p:cNvPr id="44073" name="Text Box 35"/>
          <p:cNvSpPr txBox="1">
            <a:spLocks noChangeArrowheads="1"/>
          </p:cNvSpPr>
          <p:nvPr/>
        </p:nvSpPr>
        <p:spPr bwMode="auto">
          <a:xfrm>
            <a:off x="3425825" y="5373688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20</a:t>
            </a:r>
          </a:p>
        </p:txBody>
      </p:sp>
      <p:sp>
        <p:nvSpPr>
          <p:cNvPr id="44074" name="Text Box 36"/>
          <p:cNvSpPr txBox="1">
            <a:spLocks noChangeArrowheads="1"/>
          </p:cNvSpPr>
          <p:nvPr/>
        </p:nvSpPr>
        <p:spPr bwMode="auto">
          <a:xfrm>
            <a:off x="5691188" y="5943600"/>
            <a:ext cx="431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44</a:t>
            </a:r>
          </a:p>
        </p:txBody>
      </p:sp>
      <p:sp>
        <p:nvSpPr>
          <p:cNvPr id="44075" name="Text Box 37"/>
          <p:cNvSpPr txBox="1">
            <a:spLocks noChangeArrowheads="1"/>
          </p:cNvSpPr>
          <p:nvPr/>
        </p:nvSpPr>
        <p:spPr bwMode="auto">
          <a:xfrm>
            <a:off x="6542088" y="5229225"/>
            <a:ext cx="5953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44076" name="Text Box 38"/>
          <p:cNvSpPr txBox="1">
            <a:spLocks noChangeArrowheads="1"/>
          </p:cNvSpPr>
          <p:nvPr/>
        </p:nvSpPr>
        <p:spPr bwMode="auto">
          <a:xfrm>
            <a:off x="6438900" y="4437063"/>
            <a:ext cx="6207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44077" name="Text Box 39"/>
          <p:cNvSpPr txBox="1">
            <a:spLocks noChangeArrowheads="1"/>
          </p:cNvSpPr>
          <p:nvPr/>
        </p:nvSpPr>
        <p:spPr bwMode="auto">
          <a:xfrm>
            <a:off x="8343900" y="3640138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4078" name="Text Box 40"/>
          <p:cNvSpPr txBox="1">
            <a:spLocks noChangeArrowheads="1"/>
          </p:cNvSpPr>
          <p:nvPr/>
        </p:nvSpPr>
        <p:spPr bwMode="auto">
          <a:xfrm>
            <a:off x="8934450" y="4292600"/>
            <a:ext cx="620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19</a:t>
            </a:r>
          </a:p>
        </p:txBody>
      </p:sp>
      <p:sp>
        <p:nvSpPr>
          <p:cNvPr id="44079" name="Text Box 41"/>
          <p:cNvSpPr txBox="1">
            <a:spLocks noChangeArrowheads="1"/>
          </p:cNvSpPr>
          <p:nvPr/>
        </p:nvSpPr>
        <p:spPr bwMode="auto">
          <a:xfrm>
            <a:off x="8229600" y="5013325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4080" name="Text Box 42"/>
          <p:cNvSpPr txBox="1">
            <a:spLocks noChangeArrowheads="1"/>
          </p:cNvSpPr>
          <p:nvPr/>
        </p:nvSpPr>
        <p:spPr bwMode="auto">
          <a:xfrm>
            <a:off x="2846388" y="227171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9, a)</a:t>
            </a:r>
          </a:p>
        </p:txBody>
      </p:sp>
      <p:sp>
        <p:nvSpPr>
          <p:cNvPr id="44081" name="Text Box 43"/>
          <p:cNvSpPr txBox="1">
            <a:spLocks noChangeArrowheads="1"/>
          </p:cNvSpPr>
          <p:nvPr/>
        </p:nvSpPr>
        <p:spPr bwMode="auto">
          <a:xfrm>
            <a:off x="3003550" y="328453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14, a)</a:t>
            </a:r>
          </a:p>
        </p:txBody>
      </p:sp>
      <p:sp>
        <p:nvSpPr>
          <p:cNvPr id="44082" name="Text Box 45"/>
          <p:cNvSpPr txBox="1">
            <a:spLocks noChangeArrowheads="1"/>
          </p:cNvSpPr>
          <p:nvPr/>
        </p:nvSpPr>
        <p:spPr bwMode="auto">
          <a:xfrm>
            <a:off x="6904038" y="47244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09646" name="Text Box 46"/>
          <p:cNvSpPr txBox="1">
            <a:spLocks noChangeArrowheads="1"/>
          </p:cNvSpPr>
          <p:nvPr/>
        </p:nvSpPr>
        <p:spPr bwMode="auto">
          <a:xfrm>
            <a:off x="8620125" y="6237288"/>
            <a:ext cx="1168400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(59, d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09648" name="Text Box 48"/>
          <p:cNvSpPr txBox="1">
            <a:spLocks noChangeArrowheads="1"/>
          </p:cNvSpPr>
          <p:nvPr/>
        </p:nvSpPr>
        <p:spPr bwMode="auto">
          <a:xfrm>
            <a:off x="6826250" y="2133600"/>
            <a:ext cx="140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chosen</a:t>
            </a:r>
          </a:p>
        </p:txBody>
      </p:sp>
      <p:sp>
        <p:nvSpPr>
          <p:cNvPr id="44085" name="Text Box 49"/>
          <p:cNvSpPr txBox="1">
            <a:spLocks noChangeArrowheads="1"/>
          </p:cNvSpPr>
          <p:nvPr/>
        </p:nvSpPr>
        <p:spPr bwMode="auto">
          <a:xfrm>
            <a:off x="8542338" y="2133600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32, c)</a:t>
            </a:r>
          </a:p>
        </p:txBody>
      </p:sp>
      <p:sp>
        <p:nvSpPr>
          <p:cNvPr id="409650" name="Text Box 50"/>
          <p:cNvSpPr txBox="1">
            <a:spLocks noChangeArrowheads="1"/>
          </p:cNvSpPr>
          <p:nvPr/>
        </p:nvSpPr>
        <p:spPr bwMode="auto">
          <a:xfrm>
            <a:off x="4406900" y="5084763"/>
            <a:ext cx="1247775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35, d)</a:t>
            </a:r>
          </a:p>
        </p:txBody>
      </p:sp>
      <p:sp>
        <p:nvSpPr>
          <p:cNvPr id="409651" name="Freeform 51"/>
          <p:cNvSpPr>
            <a:spLocks/>
          </p:cNvSpPr>
          <p:nvPr/>
        </p:nvSpPr>
        <p:spPr bwMode="auto">
          <a:xfrm rot="1301203">
            <a:off x="8153400" y="2422525"/>
            <a:ext cx="622300" cy="142875"/>
          </a:xfrm>
          <a:custGeom>
            <a:avLst/>
            <a:gdLst>
              <a:gd name="T0" fmla="*/ 0 w 362"/>
              <a:gd name="T1" fmla="*/ 0 h 90"/>
              <a:gd name="T2" fmla="*/ 2147483647 w 362"/>
              <a:gd name="T3" fmla="*/ 2147483647 h 90"/>
              <a:gd name="T4" fmla="*/ 2147483647 w 362"/>
              <a:gd name="T5" fmla="*/ 0 h 90"/>
              <a:gd name="T6" fmla="*/ 2147483647 w 362"/>
              <a:gd name="T7" fmla="*/ 2147483647 h 90"/>
              <a:gd name="T8" fmla="*/ 0 60000 65536"/>
              <a:gd name="T9" fmla="*/ 0 60000 65536"/>
              <a:gd name="T10" fmla="*/ 0 60000 65536"/>
              <a:gd name="T11" fmla="*/ 0 60000 65536"/>
              <a:gd name="T12" fmla="*/ 0 w 362"/>
              <a:gd name="T13" fmla="*/ 0 h 90"/>
              <a:gd name="T14" fmla="*/ 362 w 362"/>
              <a:gd name="T15" fmla="*/ 90 h 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2" h="90">
                <a:moveTo>
                  <a:pt x="0" y="0"/>
                </a:moveTo>
                <a:cubicBezTo>
                  <a:pt x="30" y="45"/>
                  <a:pt x="60" y="90"/>
                  <a:pt x="90" y="90"/>
                </a:cubicBezTo>
                <a:cubicBezTo>
                  <a:pt x="120" y="90"/>
                  <a:pt x="136" y="0"/>
                  <a:pt x="181" y="0"/>
                </a:cubicBezTo>
                <a:cubicBezTo>
                  <a:pt x="226" y="0"/>
                  <a:pt x="294" y="45"/>
                  <a:pt x="362" y="9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88" name="Text Box 83"/>
          <p:cNvSpPr txBox="1">
            <a:spLocks noChangeArrowheads="1"/>
          </p:cNvSpPr>
          <p:nvPr/>
        </p:nvSpPr>
        <p:spPr bwMode="auto">
          <a:xfrm>
            <a:off x="1130300" y="580548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15,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6" grpId="0" animBg="1"/>
      <p:bldP spid="409648" grpId="0"/>
      <p:bldP spid="409650" grpId="0" animBg="1"/>
      <p:bldP spid="40965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058" name="AutoShape 21"/>
          <p:cNvCxnSpPr>
            <a:cxnSpLocks noChangeShapeType="1"/>
          </p:cNvCxnSpPr>
          <p:nvPr/>
        </p:nvCxnSpPr>
        <p:spPr bwMode="auto">
          <a:xfrm flipH="1">
            <a:off x="5241925" y="3122613"/>
            <a:ext cx="3490913" cy="1390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59" name="AutoShape 26"/>
          <p:cNvCxnSpPr>
            <a:cxnSpLocks noChangeShapeType="1"/>
          </p:cNvCxnSpPr>
          <p:nvPr/>
        </p:nvCxnSpPr>
        <p:spPr bwMode="auto">
          <a:xfrm>
            <a:off x="9220200" y="3122613"/>
            <a:ext cx="42863" cy="2536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E29555-BA2B-4296-9EAE-ED0CF5A7A755}" type="slidenum">
              <a:rPr lang="zh-TW" altLang="en-US" sz="1100">
                <a:latin typeface="Verdana" panose="020B0604030504040204" pitchFamily="34" charset="0"/>
              </a:rPr>
              <a:pPr/>
              <a:t>42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5061" name="Text Box 63"/>
          <p:cNvSpPr txBox="1">
            <a:spLocks noChangeArrowheads="1"/>
          </p:cNvSpPr>
          <p:nvPr/>
        </p:nvSpPr>
        <p:spPr bwMode="auto">
          <a:xfrm>
            <a:off x="8620125" y="6237288"/>
            <a:ext cx="1168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59,d)</a:t>
            </a:r>
          </a:p>
        </p:txBody>
      </p:sp>
      <p:sp>
        <p:nvSpPr>
          <p:cNvPr id="45062" name="Text Box 62"/>
          <p:cNvSpPr txBox="1">
            <a:spLocks noChangeArrowheads="1"/>
          </p:cNvSpPr>
          <p:nvPr/>
        </p:nvSpPr>
        <p:spPr bwMode="auto">
          <a:xfrm>
            <a:off x="4408488" y="5084763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35, d)</a:t>
            </a:r>
          </a:p>
        </p:txBody>
      </p:sp>
      <p:grpSp>
        <p:nvGrpSpPr>
          <p:cNvPr id="45063" name="Group 54"/>
          <p:cNvGrpSpPr>
            <a:grpSpLocks/>
          </p:cNvGrpSpPr>
          <p:nvPr/>
        </p:nvGrpSpPr>
        <p:grpSpPr bwMode="auto">
          <a:xfrm>
            <a:off x="0" y="6237288"/>
            <a:ext cx="6826250" cy="620712"/>
            <a:chOff x="0" y="3929"/>
            <a:chExt cx="3969" cy="391"/>
          </a:xfrm>
        </p:grpSpPr>
        <p:sp>
          <p:nvSpPr>
            <p:cNvPr id="45113" name="AutoShape 55"/>
            <p:cNvSpPr>
              <a:spLocks noChangeArrowheads="1"/>
            </p:cNvSpPr>
            <p:nvPr/>
          </p:nvSpPr>
          <p:spPr bwMode="auto">
            <a:xfrm>
              <a:off x="0" y="3929"/>
              <a:ext cx="3969" cy="39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114" name="Text Box 56"/>
            <p:cNvSpPr txBox="1">
              <a:spLocks noChangeArrowheads="1"/>
            </p:cNvSpPr>
            <p:nvPr/>
          </p:nvSpPr>
          <p:spPr bwMode="auto">
            <a:xfrm>
              <a:off x="2653" y="3974"/>
              <a:ext cx="11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shortest path</a:t>
              </a:r>
              <a:endParaRPr lang="en-US" altLang="en-US" sz="2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5115" name="Text Box 57"/>
            <p:cNvSpPr txBox="1">
              <a:spLocks noChangeArrowheads="1"/>
            </p:cNvSpPr>
            <p:nvPr/>
          </p:nvSpPr>
          <p:spPr bwMode="auto">
            <a:xfrm>
              <a:off x="113" y="4020"/>
              <a:ext cx="1089" cy="202"/>
            </a:xfrm>
            <a:prstGeom prst="rect">
              <a:avLst/>
            </a:prstGeom>
            <a:solidFill>
              <a:srgbClr val="FFCC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1" lang="en-GB" altLang="zh-TW" sz="2000" b="1">
                  <a:solidFill>
                    <a:schemeClr val="accent2"/>
                  </a:solidFill>
                  <a:latin typeface="Comic Sans MS" panose="030F0702030302020204" pitchFamily="66" charset="0"/>
                  <a:ea typeface="新細明體" panose="02020500000000000000" pitchFamily="18" charset="-120"/>
                  <a:sym typeface="Symbol" panose="05050102010706020507" pitchFamily="18" charset="2"/>
                </a:rPr>
                <a:t>new values</a:t>
              </a:r>
            </a:p>
          </p:txBody>
        </p:sp>
        <p:sp>
          <p:nvSpPr>
            <p:cNvPr id="45116" name="Line 58"/>
            <p:cNvSpPr>
              <a:spLocks noChangeShapeType="1"/>
            </p:cNvSpPr>
            <p:nvPr/>
          </p:nvSpPr>
          <p:spPr bwMode="auto">
            <a:xfrm>
              <a:off x="1397" y="4246"/>
              <a:ext cx="1043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5117" name="Text Box 59"/>
            <p:cNvSpPr txBox="1">
              <a:spLocks noChangeArrowheads="1"/>
            </p:cNvSpPr>
            <p:nvPr/>
          </p:nvSpPr>
          <p:spPr bwMode="auto">
            <a:xfrm>
              <a:off x="1292" y="3974"/>
              <a:ext cx="13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being considered</a:t>
              </a:r>
              <a:endPara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5118" name="Line 60"/>
            <p:cNvSpPr>
              <a:spLocks noChangeShapeType="1"/>
            </p:cNvSpPr>
            <p:nvPr/>
          </p:nvSpPr>
          <p:spPr bwMode="auto">
            <a:xfrm>
              <a:off x="2758" y="4246"/>
              <a:ext cx="104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450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450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6613"/>
            <a:ext cx="9328150" cy="58689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smtClean="0"/>
              <a:t>After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h</a:t>
            </a:r>
            <a:r>
              <a:rPr lang="en-GB" altLang="en-US" sz="2800" smtClean="0"/>
              <a:t> is chosen, the weight of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e</a:t>
            </a:r>
            <a:r>
              <a:rPr lang="en-GB" altLang="en-US" sz="2800" smtClean="0"/>
              <a:t> and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k</a:t>
            </a:r>
            <a:r>
              <a:rPr lang="en-GB" altLang="en-US" sz="2800" smtClean="0"/>
              <a:t> is updated again. Choose among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e</a:t>
            </a:r>
            <a:r>
              <a:rPr lang="en-GB" altLang="en-US" sz="2800" b="1" u="sng" smtClean="0">
                <a:solidFill>
                  <a:srgbClr val="FF0000"/>
                </a:solidFill>
              </a:rPr>
              <a:t>,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k</a:t>
            </a:r>
            <a:r>
              <a:rPr lang="en-GB" altLang="en-US" sz="2800" smtClean="0"/>
              <a:t>. Next vertex chosen is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e</a:t>
            </a:r>
            <a:r>
              <a:rPr lang="en-GB" altLang="en-US" sz="2800" smtClean="0"/>
              <a:t>.</a:t>
            </a:r>
            <a:endParaRPr lang="en-US" altLang="en-US" sz="2800" smtClean="0"/>
          </a:p>
        </p:txBody>
      </p:sp>
      <p:sp>
        <p:nvSpPr>
          <p:cNvPr id="45066" name="Oval 4"/>
          <p:cNvSpPr>
            <a:spLocks noChangeArrowheads="1"/>
          </p:cNvSpPr>
          <p:nvPr/>
        </p:nvSpPr>
        <p:spPr bwMode="auto">
          <a:xfrm>
            <a:off x="325438" y="3400425"/>
            <a:ext cx="649287" cy="6000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5067" name="Oval 5"/>
          <p:cNvSpPr>
            <a:spLocks noChangeArrowheads="1"/>
          </p:cNvSpPr>
          <p:nvPr/>
        </p:nvSpPr>
        <p:spPr bwMode="auto">
          <a:xfrm>
            <a:off x="8631238" y="2571750"/>
            <a:ext cx="690562" cy="636588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h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2" name="Oval 6"/>
          <p:cNvSpPr>
            <a:spLocks noChangeArrowheads="1"/>
          </p:cNvSpPr>
          <p:nvPr/>
        </p:nvSpPr>
        <p:spPr bwMode="auto">
          <a:xfrm>
            <a:off x="8969375" y="5667375"/>
            <a:ext cx="585788" cy="5413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k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5069" name="Oval 7"/>
          <p:cNvSpPr>
            <a:spLocks noChangeArrowheads="1"/>
          </p:cNvSpPr>
          <p:nvPr/>
        </p:nvSpPr>
        <p:spPr bwMode="auto">
          <a:xfrm>
            <a:off x="2249488" y="2513013"/>
            <a:ext cx="754062" cy="69532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5070" name="Oval 8"/>
          <p:cNvSpPr>
            <a:spLocks noChangeArrowheads="1"/>
          </p:cNvSpPr>
          <p:nvPr/>
        </p:nvSpPr>
        <p:spPr bwMode="auto">
          <a:xfrm>
            <a:off x="3122613" y="3697288"/>
            <a:ext cx="738187" cy="681037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5071" name="Oval 9"/>
          <p:cNvSpPr>
            <a:spLocks noChangeArrowheads="1"/>
          </p:cNvSpPr>
          <p:nvPr/>
        </p:nvSpPr>
        <p:spPr bwMode="auto">
          <a:xfrm>
            <a:off x="2316163" y="5759450"/>
            <a:ext cx="609600" cy="5619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5072" name="Oval 10"/>
          <p:cNvSpPr>
            <a:spLocks noChangeArrowheads="1"/>
          </p:cNvSpPr>
          <p:nvPr/>
        </p:nvSpPr>
        <p:spPr bwMode="auto">
          <a:xfrm>
            <a:off x="7610475" y="4156075"/>
            <a:ext cx="619125" cy="5715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" name="Oval 11"/>
          <p:cNvSpPr>
            <a:spLocks noChangeArrowheads="1"/>
          </p:cNvSpPr>
          <p:nvPr/>
        </p:nvSpPr>
        <p:spPr bwMode="auto">
          <a:xfrm>
            <a:off x="4646613" y="4427538"/>
            <a:ext cx="696912" cy="642937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45074" name="AutoShape 12"/>
          <p:cNvCxnSpPr>
            <a:cxnSpLocks noChangeShapeType="1"/>
            <a:stCxn id="45066" idx="7"/>
            <a:endCxn id="45069" idx="2"/>
          </p:cNvCxnSpPr>
          <p:nvPr/>
        </p:nvCxnSpPr>
        <p:spPr bwMode="auto">
          <a:xfrm flipV="1">
            <a:off x="879475" y="2860675"/>
            <a:ext cx="1362075" cy="6191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5" name="AutoShape 13"/>
          <p:cNvCxnSpPr>
            <a:cxnSpLocks noChangeShapeType="1"/>
            <a:stCxn id="45066" idx="6"/>
            <a:endCxn id="45070" idx="2"/>
          </p:cNvCxnSpPr>
          <p:nvPr/>
        </p:nvCxnSpPr>
        <p:spPr bwMode="auto">
          <a:xfrm>
            <a:off x="982663" y="3700463"/>
            <a:ext cx="2132012" cy="33813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6" name="AutoShape 14"/>
          <p:cNvCxnSpPr>
            <a:cxnSpLocks noChangeShapeType="1"/>
            <a:stCxn id="45066" idx="5"/>
            <a:endCxn id="45071" idx="0"/>
          </p:cNvCxnSpPr>
          <p:nvPr/>
        </p:nvCxnSpPr>
        <p:spPr bwMode="auto">
          <a:xfrm>
            <a:off x="879475" y="3921125"/>
            <a:ext cx="1741488" cy="183038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7" name="AutoShape 15"/>
          <p:cNvCxnSpPr>
            <a:cxnSpLocks noChangeShapeType="1"/>
            <a:stCxn id="45070" idx="7"/>
            <a:endCxn id="45067" idx="2"/>
          </p:cNvCxnSpPr>
          <p:nvPr/>
        </p:nvCxnSpPr>
        <p:spPr bwMode="auto">
          <a:xfrm flipV="1">
            <a:off x="3752850" y="2890838"/>
            <a:ext cx="4870450" cy="8985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8" name="AutoShape 16"/>
          <p:cNvCxnSpPr>
            <a:cxnSpLocks noChangeShapeType="1"/>
            <a:stCxn id="45072" idx="7"/>
            <a:endCxn id="45067" idx="4"/>
          </p:cNvCxnSpPr>
          <p:nvPr/>
        </p:nvCxnSpPr>
        <p:spPr bwMode="auto">
          <a:xfrm flipV="1">
            <a:off x="8139113" y="3216275"/>
            <a:ext cx="838200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9" name="AutoShape 17"/>
          <p:cNvCxnSpPr>
            <a:cxnSpLocks noChangeShapeType="1"/>
            <a:stCxn id="45070" idx="5"/>
          </p:cNvCxnSpPr>
          <p:nvPr/>
        </p:nvCxnSpPr>
        <p:spPr bwMode="auto">
          <a:xfrm>
            <a:off x="3752850" y="4286250"/>
            <a:ext cx="995363" cy="227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0" name="AutoShape 18"/>
          <p:cNvCxnSpPr>
            <a:cxnSpLocks noChangeShapeType="1"/>
          </p:cNvCxnSpPr>
          <p:nvPr/>
        </p:nvCxnSpPr>
        <p:spPr bwMode="auto">
          <a:xfrm>
            <a:off x="5241925" y="4984750"/>
            <a:ext cx="3719513" cy="9540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1" name="AutoShape 19"/>
          <p:cNvCxnSpPr>
            <a:cxnSpLocks noChangeShapeType="1"/>
            <a:endCxn id="45072" idx="2"/>
          </p:cNvCxnSpPr>
          <p:nvPr/>
        </p:nvCxnSpPr>
        <p:spPr bwMode="auto">
          <a:xfrm flipV="1">
            <a:off x="5351463" y="4441825"/>
            <a:ext cx="2251075" cy="307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2" name="AutoShape 20"/>
          <p:cNvCxnSpPr>
            <a:cxnSpLocks noChangeShapeType="1"/>
            <a:stCxn id="45072" idx="4"/>
          </p:cNvCxnSpPr>
          <p:nvPr/>
        </p:nvCxnSpPr>
        <p:spPr bwMode="auto">
          <a:xfrm>
            <a:off x="7920038" y="4735513"/>
            <a:ext cx="1135062" cy="1003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8597" name="AutoShape 21"/>
          <p:cNvCxnSpPr>
            <a:cxnSpLocks noChangeShapeType="1"/>
          </p:cNvCxnSpPr>
          <p:nvPr/>
        </p:nvCxnSpPr>
        <p:spPr bwMode="auto">
          <a:xfrm flipH="1">
            <a:off x="5238750" y="3122613"/>
            <a:ext cx="3490913" cy="139065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4" name="AutoShape 22"/>
          <p:cNvCxnSpPr>
            <a:cxnSpLocks noChangeShapeType="1"/>
            <a:stCxn id="45070" idx="4"/>
            <a:endCxn id="45071" idx="7"/>
          </p:cNvCxnSpPr>
          <p:nvPr/>
        </p:nvCxnSpPr>
        <p:spPr bwMode="auto">
          <a:xfrm flipH="1">
            <a:off x="2836863" y="4386263"/>
            <a:ext cx="655637" cy="144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5" name="AutoShape 23"/>
          <p:cNvCxnSpPr>
            <a:cxnSpLocks noChangeShapeType="1"/>
            <a:stCxn id="45071" idx="6"/>
          </p:cNvCxnSpPr>
          <p:nvPr/>
        </p:nvCxnSpPr>
        <p:spPr bwMode="auto">
          <a:xfrm flipV="1">
            <a:off x="2933700" y="4749800"/>
            <a:ext cx="1704975" cy="1290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6" name="AutoShape 24"/>
          <p:cNvCxnSpPr>
            <a:cxnSpLocks noChangeShapeType="1"/>
            <a:stCxn id="45069" idx="6"/>
            <a:endCxn id="45067" idx="1"/>
          </p:cNvCxnSpPr>
          <p:nvPr/>
        </p:nvCxnSpPr>
        <p:spPr bwMode="auto">
          <a:xfrm flipV="1">
            <a:off x="3011488" y="2657475"/>
            <a:ext cx="5721350" cy="203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7" name="AutoShape 25"/>
          <p:cNvCxnSpPr>
            <a:cxnSpLocks noChangeShapeType="1"/>
            <a:stCxn id="45071" idx="6"/>
          </p:cNvCxnSpPr>
          <p:nvPr/>
        </p:nvCxnSpPr>
        <p:spPr bwMode="auto">
          <a:xfrm>
            <a:off x="2933700" y="6040438"/>
            <a:ext cx="6121400" cy="96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8602" name="AutoShape 26"/>
          <p:cNvCxnSpPr>
            <a:cxnSpLocks noChangeShapeType="1"/>
          </p:cNvCxnSpPr>
          <p:nvPr/>
        </p:nvCxnSpPr>
        <p:spPr bwMode="auto">
          <a:xfrm>
            <a:off x="9217025" y="3122613"/>
            <a:ext cx="42863" cy="2536825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89" name="Text Box 27"/>
          <p:cNvSpPr txBox="1">
            <a:spLocks noChangeArrowheads="1"/>
          </p:cNvSpPr>
          <p:nvPr/>
        </p:nvSpPr>
        <p:spPr bwMode="auto">
          <a:xfrm>
            <a:off x="5264150" y="2565400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24</a:t>
            </a:r>
          </a:p>
        </p:txBody>
      </p:sp>
      <p:sp>
        <p:nvSpPr>
          <p:cNvPr id="45090" name="Text Box 28"/>
          <p:cNvSpPr txBox="1">
            <a:spLocks noChangeArrowheads="1"/>
          </p:cNvSpPr>
          <p:nvPr/>
        </p:nvSpPr>
        <p:spPr bwMode="auto">
          <a:xfrm>
            <a:off x="5194300" y="3284538"/>
            <a:ext cx="69373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18</a:t>
            </a:r>
          </a:p>
        </p:txBody>
      </p:sp>
      <p:sp>
        <p:nvSpPr>
          <p:cNvPr id="45091" name="Text Box 29"/>
          <p:cNvSpPr txBox="1">
            <a:spLocks noChangeArrowheads="1"/>
          </p:cNvSpPr>
          <p:nvPr/>
        </p:nvSpPr>
        <p:spPr bwMode="auto">
          <a:xfrm>
            <a:off x="6491288" y="3789363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45092" name="Text Box 30"/>
          <p:cNvSpPr txBox="1">
            <a:spLocks noChangeArrowheads="1"/>
          </p:cNvSpPr>
          <p:nvPr/>
        </p:nvSpPr>
        <p:spPr bwMode="auto">
          <a:xfrm>
            <a:off x="1308100" y="3068638"/>
            <a:ext cx="3540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45093" name="Text Box 31"/>
          <p:cNvSpPr txBox="1">
            <a:spLocks noChangeArrowheads="1"/>
          </p:cNvSpPr>
          <p:nvPr/>
        </p:nvSpPr>
        <p:spPr bwMode="auto">
          <a:xfrm>
            <a:off x="1987550" y="3640138"/>
            <a:ext cx="5476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14</a:t>
            </a:r>
          </a:p>
        </p:txBody>
      </p:sp>
      <p:sp>
        <p:nvSpPr>
          <p:cNvPr id="45094" name="Text Box 32"/>
          <p:cNvSpPr txBox="1">
            <a:spLocks noChangeArrowheads="1"/>
          </p:cNvSpPr>
          <p:nvPr/>
        </p:nvSpPr>
        <p:spPr bwMode="auto">
          <a:xfrm>
            <a:off x="1209675" y="4581525"/>
            <a:ext cx="935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45095" name="Text Box 33"/>
          <p:cNvSpPr txBox="1">
            <a:spLocks noChangeArrowheads="1"/>
          </p:cNvSpPr>
          <p:nvPr/>
        </p:nvSpPr>
        <p:spPr bwMode="auto">
          <a:xfrm>
            <a:off x="2690813" y="4984750"/>
            <a:ext cx="67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TW" altLang="en-US" b="1"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45096" name="Text Box 34"/>
          <p:cNvSpPr txBox="1">
            <a:spLocks noChangeArrowheads="1"/>
          </p:cNvSpPr>
          <p:nvPr/>
        </p:nvSpPr>
        <p:spPr bwMode="auto">
          <a:xfrm>
            <a:off x="3954463" y="4221163"/>
            <a:ext cx="4524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30</a:t>
            </a:r>
          </a:p>
        </p:txBody>
      </p:sp>
      <p:sp>
        <p:nvSpPr>
          <p:cNvPr id="45097" name="Text Box 35"/>
          <p:cNvSpPr txBox="1">
            <a:spLocks noChangeArrowheads="1"/>
          </p:cNvSpPr>
          <p:nvPr/>
        </p:nvSpPr>
        <p:spPr bwMode="auto">
          <a:xfrm>
            <a:off x="3425825" y="5373688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20</a:t>
            </a:r>
          </a:p>
        </p:txBody>
      </p:sp>
      <p:sp>
        <p:nvSpPr>
          <p:cNvPr id="45098" name="Text Box 36"/>
          <p:cNvSpPr txBox="1">
            <a:spLocks noChangeArrowheads="1"/>
          </p:cNvSpPr>
          <p:nvPr/>
        </p:nvSpPr>
        <p:spPr bwMode="auto">
          <a:xfrm>
            <a:off x="5691188" y="5943600"/>
            <a:ext cx="431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44</a:t>
            </a:r>
          </a:p>
        </p:txBody>
      </p:sp>
      <p:sp>
        <p:nvSpPr>
          <p:cNvPr id="45099" name="Text Box 37"/>
          <p:cNvSpPr txBox="1">
            <a:spLocks noChangeArrowheads="1"/>
          </p:cNvSpPr>
          <p:nvPr/>
        </p:nvSpPr>
        <p:spPr bwMode="auto">
          <a:xfrm>
            <a:off x="6542088" y="5229225"/>
            <a:ext cx="5953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45100" name="Text Box 38"/>
          <p:cNvSpPr txBox="1">
            <a:spLocks noChangeArrowheads="1"/>
          </p:cNvSpPr>
          <p:nvPr/>
        </p:nvSpPr>
        <p:spPr bwMode="auto">
          <a:xfrm>
            <a:off x="6438900" y="4437063"/>
            <a:ext cx="6207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45101" name="Text Box 39"/>
          <p:cNvSpPr txBox="1">
            <a:spLocks noChangeArrowheads="1"/>
          </p:cNvSpPr>
          <p:nvPr/>
        </p:nvSpPr>
        <p:spPr bwMode="auto">
          <a:xfrm>
            <a:off x="8343900" y="3640138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5102" name="Text Box 40"/>
          <p:cNvSpPr txBox="1">
            <a:spLocks noChangeArrowheads="1"/>
          </p:cNvSpPr>
          <p:nvPr/>
        </p:nvSpPr>
        <p:spPr bwMode="auto">
          <a:xfrm>
            <a:off x="8934450" y="4292600"/>
            <a:ext cx="620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19</a:t>
            </a:r>
          </a:p>
        </p:txBody>
      </p:sp>
      <p:sp>
        <p:nvSpPr>
          <p:cNvPr id="45103" name="Text Box 41"/>
          <p:cNvSpPr txBox="1">
            <a:spLocks noChangeArrowheads="1"/>
          </p:cNvSpPr>
          <p:nvPr/>
        </p:nvSpPr>
        <p:spPr bwMode="auto">
          <a:xfrm>
            <a:off x="8229600" y="5013325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5104" name="Text Box 42"/>
          <p:cNvSpPr txBox="1">
            <a:spLocks noChangeArrowheads="1"/>
          </p:cNvSpPr>
          <p:nvPr/>
        </p:nvSpPr>
        <p:spPr bwMode="auto">
          <a:xfrm>
            <a:off x="2846388" y="227171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9, a)</a:t>
            </a:r>
          </a:p>
        </p:txBody>
      </p:sp>
      <p:sp>
        <p:nvSpPr>
          <p:cNvPr id="45105" name="Text Box 43"/>
          <p:cNvSpPr txBox="1">
            <a:spLocks noChangeArrowheads="1"/>
          </p:cNvSpPr>
          <p:nvPr/>
        </p:nvSpPr>
        <p:spPr bwMode="auto">
          <a:xfrm>
            <a:off x="3003550" y="328453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14, a)</a:t>
            </a:r>
          </a:p>
        </p:txBody>
      </p:sp>
      <p:sp>
        <p:nvSpPr>
          <p:cNvPr id="45106" name="Text Box 45"/>
          <p:cNvSpPr txBox="1">
            <a:spLocks noChangeArrowheads="1"/>
          </p:cNvSpPr>
          <p:nvPr/>
        </p:nvSpPr>
        <p:spPr bwMode="auto">
          <a:xfrm>
            <a:off x="6904038" y="47244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sp>
        <p:nvSpPr>
          <p:cNvPr id="408622" name="Text Box 46"/>
          <p:cNvSpPr txBox="1">
            <a:spLocks noChangeArrowheads="1"/>
          </p:cNvSpPr>
          <p:nvPr/>
        </p:nvSpPr>
        <p:spPr bwMode="auto">
          <a:xfrm>
            <a:off x="8620125" y="6237288"/>
            <a:ext cx="1168400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(51, h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08625" name="Text Box 49"/>
          <p:cNvSpPr txBox="1">
            <a:spLocks noChangeArrowheads="1"/>
          </p:cNvSpPr>
          <p:nvPr/>
        </p:nvSpPr>
        <p:spPr bwMode="auto">
          <a:xfrm>
            <a:off x="4329113" y="3644900"/>
            <a:ext cx="140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chosen</a:t>
            </a:r>
          </a:p>
        </p:txBody>
      </p:sp>
      <p:sp>
        <p:nvSpPr>
          <p:cNvPr id="45109" name="Text Box 50"/>
          <p:cNvSpPr txBox="1">
            <a:spLocks noChangeArrowheads="1"/>
          </p:cNvSpPr>
          <p:nvPr/>
        </p:nvSpPr>
        <p:spPr bwMode="auto">
          <a:xfrm>
            <a:off x="8542338" y="2133600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32, c)</a:t>
            </a:r>
          </a:p>
        </p:txBody>
      </p:sp>
      <p:sp>
        <p:nvSpPr>
          <p:cNvPr id="408627" name="Text Box 51"/>
          <p:cNvSpPr txBox="1">
            <a:spLocks noChangeArrowheads="1"/>
          </p:cNvSpPr>
          <p:nvPr/>
        </p:nvSpPr>
        <p:spPr bwMode="auto">
          <a:xfrm>
            <a:off x="4406900" y="5084763"/>
            <a:ext cx="1247775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34, h)</a:t>
            </a:r>
          </a:p>
        </p:txBody>
      </p:sp>
      <p:sp>
        <p:nvSpPr>
          <p:cNvPr id="408628" name="Freeform 52"/>
          <p:cNvSpPr>
            <a:spLocks/>
          </p:cNvSpPr>
          <p:nvPr/>
        </p:nvSpPr>
        <p:spPr bwMode="auto">
          <a:xfrm rot="3399310">
            <a:off x="4698207" y="4172744"/>
            <a:ext cx="431800" cy="77787"/>
          </a:xfrm>
          <a:custGeom>
            <a:avLst/>
            <a:gdLst>
              <a:gd name="T0" fmla="*/ 0 w 362"/>
              <a:gd name="T1" fmla="*/ 0 h 90"/>
              <a:gd name="T2" fmla="*/ 2147483647 w 362"/>
              <a:gd name="T3" fmla="*/ 2147483647 h 90"/>
              <a:gd name="T4" fmla="*/ 2147483647 w 362"/>
              <a:gd name="T5" fmla="*/ 0 h 90"/>
              <a:gd name="T6" fmla="*/ 2147483647 w 362"/>
              <a:gd name="T7" fmla="*/ 2147483647 h 90"/>
              <a:gd name="T8" fmla="*/ 0 60000 65536"/>
              <a:gd name="T9" fmla="*/ 0 60000 65536"/>
              <a:gd name="T10" fmla="*/ 0 60000 65536"/>
              <a:gd name="T11" fmla="*/ 0 60000 65536"/>
              <a:gd name="T12" fmla="*/ 0 w 362"/>
              <a:gd name="T13" fmla="*/ 0 h 90"/>
              <a:gd name="T14" fmla="*/ 362 w 362"/>
              <a:gd name="T15" fmla="*/ 90 h 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2" h="90">
                <a:moveTo>
                  <a:pt x="0" y="0"/>
                </a:moveTo>
                <a:cubicBezTo>
                  <a:pt x="30" y="45"/>
                  <a:pt x="60" y="90"/>
                  <a:pt x="90" y="90"/>
                </a:cubicBezTo>
                <a:cubicBezTo>
                  <a:pt x="120" y="90"/>
                  <a:pt x="136" y="0"/>
                  <a:pt x="181" y="0"/>
                </a:cubicBezTo>
                <a:cubicBezTo>
                  <a:pt x="226" y="0"/>
                  <a:pt x="294" y="45"/>
                  <a:pt x="362" y="9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112" name="Text Box 53"/>
          <p:cNvSpPr txBox="1">
            <a:spLocks noChangeArrowheads="1"/>
          </p:cNvSpPr>
          <p:nvPr/>
        </p:nvSpPr>
        <p:spPr bwMode="auto">
          <a:xfrm>
            <a:off x="1130300" y="580548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15,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0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622" grpId="0" animBg="1"/>
      <p:bldP spid="408625" grpId="0"/>
      <p:bldP spid="408627" grpId="0" animBg="1"/>
      <p:bldP spid="40862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082" name="AutoShape 18"/>
          <p:cNvCxnSpPr>
            <a:cxnSpLocks noChangeShapeType="1"/>
          </p:cNvCxnSpPr>
          <p:nvPr/>
        </p:nvCxnSpPr>
        <p:spPr bwMode="auto">
          <a:xfrm>
            <a:off x="5241925" y="4984750"/>
            <a:ext cx="3719513" cy="9540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3" name="AutoShape 19"/>
          <p:cNvCxnSpPr>
            <a:cxnSpLocks noChangeShapeType="1"/>
          </p:cNvCxnSpPr>
          <p:nvPr/>
        </p:nvCxnSpPr>
        <p:spPr bwMode="auto">
          <a:xfrm flipV="1">
            <a:off x="5351463" y="4441825"/>
            <a:ext cx="2251075" cy="307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2CE5B0-E4E5-4A0E-8307-9843E3AF1CDA}" type="slidenum">
              <a:rPr lang="zh-TW" altLang="en-US" sz="1100">
                <a:latin typeface="Verdana" panose="020B0604030504040204" pitchFamily="34" charset="0"/>
              </a:rPr>
              <a:pPr/>
              <a:t>43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6085" name="Text Box 61"/>
          <p:cNvSpPr txBox="1">
            <a:spLocks noChangeArrowheads="1"/>
          </p:cNvSpPr>
          <p:nvPr/>
        </p:nvSpPr>
        <p:spPr bwMode="auto">
          <a:xfrm>
            <a:off x="8620125" y="6237288"/>
            <a:ext cx="1168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51, h)</a:t>
            </a:r>
          </a:p>
        </p:txBody>
      </p:sp>
      <p:sp>
        <p:nvSpPr>
          <p:cNvPr id="46086" name="Text Box 60"/>
          <p:cNvSpPr txBox="1">
            <a:spLocks noChangeArrowheads="1"/>
          </p:cNvSpPr>
          <p:nvPr/>
        </p:nvSpPr>
        <p:spPr bwMode="auto">
          <a:xfrm>
            <a:off x="6904038" y="47244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, -)</a:t>
            </a:r>
          </a:p>
        </p:txBody>
      </p:sp>
      <p:grpSp>
        <p:nvGrpSpPr>
          <p:cNvPr id="46087" name="Group 53"/>
          <p:cNvGrpSpPr>
            <a:grpSpLocks/>
          </p:cNvGrpSpPr>
          <p:nvPr/>
        </p:nvGrpSpPr>
        <p:grpSpPr bwMode="auto">
          <a:xfrm>
            <a:off x="0" y="6237288"/>
            <a:ext cx="6826250" cy="620712"/>
            <a:chOff x="0" y="3929"/>
            <a:chExt cx="3969" cy="391"/>
          </a:xfrm>
        </p:grpSpPr>
        <p:sp>
          <p:nvSpPr>
            <p:cNvPr id="46136" name="AutoShape 54"/>
            <p:cNvSpPr>
              <a:spLocks noChangeArrowheads="1"/>
            </p:cNvSpPr>
            <p:nvPr/>
          </p:nvSpPr>
          <p:spPr bwMode="auto">
            <a:xfrm>
              <a:off x="0" y="3929"/>
              <a:ext cx="3969" cy="39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37" name="Text Box 55"/>
            <p:cNvSpPr txBox="1">
              <a:spLocks noChangeArrowheads="1"/>
            </p:cNvSpPr>
            <p:nvPr/>
          </p:nvSpPr>
          <p:spPr bwMode="auto">
            <a:xfrm>
              <a:off x="2653" y="3974"/>
              <a:ext cx="11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shortest path</a:t>
              </a:r>
              <a:endParaRPr lang="en-US" altLang="en-US" sz="2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6138" name="Text Box 56"/>
            <p:cNvSpPr txBox="1">
              <a:spLocks noChangeArrowheads="1"/>
            </p:cNvSpPr>
            <p:nvPr/>
          </p:nvSpPr>
          <p:spPr bwMode="auto">
            <a:xfrm>
              <a:off x="113" y="4020"/>
              <a:ext cx="1089" cy="202"/>
            </a:xfrm>
            <a:prstGeom prst="rect">
              <a:avLst/>
            </a:prstGeom>
            <a:solidFill>
              <a:srgbClr val="FFCC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1" lang="en-GB" altLang="zh-TW" sz="2000" b="1">
                  <a:solidFill>
                    <a:schemeClr val="accent2"/>
                  </a:solidFill>
                  <a:latin typeface="Comic Sans MS" panose="030F0702030302020204" pitchFamily="66" charset="0"/>
                  <a:ea typeface="新細明體" panose="02020500000000000000" pitchFamily="18" charset="-120"/>
                  <a:sym typeface="Symbol" panose="05050102010706020507" pitchFamily="18" charset="2"/>
                </a:rPr>
                <a:t>new values</a:t>
              </a:r>
            </a:p>
          </p:txBody>
        </p:sp>
        <p:sp>
          <p:nvSpPr>
            <p:cNvPr id="46139" name="Line 57"/>
            <p:cNvSpPr>
              <a:spLocks noChangeShapeType="1"/>
            </p:cNvSpPr>
            <p:nvPr/>
          </p:nvSpPr>
          <p:spPr bwMode="auto">
            <a:xfrm>
              <a:off x="1397" y="4246"/>
              <a:ext cx="1043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6140" name="Text Box 58"/>
            <p:cNvSpPr txBox="1">
              <a:spLocks noChangeArrowheads="1"/>
            </p:cNvSpPr>
            <p:nvPr/>
          </p:nvSpPr>
          <p:spPr bwMode="auto">
            <a:xfrm>
              <a:off x="1292" y="3974"/>
              <a:ext cx="13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being considered</a:t>
              </a:r>
              <a:endPara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6141" name="Line 59"/>
            <p:cNvSpPr>
              <a:spLocks noChangeShapeType="1"/>
            </p:cNvSpPr>
            <p:nvPr/>
          </p:nvSpPr>
          <p:spPr bwMode="auto">
            <a:xfrm>
              <a:off x="2758" y="4246"/>
              <a:ext cx="104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460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460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6613"/>
            <a:ext cx="9328150" cy="58689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smtClean="0"/>
              <a:t>After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e</a:t>
            </a:r>
            <a:r>
              <a:rPr lang="en-GB" altLang="en-US" sz="2800" smtClean="0"/>
              <a:t> is chosen, the weight of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f</a:t>
            </a:r>
            <a:r>
              <a:rPr lang="en-GB" altLang="en-US" sz="2800" smtClean="0"/>
              <a:t> and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k</a:t>
            </a:r>
            <a:r>
              <a:rPr lang="en-GB" altLang="en-US" sz="2800" smtClean="0"/>
              <a:t> is updated again. Choose among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f</a:t>
            </a:r>
            <a:r>
              <a:rPr lang="en-GB" altLang="en-US" sz="2800" b="1" u="sng" smtClean="0">
                <a:solidFill>
                  <a:srgbClr val="FF0000"/>
                </a:solidFill>
              </a:rPr>
              <a:t>, </a:t>
            </a:r>
            <a:r>
              <a:rPr lang="en-GB" altLang="en-US" sz="2800" b="1" i="1" u="sng" smtClean="0">
                <a:solidFill>
                  <a:srgbClr val="FF0000"/>
                </a:solidFill>
              </a:rPr>
              <a:t>k</a:t>
            </a:r>
            <a:r>
              <a:rPr lang="en-GB" altLang="en-US" sz="2800" smtClean="0"/>
              <a:t>. Next vertex chosen is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f</a:t>
            </a:r>
            <a:r>
              <a:rPr lang="en-GB" altLang="en-US" sz="2800" smtClean="0"/>
              <a:t>.</a:t>
            </a:r>
            <a:endParaRPr lang="en-US" altLang="en-US" sz="2800" smtClean="0"/>
          </a:p>
        </p:txBody>
      </p:sp>
      <p:sp>
        <p:nvSpPr>
          <p:cNvPr id="46090" name="Oval 4"/>
          <p:cNvSpPr>
            <a:spLocks noChangeArrowheads="1"/>
          </p:cNvSpPr>
          <p:nvPr/>
        </p:nvSpPr>
        <p:spPr bwMode="auto">
          <a:xfrm>
            <a:off x="325438" y="3400425"/>
            <a:ext cx="649287" cy="6000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6091" name="Oval 5"/>
          <p:cNvSpPr>
            <a:spLocks noChangeArrowheads="1"/>
          </p:cNvSpPr>
          <p:nvPr/>
        </p:nvSpPr>
        <p:spPr bwMode="auto">
          <a:xfrm>
            <a:off x="8631238" y="2571750"/>
            <a:ext cx="690562" cy="636588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h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2" name="Oval 6"/>
          <p:cNvSpPr>
            <a:spLocks noChangeArrowheads="1"/>
          </p:cNvSpPr>
          <p:nvPr/>
        </p:nvSpPr>
        <p:spPr bwMode="auto">
          <a:xfrm>
            <a:off x="8969375" y="5667375"/>
            <a:ext cx="585788" cy="5413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k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6093" name="Oval 7"/>
          <p:cNvSpPr>
            <a:spLocks noChangeArrowheads="1"/>
          </p:cNvSpPr>
          <p:nvPr/>
        </p:nvSpPr>
        <p:spPr bwMode="auto">
          <a:xfrm>
            <a:off x="2249488" y="2513013"/>
            <a:ext cx="754062" cy="69532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6094" name="Oval 8"/>
          <p:cNvSpPr>
            <a:spLocks noChangeArrowheads="1"/>
          </p:cNvSpPr>
          <p:nvPr/>
        </p:nvSpPr>
        <p:spPr bwMode="auto">
          <a:xfrm>
            <a:off x="3122613" y="3697288"/>
            <a:ext cx="738187" cy="681037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6095" name="Oval 9"/>
          <p:cNvSpPr>
            <a:spLocks noChangeArrowheads="1"/>
          </p:cNvSpPr>
          <p:nvPr/>
        </p:nvSpPr>
        <p:spPr bwMode="auto">
          <a:xfrm>
            <a:off x="2316163" y="5759450"/>
            <a:ext cx="609600" cy="5619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>
            <a:off x="7610475" y="4156075"/>
            <a:ext cx="619125" cy="5715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6097" name="Oval 11"/>
          <p:cNvSpPr>
            <a:spLocks noChangeArrowheads="1"/>
          </p:cNvSpPr>
          <p:nvPr/>
        </p:nvSpPr>
        <p:spPr bwMode="auto">
          <a:xfrm>
            <a:off x="4646613" y="4427538"/>
            <a:ext cx="696912" cy="642937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46098" name="AutoShape 12"/>
          <p:cNvCxnSpPr>
            <a:cxnSpLocks noChangeShapeType="1"/>
            <a:stCxn id="46090" idx="7"/>
            <a:endCxn id="46093" idx="2"/>
          </p:cNvCxnSpPr>
          <p:nvPr/>
        </p:nvCxnSpPr>
        <p:spPr bwMode="auto">
          <a:xfrm flipV="1">
            <a:off x="879475" y="2860675"/>
            <a:ext cx="1362075" cy="6191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9" name="AutoShape 13"/>
          <p:cNvCxnSpPr>
            <a:cxnSpLocks noChangeShapeType="1"/>
            <a:stCxn id="46090" idx="6"/>
            <a:endCxn id="46094" idx="2"/>
          </p:cNvCxnSpPr>
          <p:nvPr/>
        </p:nvCxnSpPr>
        <p:spPr bwMode="auto">
          <a:xfrm>
            <a:off x="982663" y="3700463"/>
            <a:ext cx="2132012" cy="33813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AutoShape 14"/>
          <p:cNvCxnSpPr>
            <a:cxnSpLocks noChangeShapeType="1"/>
            <a:stCxn id="46090" idx="5"/>
            <a:endCxn id="46095" idx="0"/>
          </p:cNvCxnSpPr>
          <p:nvPr/>
        </p:nvCxnSpPr>
        <p:spPr bwMode="auto">
          <a:xfrm>
            <a:off x="879475" y="3921125"/>
            <a:ext cx="1741488" cy="183038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1" name="AutoShape 15"/>
          <p:cNvCxnSpPr>
            <a:cxnSpLocks noChangeShapeType="1"/>
            <a:stCxn id="46094" idx="7"/>
            <a:endCxn id="46091" idx="2"/>
          </p:cNvCxnSpPr>
          <p:nvPr/>
        </p:nvCxnSpPr>
        <p:spPr bwMode="auto">
          <a:xfrm flipV="1">
            <a:off x="3752850" y="2890838"/>
            <a:ext cx="4870450" cy="8985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2" name="AutoShape 16"/>
          <p:cNvCxnSpPr>
            <a:cxnSpLocks noChangeShapeType="1"/>
            <a:endCxn id="46091" idx="4"/>
          </p:cNvCxnSpPr>
          <p:nvPr/>
        </p:nvCxnSpPr>
        <p:spPr bwMode="auto">
          <a:xfrm flipV="1">
            <a:off x="8139113" y="3216275"/>
            <a:ext cx="838200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3" name="AutoShape 17"/>
          <p:cNvCxnSpPr>
            <a:cxnSpLocks noChangeShapeType="1"/>
            <a:stCxn id="46094" idx="5"/>
            <a:endCxn id="46097" idx="1"/>
          </p:cNvCxnSpPr>
          <p:nvPr/>
        </p:nvCxnSpPr>
        <p:spPr bwMode="auto">
          <a:xfrm>
            <a:off x="3752850" y="4286250"/>
            <a:ext cx="995363" cy="227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642" name="AutoShape 18"/>
          <p:cNvCxnSpPr>
            <a:cxnSpLocks noChangeShapeType="1"/>
          </p:cNvCxnSpPr>
          <p:nvPr/>
        </p:nvCxnSpPr>
        <p:spPr bwMode="auto">
          <a:xfrm>
            <a:off x="5241925" y="4972050"/>
            <a:ext cx="3719513" cy="954088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643" name="AutoShape 19"/>
          <p:cNvCxnSpPr>
            <a:cxnSpLocks noChangeShapeType="1"/>
          </p:cNvCxnSpPr>
          <p:nvPr/>
        </p:nvCxnSpPr>
        <p:spPr bwMode="auto">
          <a:xfrm flipV="1">
            <a:off x="5351463" y="4429125"/>
            <a:ext cx="2251075" cy="307975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6" name="AutoShape 20"/>
          <p:cNvCxnSpPr>
            <a:cxnSpLocks noChangeShapeType="1"/>
          </p:cNvCxnSpPr>
          <p:nvPr/>
        </p:nvCxnSpPr>
        <p:spPr bwMode="auto">
          <a:xfrm>
            <a:off x="7920038" y="4735513"/>
            <a:ext cx="1135062" cy="1003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7" name="AutoShape 21"/>
          <p:cNvCxnSpPr>
            <a:cxnSpLocks noChangeShapeType="1"/>
            <a:stCxn id="46091" idx="3"/>
            <a:endCxn id="46097" idx="7"/>
          </p:cNvCxnSpPr>
          <p:nvPr/>
        </p:nvCxnSpPr>
        <p:spPr bwMode="auto">
          <a:xfrm flipH="1">
            <a:off x="5241925" y="3122613"/>
            <a:ext cx="3490913" cy="13906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8" name="AutoShape 22"/>
          <p:cNvCxnSpPr>
            <a:cxnSpLocks noChangeShapeType="1"/>
            <a:stCxn id="46094" idx="4"/>
            <a:endCxn id="46095" idx="7"/>
          </p:cNvCxnSpPr>
          <p:nvPr/>
        </p:nvCxnSpPr>
        <p:spPr bwMode="auto">
          <a:xfrm flipH="1">
            <a:off x="2836863" y="4386263"/>
            <a:ext cx="655637" cy="144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9" name="AutoShape 23"/>
          <p:cNvCxnSpPr>
            <a:cxnSpLocks noChangeShapeType="1"/>
            <a:stCxn id="46095" idx="6"/>
            <a:endCxn id="46097" idx="2"/>
          </p:cNvCxnSpPr>
          <p:nvPr/>
        </p:nvCxnSpPr>
        <p:spPr bwMode="auto">
          <a:xfrm flipV="1">
            <a:off x="2933700" y="4749800"/>
            <a:ext cx="1704975" cy="1290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10" name="AutoShape 24"/>
          <p:cNvCxnSpPr>
            <a:cxnSpLocks noChangeShapeType="1"/>
            <a:stCxn id="46093" idx="6"/>
            <a:endCxn id="46091" idx="1"/>
          </p:cNvCxnSpPr>
          <p:nvPr/>
        </p:nvCxnSpPr>
        <p:spPr bwMode="auto">
          <a:xfrm flipV="1">
            <a:off x="3011488" y="2657475"/>
            <a:ext cx="5721350" cy="203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11" name="AutoShape 25"/>
          <p:cNvCxnSpPr>
            <a:cxnSpLocks noChangeShapeType="1"/>
            <a:stCxn id="46095" idx="6"/>
          </p:cNvCxnSpPr>
          <p:nvPr/>
        </p:nvCxnSpPr>
        <p:spPr bwMode="auto">
          <a:xfrm>
            <a:off x="2933700" y="6040438"/>
            <a:ext cx="6121400" cy="96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12" name="AutoShape 26"/>
          <p:cNvCxnSpPr>
            <a:cxnSpLocks noChangeShapeType="1"/>
            <a:stCxn id="46091" idx="5"/>
          </p:cNvCxnSpPr>
          <p:nvPr/>
        </p:nvCxnSpPr>
        <p:spPr bwMode="auto">
          <a:xfrm>
            <a:off x="9220200" y="3122613"/>
            <a:ext cx="42863" cy="2536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13" name="Text Box 27"/>
          <p:cNvSpPr txBox="1">
            <a:spLocks noChangeArrowheads="1"/>
          </p:cNvSpPr>
          <p:nvPr/>
        </p:nvSpPr>
        <p:spPr bwMode="auto">
          <a:xfrm>
            <a:off x="5264150" y="2565400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24</a:t>
            </a:r>
          </a:p>
        </p:txBody>
      </p:sp>
      <p:sp>
        <p:nvSpPr>
          <p:cNvPr id="46114" name="Text Box 28"/>
          <p:cNvSpPr txBox="1">
            <a:spLocks noChangeArrowheads="1"/>
          </p:cNvSpPr>
          <p:nvPr/>
        </p:nvSpPr>
        <p:spPr bwMode="auto">
          <a:xfrm>
            <a:off x="5194300" y="3284538"/>
            <a:ext cx="69373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18</a:t>
            </a:r>
          </a:p>
        </p:txBody>
      </p:sp>
      <p:sp>
        <p:nvSpPr>
          <p:cNvPr id="46115" name="Text Box 29"/>
          <p:cNvSpPr txBox="1">
            <a:spLocks noChangeArrowheads="1"/>
          </p:cNvSpPr>
          <p:nvPr/>
        </p:nvSpPr>
        <p:spPr bwMode="auto">
          <a:xfrm>
            <a:off x="6491288" y="3789363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46116" name="Text Box 30"/>
          <p:cNvSpPr txBox="1">
            <a:spLocks noChangeArrowheads="1"/>
          </p:cNvSpPr>
          <p:nvPr/>
        </p:nvSpPr>
        <p:spPr bwMode="auto">
          <a:xfrm>
            <a:off x="1308100" y="3068638"/>
            <a:ext cx="3540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46117" name="Text Box 31"/>
          <p:cNvSpPr txBox="1">
            <a:spLocks noChangeArrowheads="1"/>
          </p:cNvSpPr>
          <p:nvPr/>
        </p:nvSpPr>
        <p:spPr bwMode="auto">
          <a:xfrm>
            <a:off x="1987550" y="3640138"/>
            <a:ext cx="5476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14</a:t>
            </a:r>
          </a:p>
        </p:txBody>
      </p:sp>
      <p:sp>
        <p:nvSpPr>
          <p:cNvPr id="46118" name="Text Box 32"/>
          <p:cNvSpPr txBox="1">
            <a:spLocks noChangeArrowheads="1"/>
          </p:cNvSpPr>
          <p:nvPr/>
        </p:nvSpPr>
        <p:spPr bwMode="auto">
          <a:xfrm>
            <a:off x="1209675" y="4581525"/>
            <a:ext cx="935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46119" name="Text Box 33"/>
          <p:cNvSpPr txBox="1">
            <a:spLocks noChangeArrowheads="1"/>
          </p:cNvSpPr>
          <p:nvPr/>
        </p:nvSpPr>
        <p:spPr bwMode="auto">
          <a:xfrm>
            <a:off x="2690813" y="4984750"/>
            <a:ext cx="67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TW" altLang="en-US" b="1"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46120" name="Text Box 34"/>
          <p:cNvSpPr txBox="1">
            <a:spLocks noChangeArrowheads="1"/>
          </p:cNvSpPr>
          <p:nvPr/>
        </p:nvSpPr>
        <p:spPr bwMode="auto">
          <a:xfrm>
            <a:off x="3954463" y="4221163"/>
            <a:ext cx="4524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30</a:t>
            </a:r>
          </a:p>
        </p:txBody>
      </p:sp>
      <p:sp>
        <p:nvSpPr>
          <p:cNvPr id="46121" name="Text Box 35"/>
          <p:cNvSpPr txBox="1">
            <a:spLocks noChangeArrowheads="1"/>
          </p:cNvSpPr>
          <p:nvPr/>
        </p:nvSpPr>
        <p:spPr bwMode="auto">
          <a:xfrm>
            <a:off x="3425825" y="5373688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20</a:t>
            </a:r>
          </a:p>
        </p:txBody>
      </p:sp>
      <p:sp>
        <p:nvSpPr>
          <p:cNvPr id="46122" name="Text Box 36"/>
          <p:cNvSpPr txBox="1">
            <a:spLocks noChangeArrowheads="1"/>
          </p:cNvSpPr>
          <p:nvPr/>
        </p:nvSpPr>
        <p:spPr bwMode="auto">
          <a:xfrm>
            <a:off x="5691188" y="5943600"/>
            <a:ext cx="431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44</a:t>
            </a:r>
          </a:p>
        </p:txBody>
      </p:sp>
      <p:sp>
        <p:nvSpPr>
          <p:cNvPr id="46123" name="Text Box 37"/>
          <p:cNvSpPr txBox="1">
            <a:spLocks noChangeArrowheads="1"/>
          </p:cNvSpPr>
          <p:nvPr/>
        </p:nvSpPr>
        <p:spPr bwMode="auto">
          <a:xfrm>
            <a:off x="6542088" y="5229225"/>
            <a:ext cx="5953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46124" name="Text Box 38"/>
          <p:cNvSpPr txBox="1">
            <a:spLocks noChangeArrowheads="1"/>
          </p:cNvSpPr>
          <p:nvPr/>
        </p:nvSpPr>
        <p:spPr bwMode="auto">
          <a:xfrm>
            <a:off x="6438900" y="4437063"/>
            <a:ext cx="6207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46125" name="Text Box 39"/>
          <p:cNvSpPr txBox="1">
            <a:spLocks noChangeArrowheads="1"/>
          </p:cNvSpPr>
          <p:nvPr/>
        </p:nvSpPr>
        <p:spPr bwMode="auto">
          <a:xfrm>
            <a:off x="8343900" y="3640138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6126" name="Text Box 40"/>
          <p:cNvSpPr txBox="1">
            <a:spLocks noChangeArrowheads="1"/>
          </p:cNvSpPr>
          <p:nvPr/>
        </p:nvSpPr>
        <p:spPr bwMode="auto">
          <a:xfrm>
            <a:off x="8934450" y="4292600"/>
            <a:ext cx="620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19</a:t>
            </a:r>
          </a:p>
        </p:txBody>
      </p:sp>
      <p:sp>
        <p:nvSpPr>
          <p:cNvPr id="46127" name="Text Box 41"/>
          <p:cNvSpPr txBox="1">
            <a:spLocks noChangeArrowheads="1"/>
          </p:cNvSpPr>
          <p:nvPr/>
        </p:nvSpPr>
        <p:spPr bwMode="auto">
          <a:xfrm>
            <a:off x="8229600" y="5013325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6128" name="Text Box 42"/>
          <p:cNvSpPr txBox="1">
            <a:spLocks noChangeArrowheads="1"/>
          </p:cNvSpPr>
          <p:nvPr/>
        </p:nvSpPr>
        <p:spPr bwMode="auto">
          <a:xfrm>
            <a:off x="2846388" y="227171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9, a)</a:t>
            </a:r>
          </a:p>
        </p:txBody>
      </p:sp>
      <p:sp>
        <p:nvSpPr>
          <p:cNvPr id="46129" name="Text Box 43"/>
          <p:cNvSpPr txBox="1">
            <a:spLocks noChangeArrowheads="1"/>
          </p:cNvSpPr>
          <p:nvPr/>
        </p:nvSpPr>
        <p:spPr bwMode="auto">
          <a:xfrm>
            <a:off x="3003550" y="328453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14, a)</a:t>
            </a:r>
          </a:p>
        </p:txBody>
      </p:sp>
      <p:sp>
        <p:nvSpPr>
          <p:cNvPr id="410669" name="Text Box 45"/>
          <p:cNvSpPr txBox="1">
            <a:spLocks noChangeArrowheads="1"/>
          </p:cNvSpPr>
          <p:nvPr/>
        </p:nvSpPr>
        <p:spPr bwMode="auto">
          <a:xfrm>
            <a:off x="6904038" y="4724400"/>
            <a:ext cx="1168400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45, e)</a:t>
            </a:r>
          </a:p>
        </p:txBody>
      </p:sp>
      <p:sp>
        <p:nvSpPr>
          <p:cNvPr id="410670" name="Text Box 46"/>
          <p:cNvSpPr txBox="1">
            <a:spLocks noChangeArrowheads="1"/>
          </p:cNvSpPr>
          <p:nvPr/>
        </p:nvSpPr>
        <p:spPr bwMode="auto">
          <a:xfrm>
            <a:off x="8620125" y="6237288"/>
            <a:ext cx="1168400" cy="381000"/>
          </a:xfrm>
          <a:prstGeom prst="rect">
            <a:avLst/>
          </a:prstGeom>
          <a:solidFill>
            <a:srgbClr val="FFCC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(50, e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10672" name="Text Box 48"/>
          <p:cNvSpPr txBox="1">
            <a:spLocks noChangeArrowheads="1"/>
          </p:cNvSpPr>
          <p:nvPr/>
        </p:nvSpPr>
        <p:spPr bwMode="auto">
          <a:xfrm>
            <a:off x="6746875" y="3927475"/>
            <a:ext cx="12461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chosen</a:t>
            </a:r>
          </a:p>
        </p:txBody>
      </p:sp>
      <p:sp>
        <p:nvSpPr>
          <p:cNvPr id="46133" name="Text Box 49"/>
          <p:cNvSpPr txBox="1">
            <a:spLocks noChangeArrowheads="1"/>
          </p:cNvSpPr>
          <p:nvPr/>
        </p:nvSpPr>
        <p:spPr bwMode="auto">
          <a:xfrm>
            <a:off x="8542338" y="2133600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32, c)</a:t>
            </a:r>
          </a:p>
        </p:txBody>
      </p:sp>
      <p:sp>
        <p:nvSpPr>
          <p:cNvPr id="46134" name="Text Box 50"/>
          <p:cNvSpPr txBox="1">
            <a:spLocks noChangeArrowheads="1"/>
          </p:cNvSpPr>
          <p:nvPr/>
        </p:nvSpPr>
        <p:spPr bwMode="auto">
          <a:xfrm>
            <a:off x="4484688" y="508476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34, h)</a:t>
            </a:r>
          </a:p>
        </p:txBody>
      </p:sp>
      <p:sp>
        <p:nvSpPr>
          <p:cNvPr id="46135" name="Text Box 52"/>
          <p:cNvSpPr txBox="1">
            <a:spLocks noChangeArrowheads="1"/>
          </p:cNvSpPr>
          <p:nvPr/>
        </p:nvSpPr>
        <p:spPr bwMode="auto">
          <a:xfrm>
            <a:off x="1130300" y="580548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15,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69" grpId="0" animBg="1"/>
      <p:bldP spid="410670" grpId="0" animBg="1"/>
      <p:bldP spid="41067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106" name="AutoShape 20"/>
          <p:cNvCxnSpPr>
            <a:cxnSpLocks noChangeShapeType="1"/>
          </p:cNvCxnSpPr>
          <p:nvPr/>
        </p:nvCxnSpPr>
        <p:spPr bwMode="auto">
          <a:xfrm>
            <a:off x="7920038" y="4735513"/>
            <a:ext cx="1135062" cy="1003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94C2AC-5D71-463A-A8DB-2C4A9170D3EB}" type="slidenum">
              <a:rPr lang="zh-TW" altLang="en-US" sz="1100">
                <a:latin typeface="Verdana" panose="020B0604030504040204" pitchFamily="34" charset="0"/>
              </a:rPr>
              <a:pPr/>
              <a:t>44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grpSp>
        <p:nvGrpSpPr>
          <p:cNvPr id="47108" name="Group 53"/>
          <p:cNvGrpSpPr>
            <a:grpSpLocks/>
          </p:cNvGrpSpPr>
          <p:nvPr/>
        </p:nvGrpSpPr>
        <p:grpSpPr bwMode="auto">
          <a:xfrm>
            <a:off x="0" y="6237288"/>
            <a:ext cx="6826250" cy="620712"/>
            <a:chOff x="0" y="3929"/>
            <a:chExt cx="3969" cy="391"/>
          </a:xfrm>
        </p:grpSpPr>
        <p:sp>
          <p:nvSpPr>
            <p:cNvPr id="47158" name="AutoShape 54"/>
            <p:cNvSpPr>
              <a:spLocks noChangeArrowheads="1"/>
            </p:cNvSpPr>
            <p:nvPr/>
          </p:nvSpPr>
          <p:spPr bwMode="auto">
            <a:xfrm>
              <a:off x="0" y="3929"/>
              <a:ext cx="3969" cy="39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59" name="Text Box 55"/>
            <p:cNvSpPr txBox="1">
              <a:spLocks noChangeArrowheads="1"/>
            </p:cNvSpPr>
            <p:nvPr/>
          </p:nvSpPr>
          <p:spPr bwMode="auto">
            <a:xfrm>
              <a:off x="2653" y="3974"/>
              <a:ext cx="11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shortest path</a:t>
              </a:r>
              <a:endParaRPr lang="en-US" altLang="en-US" sz="2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7160" name="Text Box 56"/>
            <p:cNvSpPr txBox="1">
              <a:spLocks noChangeArrowheads="1"/>
            </p:cNvSpPr>
            <p:nvPr/>
          </p:nvSpPr>
          <p:spPr bwMode="auto">
            <a:xfrm>
              <a:off x="113" y="4020"/>
              <a:ext cx="1089" cy="202"/>
            </a:xfrm>
            <a:prstGeom prst="rect">
              <a:avLst/>
            </a:prstGeom>
            <a:solidFill>
              <a:srgbClr val="FFCC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1" lang="en-GB" altLang="zh-TW" sz="2000" b="1">
                  <a:solidFill>
                    <a:schemeClr val="accent2"/>
                  </a:solidFill>
                  <a:latin typeface="Comic Sans MS" panose="030F0702030302020204" pitchFamily="66" charset="0"/>
                  <a:ea typeface="新細明體" panose="02020500000000000000" pitchFamily="18" charset="-120"/>
                  <a:sym typeface="Symbol" panose="05050102010706020507" pitchFamily="18" charset="2"/>
                </a:rPr>
                <a:t>new values</a:t>
              </a:r>
            </a:p>
          </p:txBody>
        </p:sp>
        <p:sp>
          <p:nvSpPr>
            <p:cNvPr id="47161" name="Line 57"/>
            <p:cNvSpPr>
              <a:spLocks noChangeShapeType="1"/>
            </p:cNvSpPr>
            <p:nvPr/>
          </p:nvSpPr>
          <p:spPr bwMode="auto">
            <a:xfrm>
              <a:off x="1397" y="4246"/>
              <a:ext cx="1043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7162" name="Text Box 58"/>
            <p:cNvSpPr txBox="1">
              <a:spLocks noChangeArrowheads="1"/>
            </p:cNvSpPr>
            <p:nvPr/>
          </p:nvSpPr>
          <p:spPr bwMode="auto">
            <a:xfrm>
              <a:off x="1292" y="3974"/>
              <a:ext cx="13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being considered</a:t>
              </a:r>
              <a:endPara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7163" name="Line 59"/>
            <p:cNvSpPr>
              <a:spLocks noChangeShapeType="1"/>
            </p:cNvSpPr>
            <p:nvPr/>
          </p:nvSpPr>
          <p:spPr bwMode="auto">
            <a:xfrm>
              <a:off x="2758" y="4246"/>
              <a:ext cx="104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6613"/>
            <a:ext cx="9328150" cy="58689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smtClean="0"/>
              <a:t>After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f</a:t>
            </a:r>
            <a:r>
              <a:rPr lang="en-GB" altLang="en-US" sz="2800" smtClean="0"/>
              <a:t> is chosen, it is NOT necessary to update the weight of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k</a:t>
            </a:r>
            <a:r>
              <a:rPr lang="en-GB" altLang="en-US" sz="2800" smtClean="0"/>
              <a:t>. The final vertex chosen is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k</a:t>
            </a:r>
            <a:r>
              <a:rPr lang="en-GB" altLang="en-US" sz="2800" smtClean="0"/>
              <a:t>.</a:t>
            </a:r>
            <a:endParaRPr lang="en-US" altLang="en-US" sz="2800" smtClean="0"/>
          </a:p>
        </p:txBody>
      </p:sp>
      <p:sp>
        <p:nvSpPr>
          <p:cNvPr id="47111" name="Oval 4"/>
          <p:cNvSpPr>
            <a:spLocks noChangeArrowheads="1"/>
          </p:cNvSpPr>
          <p:nvPr/>
        </p:nvSpPr>
        <p:spPr bwMode="auto">
          <a:xfrm>
            <a:off x="325438" y="3400425"/>
            <a:ext cx="649287" cy="6000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7112" name="Oval 5"/>
          <p:cNvSpPr>
            <a:spLocks noChangeArrowheads="1"/>
          </p:cNvSpPr>
          <p:nvPr/>
        </p:nvSpPr>
        <p:spPr bwMode="auto">
          <a:xfrm>
            <a:off x="8631238" y="2571750"/>
            <a:ext cx="690562" cy="636588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h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2" name="Oval 6"/>
          <p:cNvSpPr>
            <a:spLocks noChangeArrowheads="1"/>
          </p:cNvSpPr>
          <p:nvPr/>
        </p:nvSpPr>
        <p:spPr bwMode="auto">
          <a:xfrm>
            <a:off x="8969375" y="5667375"/>
            <a:ext cx="585788" cy="5413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k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7114" name="Oval 7"/>
          <p:cNvSpPr>
            <a:spLocks noChangeArrowheads="1"/>
          </p:cNvSpPr>
          <p:nvPr/>
        </p:nvSpPr>
        <p:spPr bwMode="auto">
          <a:xfrm>
            <a:off x="2249488" y="2513013"/>
            <a:ext cx="754062" cy="69532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7115" name="Oval 8"/>
          <p:cNvSpPr>
            <a:spLocks noChangeArrowheads="1"/>
          </p:cNvSpPr>
          <p:nvPr/>
        </p:nvSpPr>
        <p:spPr bwMode="auto">
          <a:xfrm>
            <a:off x="3122613" y="3697288"/>
            <a:ext cx="738187" cy="681037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7116" name="Oval 9"/>
          <p:cNvSpPr>
            <a:spLocks noChangeArrowheads="1"/>
          </p:cNvSpPr>
          <p:nvPr/>
        </p:nvSpPr>
        <p:spPr bwMode="auto">
          <a:xfrm>
            <a:off x="2316163" y="5759450"/>
            <a:ext cx="609600" cy="5619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7117" name="Oval 10"/>
          <p:cNvSpPr>
            <a:spLocks noChangeArrowheads="1"/>
          </p:cNvSpPr>
          <p:nvPr/>
        </p:nvSpPr>
        <p:spPr bwMode="auto">
          <a:xfrm>
            <a:off x="7610475" y="4156075"/>
            <a:ext cx="619125" cy="571500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7118" name="Oval 11"/>
          <p:cNvSpPr>
            <a:spLocks noChangeArrowheads="1"/>
          </p:cNvSpPr>
          <p:nvPr/>
        </p:nvSpPr>
        <p:spPr bwMode="auto">
          <a:xfrm>
            <a:off x="4646613" y="4427538"/>
            <a:ext cx="696912" cy="642937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47119" name="AutoShape 12"/>
          <p:cNvCxnSpPr>
            <a:cxnSpLocks noChangeShapeType="1"/>
            <a:stCxn id="47111" idx="7"/>
            <a:endCxn id="47114" idx="2"/>
          </p:cNvCxnSpPr>
          <p:nvPr/>
        </p:nvCxnSpPr>
        <p:spPr bwMode="auto">
          <a:xfrm flipV="1">
            <a:off x="879475" y="2860675"/>
            <a:ext cx="1362075" cy="6191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0" name="AutoShape 13"/>
          <p:cNvCxnSpPr>
            <a:cxnSpLocks noChangeShapeType="1"/>
            <a:stCxn id="47111" idx="6"/>
            <a:endCxn id="47115" idx="2"/>
          </p:cNvCxnSpPr>
          <p:nvPr/>
        </p:nvCxnSpPr>
        <p:spPr bwMode="auto">
          <a:xfrm>
            <a:off x="982663" y="3700463"/>
            <a:ext cx="2132012" cy="33813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1" name="AutoShape 14"/>
          <p:cNvCxnSpPr>
            <a:cxnSpLocks noChangeShapeType="1"/>
            <a:stCxn id="47111" idx="5"/>
            <a:endCxn id="47116" idx="0"/>
          </p:cNvCxnSpPr>
          <p:nvPr/>
        </p:nvCxnSpPr>
        <p:spPr bwMode="auto">
          <a:xfrm>
            <a:off x="879475" y="3921125"/>
            <a:ext cx="1741488" cy="183038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2" name="AutoShape 15"/>
          <p:cNvCxnSpPr>
            <a:cxnSpLocks noChangeShapeType="1"/>
            <a:stCxn id="47115" idx="7"/>
            <a:endCxn id="47112" idx="2"/>
          </p:cNvCxnSpPr>
          <p:nvPr/>
        </p:nvCxnSpPr>
        <p:spPr bwMode="auto">
          <a:xfrm flipV="1">
            <a:off x="3752850" y="2890838"/>
            <a:ext cx="4870450" cy="8985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3" name="AutoShape 16"/>
          <p:cNvCxnSpPr>
            <a:cxnSpLocks noChangeShapeType="1"/>
            <a:stCxn id="47117" idx="7"/>
            <a:endCxn id="47112" idx="4"/>
          </p:cNvCxnSpPr>
          <p:nvPr/>
        </p:nvCxnSpPr>
        <p:spPr bwMode="auto">
          <a:xfrm flipV="1">
            <a:off x="8139113" y="3216275"/>
            <a:ext cx="838200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4" name="AutoShape 17"/>
          <p:cNvCxnSpPr>
            <a:cxnSpLocks noChangeShapeType="1"/>
            <a:stCxn id="47115" idx="5"/>
            <a:endCxn id="47118" idx="1"/>
          </p:cNvCxnSpPr>
          <p:nvPr/>
        </p:nvCxnSpPr>
        <p:spPr bwMode="auto">
          <a:xfrm>
            <a:off x="3752850" y="4286250"/>
            <a:ext cx="995363" cy="227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5" name="AutoShape 18"/>
          <p:cNvCxnSpPr>
            <a:cxnSpLocks noChangeShapeType="1"/>
            <a:stCxn id="47118" idx="5"/>
          </p:cNvCxnSpPr>
          <p:nvPr/>
        </p:nvCxnSpPr>
        <p:spPr bwMode="auto">
          <a:xfrm>
            <a:off x="5241925" y="4984750"/>
            <a:ext cx="3719513" cy="9540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6" name="AutoShape 19"/>
          <p:cNvCxnSpPr>
            <a:cxnSpLocks noChangeShapeType="1"/>
            <a:stCxn id="47118" idx="6"/>
            <a:endCxn id="47117" idx="2"/>
          </p:cNvCxnSpPr>
          <p:nvPr/>
        </p:nvCxnSpPr>
        <p:spPr bwMode="auto">
          <a:xfrm flipV="1">
            <a:off x="5351463" y="4441825"/>
            <a:ext cx="2251075" cy="30797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668" name="AutoShape 20"/>
          <p:cNvCxnSpPr>
            <a:cxnSpLocks noChangeShapeType="1"/>
          </p:cNvCxnSpPr>
          <p:nvPr/>
        </p:nvCxnSpPr>
        <p:spPr bwMode="auto">
          <a:xfrm>
            <a:off x="7961313" y="4783138"/>
            <a:ext cx="1135062" cy="10033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8" name="AutoShape 21"/>
          <p:cNvCxnSpPr>
            <a:cxnSpLocks noChangeShapeType="1"/>
            <a:stCxn id="47112" idx="3"/>
            <a:endCxn id="47118" idx="7"/>
          </p:cNvCxnSpPr>
          <p:nvPr/>
        </p:nvCxnSpPr>
        <p:spPr bwMode="auto">
          <a:xfrm flipH="1">
            <a:off x="5241925" y="3122613"/>
            <a:ext cx="3490913" cy="13906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9" name="AutoShape 22"/>
          <p:cNvCxnSpPr>
            <a:cxnSpLocks noChangeShapeType="1"/>
            <a:stCxn id="47115" idx="4"/>
            <a:endCxn id="47116" idx="7"/>
          </p:cNvCxnSpPr>
          <p:nvPr/>
        </p:nvCxnSpPr>
        <p:spPr bwMode="auto">
          <a:xfrm flipH="1">
            <a:off x="2836863" y="4386263"/>
            <a:ext cx="655637" cy="144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0" name="AutoShape 23"/>
          <p:cNvCxnSpPr>
            <a:cxnSpLocks noChangeShapeType="1"/>
            <a:stCxn id="47116" idx="6"/>
            <a:endCxn id="47118" idx="2"/>
          </p:cNvCxnSpPr>
          <p:nvPr/>
        </p:nvCxnSpPr>
        <p:spPr bwMode="auto">
          <a:xfrm flipV="1">
            <a:off x="2933700" y="4749800"/>
            <a:ext cx="1704975" cy="1290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1" name="AutoShape 24"/>
          <p:cNvCxnSpPr>
            <a:cxnSpLocks noChangeShapeType="1"/>
            <a:stCxn id="47114" idx="6"/>
            <a:endCxn id="47112" idx="1"/>
          </p:cNvCxnSpPr>
          <p:nvPr/>
        </p:nvCxnSpPr>
        <p:spPr bwMode="auto">
          <a:xfrm flipV="1">
            <a:off x="3011488" y="2657475"/>
            <a:ext cx="5721350" cy="203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2" name="AutoShape 25"/>
          <p:cNvCxnSpPr>
            <a:cxnSpLocks noChangeShapeType="1"/>
            <a:stCxn id="47116" idx="6"/>
          </p:cNvCxnSpPr>
          <p:nvPr/>
        </p:nvCxnSpPr>
        <p:spPr bwMode="auto">
          <a:xfrm>
            <a:off x="2933700" y="6040438"/>
            <a:ext cx="6121400" cy="96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3" name="AutoShape 26"/>
          <p:cNvCxnSpPr>
            <a:cxnSpLocks noChangeShapeType="1"/>
            <a:stCxn id="47112" idx="5"/>
          </p:cNvCxnSpPr>
          <p:nvPr/>
        </p:nvCxnSpPr>
        <p:spPr bwMode="auto">
          <a:xfrm>
            <a:off x="9220200" y="3122613"/>
            <a:ext cx="42863" cy="2536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34" name="Text Box 27"/>
          <p:cNvSpPr txBox="1">
            <a:spLocks noChangeArrowheads="1"/>
          </p:cNvSpPr>
          <p:nvPr/>
        </p:nvSpPr>
        <p:spPr bwMode="auto">
          <a:xfrm>
            <a:off x="5264150" y="2565400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24</a:t>
            </a:r>
          </a:p>
        </p:txBody>
      </p:sp>
      <p:sp>
        <p:nvSpPr>
          <p:cNvPr id="47135" name="Text Box 28"/>
          <p:cNvSpPr txBox="1">
            <a:spLocks noChangeArrowheads="1"/>
          </p:cNvSpPr>
          <p:nvPr/>
        </p:nvSpPr>
        <p:spPr bwMode="auto">
          <a:xfrm>
            <a:off x="5194300" y="3284538"/>
            <a:ext cx="69373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18</a:t>
            </a:r>
          </a:p>
        </p:txBody>
      </p:sp>
      <p:sp>
        <p:nvSpPr>
          <p:cNvPr id="47136" name="Text Box 29"/>
          <p:cNvSpPr txBox="1">
            <a:spLocks noChangeArrowheads="1"/>
          </p:cNvSpPr>
          <p:nvPr/>
        </p:nvSpPr>
        <p:spPr bwMode="auto">
          <a:xfrm>
            <a:off x="6491288" y="3789363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47137" name="Text Box 30"/>
          <p:cNvSpPr txBox="1">
            <a:spLocks noChangeArrowheads="1"/>
          </p:cNvSpPr>
          <p:nvPr/>
        </p:nvSpPr>
        <p:spPr bwMode="auto">
          <a:xfrm>
            <a:off x="1308100" y="3068638"/>
            <a:ext cx="3540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47138" name="Text Box 31"/>
          <p:cNvSpPr txBox="1">
            <a:spLocks noChangeArrowheads="1"/>
          </p:cNvSpPr>
          <p:nvPr/>
        </p:nvSpPr>
        <p:spPr bwMode="auto">
          <a:xfrm>
            <a:off x="1987550" y="3640138"/>
            <a:ext cx="5476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14</a:t>
            </a:r>
          </a:p>
        </p:txBody>
      </p:sp>
      <p:sp>
        <p:nvSpPr>
          <p:cNvPr id="47139" name="Text Box 32"/>
          <p:cNvSpPr txBox="1">
            <a:spLocks noChangeArrowheads="1"/>
          </p:cNvSpPr>
          <p:nvPr/>
        </p:nvSpPr>
        <p:spPr bwMode="auto">
          <a:xfrm>
            <a:off x="1209675" y="4581525"/>
            <a:ext cx="935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47140" name="Text Box 33"/>
          <p:cNvSpPr txBox="1">
            <a:spLocks noChangeArrowheads="1"/>
          </p:cNvSpPr>
          <p:nvPr/>
        </p:nvSpPr>
        <p:spPr bwMode="auto">
          <a:xfrm>
            <a:off x="2690813" y="4984750"/>
            <a:ext cx="67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TW" altLang="en-US" b="1"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47141" name="Text Box 34"/>
          <p:cNvSpPr txBox="1">
            <a:spLocks noChangeArrowheads="1"/>
          </p:cNvSpPr>
          <p:nvPr/>
        </p:nvSpPr>
        <p:spPr bwMode="auto">
          <a:xfrm>
            <a:off x="3954463" y="4221163"/>
            <a:ext cx="4524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30</a:t>
            </a:r>
          </a:p>
        </p:txBody>
      </p:sp>
      <p:sp>
        <p:nvSpPr>
          <p:cNvPr id="47142" name="Text Box 35"/>
          <p:cNvSpPr txBox="1">
            <a:spLocks noChangeArrowheads="1"/>
          </p:cNvSpPr>
          <p:nvPr/>
        </p:nvSpPr>
        <p:spPr bwMode="auto">
          <a:xfrm>
            <a:off x="3425825" y="5373688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20</a:t>
            </a:r>
          </a:p>
        </p:txBody>
      </p:sp>
      <p:sp>
        <p:nvSpPr>
          <p:cNvPr id="47143" name="Text Box 36"/>
          <p:cNvSpPr txBox="1">
            <a:spLocks noChangeArrowheads="1"/>
          </p:cNvSpPr>
          <p:nvPr/>
        </p:nvSpPr>
        <p:spPr bwMode="auto">
          <a:xfrm>
            <a:off x="5691188" y="5943600"/>
            <a:ext cx="431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44</a:t>
            </a:r>
          </a:p>
        </p:txBody>
      </p:sp>
      <p:sp>
        <p:nvSpPr>
          <p:cNvPr id="47144" name="Text Box 37"/>
          <p:cNvSpPr txBox="1">
            <a:spLocks noChangeArrowheads="1"/>
          </p:cNvSpPr>
          <p:nvPr/>
        </p:nvSpPr>
        <p:spPr bwMode="auto">
          <a:xfrm>
            <a:off x="6542088" y="5229225"/>
            <a:ext cx="5953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47145" name="Text Box 38"/>
          <p:cNvSpPr txBox="1">
            <a:spLocks noChangeArrowheads="1"/>
          </p:cNvSpPr>
          <p:nvPr/>
        </p:nvSpPr>
        <p:spPr bwMode="auto">
          <a:xfrm>
            <a:off x="6438900" y="4437063"/>
            <a:ext cx="6207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47146" name="Text Box 39"/>
          <p:cNvSpPr txBox="1">
            <a:spLocks noChangeArrowheads="1"/>
          </p:cNvSpPr>
          <p:nvPr/>
        </p:nvSpPr>
        <p:spPr bwMode="auto">
          <a:xfrm>
            <a:off x="8343900" y="3640138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7147" name="Text Box 40"/>
          <p:cNvSpPr txBox="1">
            <a:spLocks noChangeArrowheads="1"/>
          </p:cNvSpPr>
          <p:nvPr/>
        </p:nvSpPr>
        <p:spPr bwMode="auto">
          <a:xfrm>
            <a:off x="8934450" y="4292600"/>
            <a:ext cx="620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19</a:t>
            </a:r>
          </a:p>
        </p:txBody>
      </p:sp>
      <p:sp>
        <p:nvSpPr>
          <p:cNvPr id="47148" name="Text Box 41"/>
          <p:cNvSpPr txBox="1">
            <a:spLocks noChangeArrowheads="1"/>
          </p:cNvSpPr>
          <p:nvPr/>
        </p:nvSpPr>
        <p:spPr bwMode="auto">
          <a:xfrm>
            <a:off x="8229600" y="5013325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7149" name="Text Box 42"/>
          <p:cNvSpPr txBox="1">
            <a:spLocks noChangeArrowheads="1"/>
          </p:cNvSpPr>
          <p:nvPr/>
        </p:nvSpPr>
        <p:spPr bwMode="auto">
          <a:xfrm>
            <a:off x="2846388" y="227171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9, a)</a:t>
            </a:r>
          </a:p>
        </p:txBody>
      </p:sp>
      <p:sp>
        <p:nvSpPr>
          <p:cNvPr id="47150" name="Text Box 43"/>
          <p:cNvSpPr txBox="1">
            <a:spLocks noChangeArrowheads="1"/>
          </p:cNvSpPr>
          <p:nvPr/>
        </p:nvSpPr>
        <p:spPr bwMode="auto">
          <a:xfrm>
            <a:off x="3003550" y="328453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14, a)</a:t>
            </a:r>
          </a:p>
        </p:txBody>
      </p:sp>
      <p:sp>
        <p:nvSpPr>
          <p:cNvPr id="47151" name="Text Box 45"/>
          <p:cNvSpPr txBox="1">
            <a:spLocks noChangeArrowheads="1"/>
          </p:cNvSpPr>
          <p:nvPr/>
        </p:nvSpPr>
        <p:spPr bwMode="auto">
          <a:xfrm>
            <a:off x="6904038" y="47244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45, e)</a:t>
            </a:r>
          </a:p>
        </p:txBody>
      </p:sp>
      <p:sp>
        <p:nvSpPr>
          <p:cNvPr id="47152" name="Text Box 46"/>
          <p:cNvSpPr txBox="1">
            <a:spLocks noChangeArrowheads="1"/>
          </p:cNvSpPr>
          <p:nvPr/>
        </p:nvSpPr>
        <p:spPr bwMode="auto">
          <a:xfrm>
            <a:off x="8620125" y="6237288"/>
            <a:ext cx="1168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(50, e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11696" name="Text Box 48"/>
          <p:cNvSpPr txBox="1">
            <a:spLocks noChangeArrowheads="1"/>
          </p:cNvSpPr>
          <p:nvPr/>
        </p:nvSpPr>
        <p:spPr bwMode="auto">
          <a:xfrm>
            <a:off x="7059613" y="6237288"/>
            <a:ext cx="12477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rgbClr val="FF0000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chosen</a:t>
            </a:r>
          </a:p>
        </p:txBody>
      </p:sp>
      <p:sp>
        <p:nvSpPr>
          <p:cNvPr id="47154" name="Text Box 49"/>
          <p:cNvSpPr txBox="1">
            <a:spLocks noChangeArrowheads="1"/>
          </p:cNvSpPr>
          <p:nvPr/>
        </p:nvSpPr>
        <p:spPr bwMode="auto">
          <a:xfrm>
            <a:off x="8542338" y="2133600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32, c)</a:t>
            </a:r>
          </a:p>
        </p:txBody>
      </p:sp>
      <p:sp>
        <p:nvSpPr>
          <p:cNvPr id="47155" name="Text Box 50"/>
          <p:cNvSpPr txBox="1">
            <a:spLocks noChangeArrowheads="1"/>
          </p:cNvSpPr>
          <p:nvPr/>
        </p:nvSpPr>
        <p:spPr bwMode="auto">
          <a:xfrm>
            <a:off x="4484688" y="508476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34, h)</a:t>
            </a:r>
          </a:p>
        </p:txBody>
      </p:sp>
      <p:sp>
        <p:nvSpPr>
          <p:cNvPr id="411699" name="Freeform 51"/>
          <p:cNvSpPr>
            <a:spLocks/>
          </p:cNvSpPr>
          <p:nvPr/>
        </p:nvSpPr>
        <p:spPr bwMode="auto">
          <a:xfrm rot="20719845" flipV="1">
            <a:off x="8132763" y="6065838"/>
            <a:ext cx="885825" cy="150812"/>
          </a:xfrm>
          <a:custGeom>
            <a:avLst/>
            <a:gdLst>
              <a:gd name="T0" fmla="*/ 0 w 362"/>
              <a:gd name="T1" fmla="*/ 0 h 90"/>
              <a:gd name="T2" fmla="*/ 2147483647 w 362"/>
              <a:gd name="T3" fmla="*/ 2147483647 h 90"/>
              <a:gd name="T4" fmla="*/ 2147483647 w 362"/>
              <a:gd name="T5" fmla="*/ 0 h 90"/>
              <a:gd name="T6" fmla="*/ 2147483647 w 362"/>
              <a:gd name="T7" fmla="*/ 2147483647 h 90"/>
              <a:gd name="T8" fmla="*/ 0 60000 65536"/>
              <a:gd name="T9" fmla="*/ 0 60000 65536"/>
              <a:gd name="T10" fmla="*/ 0 60000 65536"/>
              <a:gd name="T11" fmla="*/ 0 60000 65536"/>
              <a:gd name="T12" fmla="*/ 0 w 362"/>
              <a:gd name="T13" fmla="*/ 0 h 90"/>
              <a:gd name="T14" fmla="*/ 362 w 362"/>
              <a:gd name="T15" fmla="*/ 90 h 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2" h="90">
                <a:moveTo>
                  <a:pt x="0" y="0"/>
                </a:moveTo>
                <a:cubicBezTo>
                  <a:pt x="30" y="45"/>
                  <a:pt x="60" y="90"/>
                  <a:pt x="90" y="90"/>
                </a:cubicBezTo>
                <a:cubicBezTo>
                  <a:pt x="120" y="90"/>
                  <a:pt x="136" y="0"/>
                  <a:pt x="181" y="0"/>
                </a:cubicBezTo>
                <a:cubicBezTo>
                  <a:pt x="226" y="0"/>
                  <a:pt x="294" y="45"/>
                  <a:pt x="362" y="9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1130300" y="580548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15,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96" grpId="0"/>
      <p:bldP spid="41169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A79EC7-F657-4FA9-AF77-61FCFBF2E4B8}" type="slidenum">
              <a:rPr lang="zh-TW" altLang="en-US" sz="1100">
                <a:latin typeface="Verdana" panose="020B0604030504040204" pitchFamily="34" charset="0"/>
              </a:rPr>
              <a:pPr/>
              <a:t>45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grpSp>
        <p:nvGrpSpPr>
          <p:cNvPr id="48131" name="Group 53"/>
          <p:cNvGrpSpPr>
            <a:grpSpLocks/>
          </p:cNvGrpSpPr>
          <p:nvPr/>
        </p:nvGrpSpPr>
        <p:grpSpPr bwMode="auto">
          <a:xfrm>
            <a:off x="0" y="6237288"/>
            <a:ext cx="6826250" cy="620712"/>
            <a:chOff x="0" y="3929"/>
            <a:chExt cx="3969" cy="391"/>
          </a:xfrm>
        </p:grpSpPr>
        <p:sp>
          <p:nvSpPr>
            <p:cNvPr id="48179" name="AutoShape 54"/>
            <p:cNvSpPr>
              <a:spLocks noChangeArrowheads="1"/>
            </p:cNvSpPr>
            <p:nvPr/>
          </p:nvSpPr>
          <p:spPr bwMode="auto">
            <a:xfrm>
              <a:off x="0" y="3929"/>
              <a:ext cx="3969" cy="39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80" name="Text Box 55"/>
            <p:cNvSpPr txBox="1">
              <a:spLocks noChangeArrowheads="1"/>
            </p:cNvSpPr>
            <p:nvPr/>
          </p:nvSpPr>
          <p:spPr bwMode="auto">
            <a:xfrm>
              <a:off x="2653" y="3974"/>
              <a:ext cx="11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shortest path</a:t>
              </a:r>
              <a:endParaRPr lang="en-US" altLang="en-US" sz="2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8181" name="Text Box 56"/>
            <p:cNvSpPr txBox="1">
              <a:spLocks noChangeArrowheads="1"/>
            </p:cNvSpPr>
            <p:nvPr/>
          </p:nvSpPr>
          <p:spPr bwMode="auto">
            <a:xfrm>
              <a:off x="113" y="4020"/>
              <a:ext cx="1089" cy="202"/>
            </a:xfrm>
            <a:prstGeom prst="rect">
              <a:avLst/>
            </a:prstGeom>
            <a:solidFill>
              <a:srgbClr val="FFCCCC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1" lang="en-GB" altLang="zh-TW" sz="2000" b="1">
                  <a:solidFill>
                    <a:schemeClr val="accent2"/>
                  </a:solidFill>
                  <a:latin typeface="Comic Sans MS" panose="030F0702030302020204" pitchFamily="66" charset="0"/>
                  <a:ea typeface="新細明體" panose="02020500000000000000" pitchFamily="18" charset="-120"/>
                  <a:sym typeface="Symbol" panose="05050102010706020507" pitchFamily="18" charset="2"/>
                </a:rPr>
                <a:t>new values</a:t>
              </a:r>
            </a:p>
          </p:txBody>
        </p:sp>
        <p:sp>
          <p:nvSpPr>
            <p:cNvPr id="48182" name="Line 57"/>
            <p:cNvSpPr>
              <a:spLocks noChangeShapeType="1"/>
            </p:cNvSpPr>
            <p:nvPr/>
          </p:nvSpPr>
          <p:spPr bwMode="auto">
            <a:xfrm>
              <a:off x="1397" y="4246"/>
              <a:ext cx="1043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8183" name="Text Box 58"/>
            <p:cNvSpPr txBox="1">
              <a:spLocks noChangeArrowheads="1"/>
            </p:cNvSpPr>
            <p:nvPr/>
          </p:nvSpPr>
          <p:spPr bwMode="auto">
            <a:xfrm>
              <a:off x="1292" y="3974"/>
              <a:ext cx="13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being considered</a:t>
              </a:r>
              <a:endPara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8184" name="Line 59"/>
            <p:cNvSpPr>
              <a:spLocks noChangeShapeType="1"/>
            </p:cNvSpPr>
            <p:nvPr/>
          </p:nvSpPr>
          <p:spPr bwMode="auto">
            <a:xfrm>
              <a:off x="2758" y="4246"/>
              <a:ext cx="104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6613"/>
            <a:ext cx="9328150" cy="58689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smtClean="0"/>
              <a:t>At this point, all vertices are chosen, and the shortest path from </a:t>
            </a:r>
            <a:r>
              <a:rPr lang="en-GB" altLang="en-US" sz="2800" b="1" i="1" smtClean="0">
                <a:solidFill>
                  <a:schemeClr val="accent2"/>
                </a:solidFill>
              </a:rPr>
              <a:t>a</a:t>
            </a:r>
            <a:r>
              <a:rPr lang="en-GB" altLang="en-US" sz="2800" smtClean="0"/>
              <a:t> to every vertex is discovered.</a:t>
            </a:r>
            <a:endParaRPr lang="en-US" altLang="en-US" sz="2800" smtClean="0"/>
          </a:p>
        </p:txBody>
      </p:sp>
      <p:sp>
        <p:nvSpPr>
          <p:cNvPr id="48134" name="Oval 4"/>
          <p:cNvSpPr>
            <a:spLocks noChangeArrowheads="1"/>
          </p:cNvSpPr>
          <p:nvPr/>
        </p:nvSpPr>
        <p:spPr bwMode="auto">
          <a:xfrm>
            <a:off x="325438" y="3400425"/>
            <a:ext cx="649287" cy="6000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8135" name="Oval 5"/>
          <p:cNvSpPr>
            <a:spLocks noChangeArrowheads="1"/>
          </p:cNvSpPr>
          <p:nvPr/>
        </p:nvSpPr>
        <p:spPr bwMode="auto">
          <a:xfrm>
            <a:off x="8631238" y="2571750"/>
            <a:ext cx="690562" cy="636588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h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8136" name="Oval 6"/>
          <p:cNvSpPr>
            <a:spLocks noChangeArrowheads="1"/>
          </p:cNvSpPr>
          <p:nvPr/>
        </p:nvSpPr>
        <p:spPr bwMode="auto">
          <a:xfrm>
            <a:off x="8969375" y="5667375"/>
            <a:ext cx="585788" cy="541338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k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8137" name="Oval 7"/>
          <p:cNvSpPr>
            <a:spLocks noChangeArrowheads="1"/>
          </p:cNvSpPr>
          <p:nvPr/>
        </p:nvSpPr>
        <p:spPr bwMode="auto">
          <a:xfrm>
            <a:off x="2249488" y="2513013"/>
            <a:ext cx="754062" cy="69532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8138" name="Oval 8"/>
          <p:cNvSpPr>
            <a:spLocks noChangeArrowheads="1"/>
          </p:cNvSpPr>
          <p:nvPr/>
        </p:nvSpPr>
        <p:spPr bwMode="auto">
          <a:xfrm>
            <a:off x="3122613" y="3697288"/>
            <a:ext cx="738187" cy="681037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8139" name="Oval 9"/>
          <p:cNvSpPr>
            <a:spLocks noChangeArrowheads="1"/>
          </p:cNvSpPr>
          <p:nvPr/>
        </p:nvSpPr>
        <p:spPr bwMode="auto">
          <a:xfrm>
            <a:off x="2316163" y="5759450"/>
            <a:ext cx="609600" cy="561975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8140" name="Oval 10"/>
          <p:cNvSpPr>
            <a:spLocks noChangeArrowheads="1"/>
          </p:cNvSpPr>
          <p:nvPr/>
        </p:nvSpPr>
        <p:spPr bwMode="auto">
          <a:xfrm>
            <a:off x="7610475" y="4156075"/>
            <a:ext cx="619125" cy="571500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48141" name="Oval 11"/>
          <p:cNvSpPr>
            <a:spLocks noChangeArrowheads="1"/>
          </p:cNvSpPr>
          <p:nvPr/>
        </p:nvSpPr>
        <p:spPr bwMode="auto">
          <a:xfrm>
            <a:off x="4646613" y="4427538"/>
            <a:ext cx="696912" cy="642937"/>
          </a:xfrm>
          <a:prstGeom prst="ellipse">
            <a:avLst/>
          </a:prstGeom>
          <a:solidFill>
            <a:srgbClr val="66FF99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zh-TW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cxnSp>
        <p:nvCxnSpPr>
          <p:cNvPr id="48142" name="AutoShape 12"/>
          <p:cNvCxnSpPr>
            <a:cxnSpLocks noChangeShapeType="1"/>
            <a:stCxn id="48134" idx="7"/>
            <a:endCxn id="48137" idx="2"/>
          </p:cNvCxnSpPr>
          <p:nvPr/>
        </p:nvCxnSpPr>
        <p:spPr bwMode="auto">
          <a:xfrm flipV="1">
            <a:off x="879475" y="2860675"/>
            <a:ext cx="1362075" cy="6191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3"/>
          <p:cNvCxnSpPr>
            <a:cxnSpLocks noChangeShapeType="1"/>
            <a:stCxn id="48134" idx="6"/>
            <a:endCxn id="48138" idx="2"/>
          </p:cNvCxnSpPr>
          <p:nvPr/>
        </p:nvCxnSpPr>
        <p:spPr bwMode="auto">
          <a:xfrm>
            <a:off x="982663" y="3700463"/>
            <a:ext cx="2132012" cy="33813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4"/>
          <p:cNvCxnSpPr>
            <a:cxnSpLocks noChangeShapeType="1"/>
            <a:stCxn id="48134" idx="5"/>
            <a:endCxn id="48139" idx="0"/>
          </p:cNvCxnSpPr>
          <p:nvPr/>
        </p:nvCxnSpPr>
        <p:spPr bwMode="auto">
          <a:xfrm>
            <a:off x="879475" y="3921125"/>
            <a:ext cx="1741488" cy="183038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5"/>
          <p:cNvCxnSpPr>
            <a:cxnSpLocks noChangeShapeType="1"/>
            <a:stCxn id="48138" idx="7"/>
            <a:endCxn id="48135" idx="2"/>
          </p:cNvCxnSpPr>
          <p:nvPr/>
        </p:nvCxnSpPr>
        <p:spPr bwMode="auto">
          <a:xfrm flipV="1">
            <a:off x="3752850" y="2890838"/>
            <a:ext cx="4870450" cy="8985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6"/>
          <p:cNvCxnSpPr>
            <a:cxnSpLocks noChangeShapeType="1"/>
            <a:stCxn id="48140" idx="7"/>
            <a:endCxn id="48135" idx="4"/>
          </p:cNvCxnSpPr>
          <p:nvPr/>
        </p:nvCxnSpPr>
        <p:spPr bwMode="auto">
          <a:xfrm flipV="1">
            <a:off x="8139113" y="3216275"/>
            <a:ext cx="838200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7"/>
          <p:cNvCxnSpPr>
            <a:cxnSpLocks noChangeShapeType="1"/>
            <a:stCxn id="48138" idx="5"/>
            <a:endCxn id="48141" idx="1"/>
          </p:cNvCxnSpPr>
          <p:nvPr/>
        </p:nvCxnSpPr>
        <p:spPr bwMode="auto">
          <a:xfrm>
            <a:off x="3752850" y="4286250"/>
            <a:ext cx="995363" cy="227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8" name="AutoShape 18"/>
          <p:cNvCxnSpPr>
            <a:cxnSpLocks noChangeShapeType="1"/>
            <a:stCxn id="48141" idx="5"/>
            <a:endCxn id="48136" idx="2"/>
          </p:cNvCxnSpPr>
          <p:nvPr/>
        </p:nvCxnSpPr>
        <p:spPr bwMode="auto">
          <a:xfrm>
            <a:off x="5241925" y="4984750"/>
            <a:ext cx="3719513" cy="95408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9" name="AutoShape 19"/>
          <p:cNvCxnSpPr>
            <a:cxnSpLocks noChangeShapeType="1"/>
            <a:stCxn id="48141" idx="6"/>
            <a:endCxn id="48140" idx="2"/>
          </p:cNvCxnSpPr>
          <p:nvPr/>
        </p:nvCxnSpPr>
        <p:spPr bwMode="auto">
          <a:xfrm flipV="1">
            <a:off x="5351463" y="4441825"/>
            <a:ext cx="2251075" cy="30797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0" name="AutoShape 20"/>
          <p:cNvCxnSpPr>
            <a:cxnSpLocks noChangeShapeType="1"/>
            <a:stCxn id="48140" idx="4"/>
            <a:endCxn id="48136" idx="1"/>
          </p:cNvCxnSpPr>
          <p:nvPr/>
        </p:nvCxnSpPr>
        <p:spPr bwMode="auto">
          <a:xfrm>
            <a:off x="7920038" y="4735513"/>
            <a:ext cx="1135062" cy="1003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1" name="AutoShape 21"/>
          <p:cNvCxnSpPr>
            <a:cxnSpLocks noChangeShapeType="1"/>
            <a:stCxn id="48135" idx="3"/>
            <a:endCxn id="48141" idx="7"/>
          </p:cNvCxnSpPr>
          <p:nvPr/>
        </p:nvCxnSpPr>
        <p:spPr bwMode="auto">
          <a:xfrm flipH="1">
            <a:off x="5241925" y="3122613"/>
            <a:ext cx="3490913" cy="13906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2" name="AutoShape 22"/>
          <p:cNvCxnSpPr>
            <a:cxnSpLocks noChangeShapeType="1"/>
            <a:stCxn id="48138" idx="4"/>
            <a:endCxn id="48139" idx="7"/>
          </p:cNvCxnSpPr>
          <p:nvPr/>
        </p:nvCxnSpPr>
        <p:spPr bwMode="auto">
          <a:xfrm flipH="1">
            <a:off x="2836863" y="4386263"/>
            <a:ext cx="655637" cy="144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3" name="AutoShape 23"/>
          <p:cNvCxnSpPr>
            <a:cxnSpLocks noChangeShapeType="1"/>
            <a:stCxn id="48139" idx="6"/>
            <a:endCxn id="48141" idx="2"/>
          </p:cNvCxnSpPr>
          <p:nvPr/>
        </p:nvCxnSpPr>
        <p:spPr bwMode="auto">
          <a:xfrm flipV="1">
            <a:off x="2933700" y="4749800"/>
            <a:ext cx="1704975" cy="1290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4" name="AutoShape 24"/>
          <p:cNvCxnSpPr>
            <a:cxnSpLocks noChangeShapeType="1"/>
            <a:stCxn id="48137" idx="6"/>
            <a:endCxn id="48135" idx="1"/>
          </p:cNvCxnSpPr>
          <p:nvPr/>
        </p:nvCxnSpPr>
        <p:spPr bwMode="auto">
          <a:xfrm flipV="1">
            <a:off x="3011488" y="2657475"/>
            <a:ext cx="5721350" cy="203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5" name="AutoShape 25"/>
          <p:cNvCxnSpPr>
            <a:cxnSpLocks noChangeShapeType="1"/>
            <a:stCxn id="48139" idx="6"/>
            <a:endCxn id="48136" idx="3"/>
          </p:cNvCxnSpPr>
          <p:nvPr/>
        </p:nvCxnSpPr>
        <p:spPr bwMode="auto">
          <a:xfrm>
            <a:off x="2933700" y="6040438"/>
            <a:ext cx="6121400" cy="96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6" name="AutoShape 26"/>
          <p:cNvCxnSpPr>
            <a:cxnSpLocks noChangeShapeType="1"/>
            <a:stCxn id="48135" idx="5"/>
            <a:endCxn id="48136" idx="0"/>
          </p:cNvCxnSpPr>
          <p:nvPr/>
        </p:nvCxnSpPr>
        <p:spPr bwMode="auto">
          <a:xfrm>
            <a:off x="9220200" y="3122613"/>
            <a:ext cx="42863" cy="2536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57" name="Text Box 27"/>
          <p:cNvSpPr txBox="1">
            <a:spLocks noChangeArrowheads="1"/>
          </p:cNvSpPr>
          <p:nvPr/>
        </p:nvSpPr>
        <p:spPr bwMode="auto">
          <a:xfrm>
            <a:off x="5264150" y="2565400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24</a:t>
            </a:r>
          </a:p>
        </p:txBody>
      </p:sp>
      <p:sp>
        <p:nvSpPr>
          <p:cNvPr id="48158" name="Text Box 28"/>
          <p:cNvSpPr txBox="1">
            <a:spLocks noChangeArrowheads="1"/>
          </p:cNvSpPr>
          <p:nvPr/>
        </p:nvSpPr>
        <p:spPr bwMode="auto">
          <a:xfrm>
            <a:off x="5194300" y="3284538"/>
            <a:ext cx="69373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18</a:t>
            </a:r>
          </a:p>
        </p:txBody>
      </p:sp>
      <p:sp>
        <p:nvSpPr>
          <p:cNvPr id="48159" name="Text Box 29"/>
          <p:cNvSpPr txBox="1">
            <a:spLocks noChangeArrowheads="1"/>
          </p:cNvSpPr>
          <p:nvPr/>
        </p:nvSpPr>
        <p:spPr bwMode="auto">
          <a:xfrm>
            <a:off x="6491288" y="3789363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48160" name="Text Box 30"/>
          <p:cNvSpPr txBox="1">
            <a:spLocks noChangeArrowheads="1"/>
          </p:cNvSpPr>
          <p:nvPr/>
        </p:nvSpPr>
        <p:spPr bwMode="auto">
          <a:xfrm>
            <a:off x="1308100" y="3068638"/>
            <a:ext cx="3540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48161" name="Text Box 31"/>
          <p:cNvSpPr txBox="1">
            <a:spLocks noChangeArrowheads="1"/>
          </p:cNvSpPr>
          <p:nvPr/>
        </p:nvSpPr>
        <p:spPr bwMode="auto">
          <a:xfrm>
            <a:off x="1987550" y="3640138"/>
            <a:ext cx="547688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14</a:t>
            </a:r>
          </a:p>
        </p:txBody>
      </p:sp>
      <p:sp>
        <p:nvSpPr>
          <p:cNvPr id="48162" name="Text Box 32"/>
          <p:cNvSpPr txBox="1">
            <a:spLocks noChangeArrowheads="1"/>
          </p:cNvSpPr>
          <p:nvPr/>
        </p:nvSpPr>
        <p:spPr bwMode="auto">
          <a:xfrm>
            <a:off x="1209675" y="4581525"/>
            <a:ext cx="935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15</a:t>
            </a:r>
          </a:p>
        </p:txBody>
      </p:sp>
      <p:sp>
        <p:nvSpPr>
          <p:cNvPr id="48163" name="Text Box 33"/>
          <p:cNvSpPr txBox="1">
            <a:spLocks noChangeArrowheads="1"/>
          </p:cNvSpPr>
          <p:nvPr/>
        </p:nvSpPr>
        <p:spPr bwMode="auto">
          <a:xfrm>
            <a:off x="2690813" y="4984750"/>
            <a:ext cx="67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TW" altLang="en-US" b="1">
                <a:latin typeface="Comic Sans MS" panose="030F0702030302020204" pitchFamily="66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48164" name="Text Box 34"/>
          <p:cNvSpPr txBox="1">
            <a:spLocks noChangeArrowheads="1"/>
          </p:cNvSpPr>
          <p:nvPr/>
        </p:nvSpPr>
        <p:spPr bwMode="auto">
          <a:xfrm>
            <a:off x="3954463" y="4221163"/>
            <a:ext cx="4524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30</a:t>
            </a:r>
          </a:p>
        </p:txBody>
      </p:sp>
      <p:sp>
        <p:nvSpPr>
          <p:cNvPr id="48165" name="Text Box 35"/>
          <p:cNvSpPr txBox="1">
            <a:spLocks noChangeArrowheads="1"/>
          </p:cNvSpPr>
          <p:nvPr/>
        </p:nvSpPr>
        <p:spPr bwMode="auto">
          <a:xfrm>
            <a:off x="3425825" y="5373688"/>
            <a:ext cx="4349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20</a:t>
            </a:r>
          </a:p>
        </p:txBody>
      </p:sp>
      <p:sp>
        <p:nvSpPr>
          <p:cNvPr id="48166" name="Text Box 36"/>
          <p:cNvSpPr txBox="1">
            <a:spLocks noChangeArrowheads="1"/>
          </p:cNvSpPr>
          <p:nvPr/>
        </p:nvSpPr>
        <p:spPr bwMode="auto">
          <a:xfrm>
            <a:off x="5691188" y="5943600"/>
            <a:ext cx="431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44</a:t>
            </a:r>
          </a:p>
        </p:txBody>
      </p:sp>
      <p:sp>
        <p:nvSpPr>
          <p:cNvPr id="48167" name="Text Box 37"/>
          <p:cNvSpPr txBox="1">
            <a:spLocks noChangeArrowheads="1"/>
          </p:cNvSpPr>
          <p:nvPr/>
        </p:nvSpPr>
        <p:spPr bwMode="auto">
          <a:xfrm>
            <a:off x="6542088" y="5229225"/>
            <a:ext cx="5953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48168" name="Text Box 38"/>
          <p:cNvSpPr txBox="1">
            <a:spLocks noChangeArrowheads="1"/>
          </p:cNvSpPr>
          <p:nvPr/>
        </p:nvSpPr>
        <p:spPr bwMode="auto">
          <a:xfrm>
            <a:off x="6438900" y="4437063"/>
            <a:ext cx="6207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48169" name="Text Box 39"/>
          <p:cNvSpPr txBox="1">
            <a:spLocks noChangeArrowheads="1"/>
          </p:cNvSpPr>
          <p:nvPr/>
        </p:nvSpPr>
        <p:spPr bwMode="auto">
          <a:xfrm>
            <a:off x="8343900" y="3640138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8170" name="Text Box 40"/>
          <p:cNvSpPr txBox="1">
            <a:spLocks noChangeArrowheads="1"/>
          </p:cNvSpPr>
          <p:nvPr/>
        </p:nvSpPr>
        <p:spPr bwMode="auto">
          <a:xfrm>
            <a:off x="8934450" y="4292600"/>
            <a:ext cx="620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19</a:t>
            </a:r>
          </a:p>
        </p:txBody>
      </p:sp>
      <p:sp>
        <p:nvSpPr>
          <p:cNvPr id="48171" name="Text Box 41"/>
          <p:cNvSpPr txBox="1">
            <a:spLocks noChangeArrowheads="1"/>
          </p:cNvSpPr>
          <p:nvPr/>
        </p:nvSpPr>
        <p:spPr bwMode="auto">
          <a:xfrm>
            <a:off x="8229600" y="5013325"/>
            <a:ext cx="35242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TW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48172" name="Text Box 42"/>
          <p:cNvSpPr txBox="1">
            <a:spLocks noChangeArrowheads="1"/>
          </p:cNvSpPr>
          <p:nvPr/>
        </p:nvSpPr>
        <p:spPr bwMode="auto">
          <a:xfrm>
            <a:off x="2846388" y="227171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9, a)</a:t>
            </a:r>
          </a:p>
        </p:txBody>
      </p:sp>
      <p:sp>
        <p:nvSpPr>
          <p:cNvPr id="48173" name="Text Box 43"/>
          <p:cNvSpPr txBox="1">
            <a:spLocks noChangeArrowheads="1"/>
          </p:cNvSpPr>
          <p:nvPr/>
        </p:nvSpPr>
        <p:spPr bwMode="auto">
          <a:xfrm>
            <a:off x="3003550" y="328453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14, a)</a:t>
            </a:r>
          </a:p>
        </p:txBody>
      </p:sp>
      <p:sp>
        <p:nvSpPr>
          <p:cNvPr id="48174" name="Text Box 45"/>
          <p:cNvSpPr txBox="1">
            <a:spLocks noChangeArrowheads="1"/>
          </p:cNvSpPr>
          <p:nvPr/>
        </p:nvSpPr>
        <p:spPr bwMode="auto">
          <a:xfrm>
            <a:off x="6904038" y="4724400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45, e)</a:t>
            </a:r>
          </a:p>
        </p:txBody>
      </p:sp>
      <p:sp>
        <p:nvSpPr>
          <p:cNvPr id="48175" name="Text Box 46"/>
          <p:cNvSpPr txBox="1">
            <a:spLocks noChangeArrowheads="1"/>
          </p:cNvSpPr>
          <p:nvPr/>
        </p:nvSpPr>
        <p:spPr bwMode="auto">
          <a:xfrm>
            <a:off x="8620125" y="6237288"/>
            <a:ext cx="1168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(50, e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8176" name="Text Box 49"/>
          <p:cNvSpPr txBox="1">
            <a:spLocks noChangeArrowheads="1"/>
          </p:cNvSpPr>
          <p:nvPr/>
        </p:nvSpPr>
        <p:spPr bwMode="auto">
          <a:xfrm>
            <a:off x="8542338" y="2133600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32, c)</a:t>
            </a:r>
          </a:p>
        </p:txBody>
      </p:sp>
      <p:sp>
        <p:nvSpPr>
          <p:cNvPr id="48177" name="Text Box 50"/>
          <p:cNvSpPr txBox="1">
            <a:spLocks noChangeArrowheads="1"/>
          </p:cNvSpPr>
          <p:nvPr/>
        </p:nvSpPr>
        <p:spPr bwMode="auto">
          <a:xfrm>
            <a:off x="4484688" y="5084763"/>
            <a:ext cx="1169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34, h)</a:t>
            </a:r>
          </a:p>
        </p:txBody>
      </p:sp>
      <p:sp>
        <p:nvSpPr>
          <p:cNvPr id="48178" name="Text Box 52"/>
          <p:cNvSpPr txBox="1">
            <a:spLocks noChangeArrowheads="1"/>
          </p:cNvSpPr>
          <p:nvPr/>
        </p:nvSpPr>
        <p:spPr bwMode="auto">
          <a:xfrm>
            <a:off x="1130300" y="5805488"/>
            <a:ext cx="1168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</a:t>
            </a:r>
            <a:r>
              <a:rPr kumimoji="1" lang="en-GB" altLang="zh-TW" b="1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  <a:sym typeface="Symbol" panose="05050102010706020507" pitchFamily="18" charset="2"/>
              </a:rPr>
              <a:t>15,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4" name="Text Box 69"/>
          <p:cNvSpPr txBox="1">
            <a:spLocks noChangeArrowheads="1"/>
          </p:cNvSpPr>
          <p:nvPr/>
        </p:nvSpPr>
        <p:spPr bwMode="auto">
          <a:xfrm>
            <a:off x="6392863" y="4652963"/>
            <a:ext cx="94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14</a:t>
            </a:r>
            <a:r>
              <a:rPr lang="en-GB" altLang="en-US" sz="2000" b="1">
                <a:latin typeface="Comic Sans MS" panose="030F0702030302020204" pitchFamily="66" charset="0"/>
              </a:rPr>
              <a:t>,b)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55" name="Text Box 62"/>
          <p:cNvSpPr txBox="1">
            <a:spLocks noChangeArrowheads="1"/>
          </p:cNvSpPr>
          <p:nvPr/>
        </p:nvSpPr>
        <p:spPr bwMode="auto">
          <a:xfrm>
            <a:off x="8408988" y="2924175"/>
            <a:ext cx="81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</a:t>
            </a:r>
            <a:r>
              <a:rPr lang="en-GB" altLang="en-US" sz="2000" b="1">
                <a:latin typeface="Comic Sans MS" panose="030F0702030302020204" pitchFamily="66" charset="0"/>
              </a:rPr>
              <a:t>,-)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56" name="Text Box 61"/>
          <p:cNvSpPr txBox="1">
            <a:spLocks noChangeArrowheads="1"/>
          </p:cNvSpPr>
          <p:nvPr/>
        </p:nvSpPr>
        <p:spPr bwMode="auto">
          <a:xfrm>
            <a:off x="6392863" y="4221163"/>
            <a:ext cx="81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</a:t>
            </a:r>
            <a:r>
              <a:rPr lang="en-GB" altLang="en-US" sz="2000" b="1">
                <a:latin typeface="Comic Sans MS" panose="030F0702030302020204" pitchFamily="66" charset="0"/>
              </a:rPr>
              <a:t>,-)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57" name="Text Box 60"/>
          <p:cNvSpPr txBox="1">
            <a:spLocks noChangeArrowheads="1"/>
          </p:cNvSpPr>
          <p:nvPr/>
        </p:nvSpPr>
        <p:spPr bwMode="auto">
          <a:xfrm>
            <a:off x="6392863" y="1557338"/>
            <a:ext cx="81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</a:t>
            </a:r>
            <a:r>
              <a:rPr lang="en-GB" altLang="en-US" sz="2000" b="1">
                <a:latin typeface="Comic Sans MS" panose="030F0702030302020204" pitchFamily="66" charset="0"/>
              </a:rPr>
              <a:t>,-)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58" name="Text Box 59"/>
          <p:cNvSpPr txBox="1">
            <a:spLocks noChangeArrowheads="1"/>
          </p:cNvSpPr>
          <p:nvPr/>
        </p:nvSpPr>
        <p:spPr bwMode="auto">
          <a:xfrm>
            <a:off x="2360613" y="4292600"/>
            <a:ext cx="81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</a:t>
            </a:r>
            <a:r>
              <a:rPr lang="en-GB" altLang="en-US" sz="2000" b="1">
                <a:latin typeface="Comic Sans MS" panose="030F0702030302020204" pitchFamily="66" charset="0"/>
              </a:rPr>
              <a:t>,-)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241151-6D32-4C04-83FC-46EDF92EDDCA}" type="slidenum">
              <a:rPr lang="zh-TW" altLang="en-US" sz="1100">
                <a:latin typeface="Verdana" panose="020B0604030504040204" pitchFamily="34" charset="0"/>
              </a:rPr>
              <a:pPr/>
              <a:t>46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9160" name="Oval 30"/>
          <p:cNvSpPr>
            <a:spLocks noChangeArrowheads="1"/>
          </p:cNvSpPr>
          <p:nvPr/>
        </p:nvSpPr>
        <p:spPr bwMode="auto">
          <a:xfrm>
            <a:off x="1479550" y="29464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49161" name="Oval 31"/>
          <p:cNvSpPr>
            <a:spLocks noChangeArrowheads="1"/>
          </p:cNvSpPr>
          <p:nvPr/>
        </p:nvSpPr>
        <p:spPr bwMode="auto">
          <a:xfrm>
            <a:off x="2562225" y="194627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9162" name="Oval 32"/>
          <p:cNvSpPr>
            <a:spLocks noChangeArrowheads="1"/>
          </p:cNvSpPr>
          <p:nvPr/>
        </p:nvSpPr>
        <p:spPr bwMode="auto">
          <a:xfrm>
            <a:off x="2562225" y="3846513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63" name="Oval 33"/>
          <p:cNvSpPr>
            <a:spLocks noChangeArrowheads="1"/>
          </p:cNvSpPr>
          <p:nvPr/>
        </p:nvSpPr>
        <p:spPr bwMode="auto">
          <a:xfrm>
            <a:off x="6573838" y="3846513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64" name="Oval 34"/>
          <p:cNvSpPr>
            <a:spLocks noChangeArrowheads="1"/>
          </p:cNvSpPr>
          <p:nvPr/>
        </p:nvSpPr>
        <p:spPr bwMode="auto">
          <a:xfrm>
            <a:off x="6573838" y="194627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65" name="Oval 35"/>
          <p:cNvSpPr>
            <a:spLocks noChangeArrowheads="1"/>
          </p:cNvSpPr>
          <p:nvPr/>
        </p:nvSpPr>
        <p:spPr bwMode="auto">
          <a:xfrm>
            <a:off x="7874000" y="29464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cxnSp>
        <p:nvCxnSpPr>
          <p:cNvPr id="49166" name="AutoShape 36"/>
          <p:cNvCxnSpPr>
            <a:cxnSpLocks noChangeShapeType="1"/>
            <a:stCxn id="49160" idx="7"/>
            <a:endCxn id="49161" idx="3"/>
          </p:cNvCxnSpPr>
          <p:nvPr/>
        </p:nvCxnSpPr>
        <p:spPr bwMode="auto">
          <a:xfrm flipV="1">
            <a:off x="1849438" y="2287588"/>
            <a:ext cx="776287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7" name="AutoShape 37"/>
          <p:cNvCxnSpPr>
            <a:cxnSpLocks noChangeShapeType="1"/>
            <a:stCxn id="49160" idx="5"/>
            <a:endCxn id="49162" idx="1"/>
          </p:cNvCxnSpPr>
          <p:nvPr/>
        </p:nvCxnSpPr>
        <p:spPr bwMode="auto">
          <a:xfrm>
            <a:off x="1849438" y="3287713"/>
            <a:ext cx="77628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8" name="AutoShape 38"/>
          <p:cNvCxnSpPr>
            <a:cxnSpLocks noChangeShapeType="1"/>
            <a:stCxn id="49161" idx="4"/>
            <a:endCxn id="49162" idx="0"/>
          </p:cNvCxnSpPr>
          <p:nvPr/>
        </p:nvCxnSpPr>
        <p:spPr bwMode="auto">
          <a:xfrm>
            <a:off x="2779713" y="2346325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9" name="AutoShape 39"/>
          <p:cNvCxnSpPr>
            <a:cxnSpLocks noChangeShapeType="1"/>
            <a:stCxn id="49162" idx="7"/>
            <a:endCxn id="49164" idx="3"/>
          </p:cNvCxnSpPr>
          <p:nvPr/>
        </p:nvCxnSpPr>
        <p:spPr bwMode="auto">
          <a:xfrm flipV="1">
            <a:off x="2932113" y="2287588"/>
            <a:ext cx="3705225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0" name="AutoShape 40"/>
          <p:cNvCxnSpPr>
            <a:cxnSpLocks noChangeShapeType="1"/>
            <a:stCxn id="49162" idx="6"/>
            <a:endCxn id="49163" idx="2"/>
          </p:cNvCxnSpPr>
          <p:nvPr/>
        </p:nvCxnSpPr>
        <p:spPr bwMode="auto">
          <a:xfrm>
            <a:off x="2995613" y="4046538"/>
            <a:ext cx="3578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1" name="AutoShape 41"/>
          <p:cNvCxnSpPr>
            <a:cxnSpLocks noChangeShapeType="1"/>
            <a:stCxn id="49161" idx="6"/>
            <a:endCxn id="49164" idx="2"/>
          </p:cNvCxnSpPr>
          <p:nvPr/>
        </p:nvCxnSpPr>
        <p:spPr bwMode="auto">
          <a:xfrm>
            <a:off x="2995613" y="2146300"/>
            <a:ext cx="3578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2" name="AutoShape 42"/>
          <p:cNvCxnSpPr>
            <a:cxnSpLocks noChangeShapeType="1"/>
            <a:stCxn id="49161" idx="5"/>
            <a:endCxn id="49163" idx="1"/>
          </p:cNvCxnSpPr>
          <p:nvPr/>
        </p:nvCxnSpPr>
        <p:spPr bwMode="auto">
          <a:xfrm>
            <a:off x="2932113" y="2287588"/>
            <a:ext cx="3705225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3" name="AutoShape 43"/>
          <p:cNvCxnSpPr>
            <a:cxnSpLocks noChangeShapeType="1"/>
            <a:stCxn id="49164" idx="4"/>
            <a:endCxn id="49163" idx="0"/>
          </p:cNvCxnSpPr>
          <p:nvPr/>
        </p:nvCxnSpPr>
        <p:spPr bwMode="auto">
          <a:xfrm>
            <a:off x="6791325" y="2346325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4" name="AutoShape 44"/>
          <p:cNvCxnSpPr>
            <a:cxnSpLocks noChangeShapeType="1"/>
            <a:stCxn id="49164" idx="6"/>
            <a:endCxn id="49165" idx="1"/>
          </p:cNvCxnSpPr>
          <p:nvPr/>
        </p:nvCxnSpPr>
        <p:spPr bwMode="auto">
          <a:xfrm>
            <a:off x="7007225" y="2146300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5" name="AutoShape 45"/>
          <p:cNvCxnSpPr>
            <a:cxnSpLocks noChangeShapeType="1"/>
            <a:stCxn id="49163" idx="6"/>
            <a:endCxn id="49165" idx="3"/>
          </p:cNvCxnSpPr>
          <p:nvPr/>
        </p:nvCxnSpPr>
        <p:spPr bwMode="auto">
          <a:xfrm flipV="1">
            <a:off x="7007225" y="3287713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6" name="Text Box 46"/>
          <p:cNvSpPr txBox="1">
            <a:spLocks noChangeArrowheads="1"/>
          </p:cNvSpPr>
          <p:nvPr/>
        </p:nvSpPr>
        <p:spPr bwMode="auto">
          <a:xfrm>
            <a:off x="1912938" y="21732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77" name="Text Box 47"/>
          <p:cNvSpPr txBox="1">
            <a:spLocks noChangeArrowheads="1"/>
          </p:cNvSpPr>
          <p:nvPr/>
        </p:nvSpPr>
        <p:spPr bwMode="auto">
          <a:xfrm>
            <a:off x="1912938" y="347345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78" name="Text Box 48"/>
          <p:cNvSpPr txBox="1">
            <a:spLocks noChangeArrowheads="1"/>
          </p:cNvSpPr>
          <p:nvPr/>
        </p:nvSpPr>
        <p:spPr bwMode="auto">
          <a:xfrm>
            <a:off x="2414588" y="27733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79" name="Text Box 49"/>
          <p:cNvSpPr txBox="1">
            <a:spLocks noChangeArrowheads="1"/>
          </p:cNvSpPr>
          <p:nvPr/>
        </p:nvSpPr>
        <p:spPr bwMode="auto">
          <a:xfrm>
            <a:off x="4754563" y="17732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0" name="Text Box 50"/>
          <p:cNvSpPr txBox="1">
            <a:spLocks noChangeArrowheads="1"/>
          </p:cNvSpPr>
          <p:nvPr/>
        </p:nvSpPr>
        <p:spPr bwMode="auto">
          <a:xfrm>
            <a:off x="3862388" y="237331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1" name="Text Box 51"/>
          <p:cNvSpPr txBox="1">
            <a:spLocks noChangeArrowheads="1"/>
          </p:cNvSpPr>
          <p:nvPr/>
        </p:nvSpPr>
        <p:spPr bwMode="auto">
          <a:xfrm>
            <a:off x="5613400" y="22780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2" name="Text Box 52"/>
          <p:cNvSpPr txBox="1">
            <a:spLocks noChangeArrowheads="1"/>
          </p:cNvSpPr>
          <p:nvPr/>
        </p:nvSpPr>
        <p:spPr bwMode="auto">
          <a:xfrm>
            <a:off x="4854575" y="40417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3" name="Text Box 53"/>
          <p:cNvSpPr txBox="1">
            <a:spLocks noChangeArrowheads="1"/>
          </p:cNvSpPr>
          <p:nvPr/>
        </p:nvSpPr>
        <p:spPr bwMode="auto">
          <a:xfrm>
            <a:off x="7440613" y="2173288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4" name="Text Box 54"/>
          <p:cNvSpPr txBox="1">
            <a:spLocks noChangeArrowheads="1"/>
          </p:cNvSpPr>
          <p:nvPr/>
        </p:nvSpPr>
        <p:spPr bwMode="auto">
          <a:xfrm>
            <a:off x="7440613" y="3573463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5" name="Text Box 55"/>
          <p:cNvSpPr txBox="1">
            <a:spLocks noChangeArrowheads="1"/>
          </p:cNvSpPr>
          <p:nvPr/>
        </p:nvSpPr>
        <p:spPr bwMode="auto">
          <a:xfrm>
            <a:off x="6205538" y="27733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ea typeface="新細明體" panose="02020500000000000000" pitchFamily="18" charset="-120"/>
              </a:rPr>
              <a:t>Exercise – Shortest paths from </a:t>
            </a:r>
            <a:r>
              <a:rPr lang="en-US" altLang="zh-HK" smtClean="0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GB" altLang="en-US" smtClean="0">
              <a:latin typeface="Comic Sans MS" panose="030F0702030302020204" pitchFamily="66" charset="0"/>
            </a:endParaRPr>
          </a:p>
        </p:txBody>
      </p:sp>
      <p:cxnSp>
        <p:nvCxnSpPr>
          <p:cNvPr id="63518" name="AutoShape 10"/>
          <p:cNvCxnSpPr>
            <a:cxnSpLocks noChangeShapeType="1"/>
            <a:endCxn id="49161" idx="3"/>
          </p:cNvCxnSpPr>
          <p:nvPr/>
        </p:nvCxnSpPr>
        <p:spPr bwMode="auto">
          <a:xfrm flipV="1">
            <a:off x="1858963" y="2287588"/>
            <a:ext cx="766762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9" name="AutoShape 11"/>
          <p:cNvCxnSpPr>
            <a:cxnSpLocks noChangeShapeType="1"/>
            <a:endCxn id="49162" idx="1"/>
          </p:cNvCxnSpPr>
          <p:nvPr/>
        </p:nvCxnSpPr>
        <p:spPr bwMode="auto">
          <a:xfrm>
            <a:off x="1858963" y="3287713"/>
            <a:ext cx="766762" cy="61753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0" name="AutoShape 13"/>
          <p:cNvCxnSpPr>
            <a:cxnSpLocks noChangeShapeType="1"/>
            <a:stCxn id="49161" idx="6"/>
            <a:endCxn id="49164" idx="2"/>
          </p:cNvCxnSpPr>
          <p:nvPr/>
        </p:nvCxnSpPr>
        <p:spPr bwMode="auto">
          <a:xfrm>
            <a:off x="2995613" y="2146300"/>
            <a:ext cx="35782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1" name="AutoShape 14"/>
          <p:cNvCxnSpPr>
            <a:cxnSpLocks noChangeShapeType="1"/>
            <a:stCxn id="49162" idx="6"/>
            <a:endCxn id="49163" idx="2"/>
          </p:cNvCxnSpPr>
          <p:nvPr/>
        </p:nvCxnSpPr>
        <p:spPr bwMode="auto">
          <a:xfrm>
            <a:off x="2995613" y="4046538"/>
            <a:ext cx="35782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2" name="AutoShape 19"/>
          <p:cNvCxnSpPr>
            <a:cxnSpLocks noChangeShapeType="1"/>
            <a:stCxn id="49164" idx="6"/>
            <a:endCxn id="49165" idx="1"/>
          </p:cNvCxnSpPr>
          <p:nvPr/>
        </p:nvCxnSpPr>
        <p:spPr bwMode="auto">
          <a:xfrm>
            <a:off x="7007225" y="2146300"/>
            <a:ext cx="930275" cy="85883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93" name="Text Box 58"/>
          <p:cNvSpPr txBox="1">
            <a:spLocks noChangeArrowheads="1"/>
          </p:cNvSpPr>
          <p:nvPr/>
        </p:nvSpPr>
        <p:spPr bwMode="auto">
          <a:xfrm>
            <a:off x="2432050" y="1412875"/>
            <a:ext cx="81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</a:t>
            </a:r>
            <a:r>
              <a:rPr lang="en-GB" altLang="en-US" sz="2000" b="1">
                <a:latin typeface="Comic Sans MS" panose="030F0702030302020204" pitchFamily="66" charset="0"/>
              </a:rPr>
              <a:t>,-)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29" name="Text Box 63"/>
          <p:cNvSpPr txBox="1">
            <a:spLocks noChangeArrowheads="1"/>
          </p:cNvSpPr>
          <p:nvPr/>
        </p:nvSpPr>
        <p:spPr bwMode="auto">
          <a:xfrm>
            <a:off x="2406650" y="1052513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4</a:t>
            </a:r>
            <a:r>
              <a:rPr lang="en-GB" altLang="en-US" sz="2000" b="1">
                <a:latin typeface="Comic Sans MS" panose="030F0702030302020204" pitchFamily="66" charset="0"/>
              </a:rPr>
              <a:t>,a)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30" name="Line 64"/>
          <p:cNvSpPr>
            <a:spLocks noChangeShapeType="1"/>
          </p:cNvSpPr>
          <p:nvPr/>
        </p:nvSpPr>
        <p:spPr bwMode="auto">
          <a:xfrm flipV="1">
            <a:off x="2432050" y="1484313"/>
            <a:ext cx="79216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31" name="Text Box 65"/>
          <p:cNvSpPr txBox="1">
            <a:spLocks noChangeArrowheads="1"/>
          </p:cNvSpPr>
          <p:nvPr/>
        </p:nvSpPr>
        <p:spPr bwMode="auto">
          <a:xfrm>
            <a:off x="2360613" y="4724400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6</a:t>
            </a:r>
            <a:r>
              <a:rPr lang="en-GB" altLang="en-US" sz="2000" b="1">
                <a:latin typeface="Comic Sans MS" panose="030F0702030302020204" pitchFamily="66" charset="0"/>
              </a:rPr>
              <a:t>,a)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32" name="Line 66"/>
          <p:cNvSpPr>
            <a:spLocks noChangeShapeType="1"/>
          </p:cNvSpPr>
          <p:nvPr/>
        </p:nvSpPr>
        <p:spPr bwMode="auto">
          <a:xfrm flipV="1">
            <a:off x="2360613" y="436562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33" name="Text Box 68"/>
          <p:cNvSpPr txBox="1">
            <a:spLocks noChangeArrowheads="1"/>
          </p:cNvSpPr>
          <p:nvPr/>
        </p:nvSpPr>
        <p:spPr bwMode="auto">
          <a:xfrm>
            <a:off x="6392863" y="1125538"/>
            <a:ext cx="78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8</a:t>
            </a:r>
            <a:r>
              <a:rPr lang="en-GB" altLang="en-US" sz="2000" b="1">
                <a:latin typeface="Comic Sans MS" panose="030F0702030302020204" pitchFamily="66" charset="0"/>
              </a:rPr>
              <a:t>,b)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35" name="Text Box 70"/>
          <p:cNvSpPr txBox="1">
            <a:spLocks noChangeArrowheads="1"/>
          </p:cNvSpPr>
          <p:nvPr/>
        </p:nvSpPr>
        <p:spPr bwMode="auto">
          <a:xfrm>
            <a:off x="6392863" y="5048250"/>
            <a:ext cx="920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10</a:t>
            </a:r>
            <a:r>
              <a:rPr lang="en-GB" altLang="en-US" sz="2000" b="1">
                <a:latin typeface="Comic Sans MS" panose="030F0702030302020204" pitchFamily="66" charset="0"/>
              </a:rPr>
              <a:t>,f)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36" name="Text Box 71"/>
          <p:cNvSpPr txBox="1">
            <a:spLocks noChangeArrowheads="1"/>
          </p:cNvSpPr>
          <p:nvPr/>
        </p:nvSpPr>
        <p:spPr bwMode="auto">
          <a:xfrm>
            <a:off x="8408988" y="2492375"/>
            <a:ext cx="922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14</a:t>
            </a:r>
            <a:r>
              <a:rPr lang="en-GB" altLang="en-US" sz="2000" b="1">
                <a:latin typeface="Comic Sans MS" panose="030F0702030302020204" pitchFamily="66" charset="0"/>
              </a:rPr>
              <a:t>,c)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37" name="Line 72"/>
          <p:cNvSpPr>
            <a:spLocks noChangeShapeType="1"/>
          </p:cNvSpPr>
          <p:nvPr/>
        </p:nvSpPr>
        <p:spPr bwMode="auto">
          <a:xfrm flipV="1">
            <a:off x="6392863" y="16287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38" name="Line 73"/>
          <p:cNvSpPr>
            <a:spLocks noChangeShapeType="1"/>
          </p:cNvSpPr>
          <p:nvPr/>
        </p:nvSpPr>
        <p:spPr bwMode="auto">
          <a:xfrm flipV="1">
            <a:off x="6392863" y="429260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39" name="Line 74"/>
          <p:cNvSpPr>
            <a:spLocks noChangeShapeType="1"/>
          </p:cNvSpPr>
          <p:nvPr/>
        </p:nvSpPr>
        <p:spPr bwMode="auto">
          <a:xfrm flipV="1">
            <a:off x="6465888" y="472440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40" name="Line 75"/>
          <p:cNvSpPr>
            <a:spLocks noChangeShapeType="1"/>
          </p:cNvSpPr>
          <p:nvPr/>
        </p:nvSpPr>
        <p:spPr bwMode="auto">
          <a:xfrm flipV="1">
            <a:off x="8408988" y="3068638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455655" y="4897712"/>
              <a:ext cx="7534440" cy="1865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6295" y="4888352"/>
                <a:ext cx="7553160" cy="188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4" grpId="0"/>
      <p:bldP spid="63529" grpId="0"/>
      <p:bldP spid="63530" grpId="0" animBg="1"/>
      <p:bldP spid="63531" grpId="0"/>
      <p:bldP spid="63532" grpId="0" animBg="1"/>
      <p:bldP spid="63533" grpId="0"/>
      <p:bldP spid="63535" grpId="0"/>
      <p:bldP spid="63536" grpId="0"/>
      <p:bldP spid="63537" grpId="0" animBg="1"/>
      <p:bldP spid="63538" grpId="0" animBg="1"/>
      <p:bldP spid="63539" grpId="0" animBg="1"/>
      <p:bldP spid="6354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4" name="Text Box 69"/>
          <p:cNvSpPr txBox="1">
            <a:spLocks noChangeArrowheads="1"/>
          </p:cNvSpPr>
          <p:nvPr/>
        </p:nvSpPr>
        <p:spPr bwMode="auto">
          <a:xfrm>
            <a:off x="6392863" y="4652963"/>
            <a:ext cx="94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14</a:t>
            </a:r>
            <a:r>
              <a:rPr lang="en-GB" altLang="en-US" sz="2000" b="1">
                <a:latin typeface="Comic Sans MS" panose="030F0702030302020204" pitchFamily="66" charset="0"/>
              </a:rPr>
              <a:t>,b)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55" name="Text Box 62"/>
          <p:cNvSpPr txBox="1">
            <a:spLocks noChangeArrowheads="1"/>
          </p:cNvSpPr>
          <p:nvPr/>
        </p:nvSpPr>
        <p:spPr bwMode="auto">
          <a:xfrm>
            <a:off x="8408988" y="2924175"/>
            <a:ext cx="81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</a:t>
            </a:r>
            <a:r>
              <a:rPr lang="en-GB" altLang="en-US" sz="2000" b="1">
                <a:latin typeface="Comic Sans MS" panose="030F0702030302020204" pitchFamily="66" charset="0"/>
              </a:rPr>
              <a:t>,-)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56" name="Text Box 61"/>
          <p:cNvSpPr txBox="1">
            <a:spLocks noChangeArrowheads="1"/>
          </p:cNvSpPr>
          <p:nvPr/>
        </p:nvSpPr>
        <p:spPr bwMode="auto">
          <a:xfrm>
            <a:off x="6392863" y="4221163"/>
            <a:ext cx="81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</a:t>
            </a:r>
            <a:r>
              <a:rPr lang="en-GB" altLang="en-US" sz="2000" b="1">
                <a:latin typeface="Comic Sans MS" panose="030F0702030302020204" pitchFamily="66" charset="0"/>
              </a:rPr>
              <a:t>,-)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57" name="Text Box 60"/>
          <p:cNvSpPr txBox="1">
            <a:spLocks noChangeArrowheads="1"/>
          </p:cNvSpPr>
          <p:nvPr/>
        </p:nvSpPr>
        <p:spPr bwMode="auto">
          <a:xfrm>
            <a:off x="6392863" y="1557338"/>
            <a:ext cx="81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</a:t>
            </a:r>
            <a:r>
              <a:rPr lang="en-GB" altLang="en-US" sz="2000" b="1">
                <a:latin typeface="Comic Sans MS" panose="030F0702030302020204" pitchFamily="66" charset="0"/>
              </a:rPr>
              <a:t>,-)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58" name="Text Box 59"/>
          <p:cNvSpPr txBox="1">
            <a:spLocks noChangeArrowheads="1"/>
          </p:cNvSpPr>
          <p:nvPr/>
        </p:nvSpPr>
        <p:spPr bwMode="auto">
          <a:xfrm>
            <a:off x="2360613" y="4292600"/>
            <a:ext cx="81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</a:t>
            </a:r>
            <a:r>
              <a:rPr lang="en-GB" altLang="en-US" sz="2000" b="1">
                <a:latin typeface="Comic Sans MS" panose="030F0702030302020204" pitchFamily="66" charset="0"/>
              </a:rPr>
              <a:t>,-)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241151-6D32-4C04-83FC-46EDF92EDDCA}" type="slidenum">
              <a:rPr lang="zh-TW" altLang="en-US" sz="1100">
                <a:latin typeface="Verdana" panose="020B0604030504040204" pitchFamily="34" charset="0"/>
              </a:rPr>
              <a:pPr/>
              <a:t>47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9160" name="Oval 30"/>
          <p:cNvSpPr>
            <a:spLocks noChangeArrowheads="1"/>
          </p:cNvSpPr>
          <p:nvPr/>
        </p:nvSpPr>
        <p:spPr bwMode="auto">
          <a:xfrm>
            <a:off x="1479550" y="29464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49161" name="Oval 31"/>
          <p:cNvSpPr>
            <a:spLocks noChangeArrowheads="1"/>
          </p:cNvSpPr>
          <p:nvPr/>
        </p:nvSpPr>
        <p:spPr bwMode="auto">
          <a:xfrm>
            <a:off x="2562225" y="1946275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9162" name="Oval 32"/>
          <p:cNvSpPr>
            <a:spLocks noChangeArrowheads="1"/>
          </p:cNvSpPr>
          <p:nvPr/>
        </p:nvSpPr>
        <p:spPr bwMode="auto">
          <a:xfrm>
            <a:off x="2562225" y="3846513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f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63" name="Oval 33"/>
          <p:cNvSpPr>
            <a:spLocks noChangeArrowheads="1"/>
          </p:cNvSpPr>
          <p:nvPr/>
        </p:nvSpPr>
        <p:spPr bwMode="auto">
          <a:xfrm>
            <a:off x="6573838" y="3846513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e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64" name="Oval 34"/>
          <p:cNvSpPr>
            <a:spLocks noChangeArrowheads="1"/>
          </p:cNvSpPr>
          <p:nvPr/>
        </p:nvSpPr>
        <p:spPr bwMode="auto">
          <a:xfrm>
            <a:off x="6573838" y="1946275"/>
            <a:ext cx="433387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65" name="Oval 35"/>
          <p:cNvSpPr>
            <a:spLocks noChangeArrowheads="1"/>
          </p:cNvSpPr>
          <p:nvPr/>
        </p:nvSpPr>
        <p:spPr bwMode="auto">
          <a:xfrm>
            <a:off x="7874000" y="2946400"/>
            <a:ext cx="433388" cy="400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cxnSp>
        <p:nvCxnSpPr>
          <p:cNvPr id="49166" name="AutoShape 36"/>
          <p:cNvCxnSpPr>
            <a:cxnSpLocks noChangeShapeType="1"/>
            <a:stCxn id="49160" idx="7"/>
            <a:endCxn id="49161" idx="3"/>
          </p:cNvCxnSpPr>
          <p:nvPr/>
        </p:nvCxnSpPr>
        <p:spPr bwMode="auto">
          <a:xfrm flipV="1">
            <a:off x="1849438" y="2287588"/>
            <a:ext cx="776287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7" name="AutoShape 37"/>
          <p:cNvCxnSpPr>
            <a:cxnSpLocks noChangeShapeType="1"/>
            <a:stCxn id="49160" idx="5"/>
            <a:endCxn id="49162" idx="1"/>
          </p:cNvCxnSpPr>
          <p:nvPr/>
        </p:nvCxnSpPr>
        <p:spPr bwMode="auto">
          <a:xfrm>
            <a:off x="1849438" y="3287713"/>
            <a:ext cx="776287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8" name="AutoShape 38"/>
          <p:cNvCxnSpPr>
            <a:cxnSpLocks noChangeShapeType="1"/>
            <a:stCxn id="49161" idx="4"/>
            <a:endCxn id="49162" idx="0"/>
          </p:cNvCxnSpPr>
          <p:nvPr/>
        </p:nvCxnSpPr>
        <p:spPr bwMode="auto">
          <a:xfrm>
            <a:off x="2779713" y="2346325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9" name="AutoShape 39"/>
          <p:cNvCxnSpPr>
            <a:cxnSpLocks noChangeShapeType="1"/>
            <a:stCxn id="49162" idx="7"/>
            <a:endCxn id="49164" idx="3"/>
          </p:cNvCxnSpPr>
          <p:nvPr/>
        </p:nvCxnSpPr>
        <p:spPr bwMode="auto">
          <a:xfrm flipV="1">
            <a:off x="2932113" y="2287588"/>
            <a:ext cx="3705225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0" name="AutoShape 40"/>
          <p:cNvCxnSpPr>
            <a:cxnSpLocks noChangeShapeType="1"/>
            <a:stCxn id="49162" idx="6"/>
            <a:endCxn id="49163" idx="2"/>
          </p:cNvCxnSpPr>
          <p:nvPr/>
        </p:nvCxnSpPr>
        <p:spPr bwMode="auto">
          <a:xfrm>
            <a:off x="2995613" y="4046538"/>
            <a:ext cx="3578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1" name="AutoShape 41"/>
          <p:cNvCxnSpPr>
            <a:cxnSpLocks noChangeShapeType="1"/>
            <a:stCxn id="49161" idx="6"/>
            <a:endCxn id="49164" idx="2"/>
          </p:cNvCxnSpPr>
          <p:nvPr/>
        </p:nvCxnSpPr>
        <p:spPr bwMode="auto">
          <a:xfrm>
            <a:off x="2995613" y="2146300"/>
            <a:ext cx="3578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2" name="AutoShape 42"/>
          <p:cNvCxnSpPr>
            <a:cxnSpLocks noChangeShapeType="1"/>
            <a:stCxn id="49161" idx="5"/>
            <a:endCxn id="49163" idx="1"/>
          </p:cNvCxnSpPr>
          <p:nvPr/>
        </p:nvCxnSpPr>
        <p:spPr bwMode="auto">
          <a:xfrm>
            <a:off x="2932113" y="2287588"/>
            <a:ext cx="3705225" cy="161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3" name="AutoShape 43"/>
          <p:cNvCxnSpPr>
            <a:cxnSpLocks noChangeShapeType="1"/>
            <a:stCxn id="49164" idx="4"/>
            <a:endCxn id="49163" idx="0"/>
          </p:cNvCxnSpPr>
          <p:nvPr/>
        </p:nvCxnSpPr>
        <p:spPr bwMode="auto">
          <a:xfrm>
            <a:off x="6791325" y="2346325"/>
            <a:ext cx="0" cy="150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4" name="AutoShape 44"/>
          <p:cNvCxnSpPr>
            <a:cxnSpLocks noChangeShapeType="1"/>
            <a:stCxn id="49164" idx="6"/>
            <a:endCxn id="49165" idx="1"/>
          </p:cNvCxnSpPr>
          <p:nvPr/>
        </p:nvCxnSpPr>
        <p:spPr bwMode="auto">
          <a:xfrm>
            <a:off x="7007225" y="2146300"/>
            <a:ext cx="930275" cy="858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5" name="AutoShape 45"/>
          <p:cNvCxnSpPr>
            <a:cxnSpLocks noChangeShapeType="1"/>
            <a:stCxn id="49163" idx="6"/>
            <a:endCxn id="49165" idx="3"/>
          </p:cNvCxnSpPr>
          <p:nvPr/>
        </p:nvCxnSpPr>
        <p:spPr bwMode="auto">
          <a:xfrm flipV="1">
            <a:off x="7007225" y="3287713"/>
            <a:ext cx="930275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6" name="Text Box 46"/>
          <p:cNvSpPr txBox="1">
            <a:spLocks noChangeArrowheads="1"/>
          </p:cNvSpPr>
          <p:nvPr/>
        </p:nvSpPr>
        <p:spPr bwMode="auto">
          <a:xfrm>
            <a:off x="1912938" y="21732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77" name="Text Box 47"/>
          <p:cNvSpPr txBox="1">
            <a:spLocks noChangeArrowheads="1"/>
          </p:cNvSpPr>
          <p:nvPr/>
        </p:nvSpPr>
        <p:spPr bwMode="auto">
          <a:xfrm>
            <a:off x="1912938" y="347345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78" name="Text Box 48"/>
          <p:cNvSpPr txBox="1">
            <a:spLocks noChangeArrowheads="1"/>
          </p:cNvSpPr>
          <p:nvPr/>
        </p:nvSpPr>
        <p:spPr bwMode="auto">
          <a:xfrm>
            <a:off x="2414588" y="27733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79" name="Text Box 49"/>
          <p:cNvSpPr txBox="1">
            <a:spLocks noChangeArrowheads="1"/>
          </p:cNvSpPr>
          <p:nvPr/>
        </p:nvSpPr>
        <p:spPr bwMode="auto">
          <a:xfrm>
            <a:off x="4754563" y="17732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0" name="Text Box 50"/>
          <p:cNvSpPr txBox="1">
            <a:spLocks noChangeArrowheads="1"/>
          </p:cNvSpPr>
          <p:nvPr/>
        </p:nvSpPr>
        <p:spPr bwMode="auto">
          <a:xfrm>
            <a:off x="3862388" y="237331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1" name="Text Box 51"/>
          <p:cNvSpPr txBox="1">
            <a:spLocks noChangeArrowheads="1"/>
          </p:cNvSpPr>
          <p:nvPr/>
        </p:nvSpPr>
        <p:spPr bwMode="auto">
          <a:xfrm>
            <a:off x="5613400" y="22780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2" name="Text Box 52"/>
          <p:cNvSpPr txBox="1">
            <a:spLocks noChangeArrowheads="1"/>
          </p:cNvSpPr>
          <p:nvPr/>
        </p:nvSpPr>
        <p:spPr bwMode="auto">
          <a:xfrm>
            <a:off x="4854575" y="40417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4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3" name="Text Box 53"/>
          <p:cNvSpPr txBox="1">
            <a:spLocks noChangeArrowheads="1"/>
          </p:cNvSpPr>
          <p:nvPr/>
        </p:nvSpPr>
        <p:spPr bwMode="auto">
          <a:xfrm>
            <a:off x="7440613" y="2173288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6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4" name="Text Box 54"/>
          <p:cNvSpPr txBox="1">
            <a:spLocks noChangeArrowheads="1"/>
          </p:cNvSpPr>
          <p:nvPr/>
        </p:nvSpPr>
        <p:spPr bwMode="auto">
          <a:xfrm>
            <a:off x="7440613" y="3573463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5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5" name="Text Box 55"/>
          <p:cNvSpPr txBox="1">
            <a:spLocks noChangeArrowheads="1"/>
          </p:cNvSpPr>
          <p:nvPr/>
        </p:nvSpPr>
        <p:spPr bwMode="auto">
          <a:xfrm>
            <a:off x="6205538" y="27733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HK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10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ea typeface="新細明體" panose="02020500000000000000" pitchFamily="18" charset="-120"/>
              </a:rPr>
              <a:t>Exercise – Shortest paths from </a:t>
            </a:r>
            <a:r>
              <a:rPr lang="en-US" altLang="zh-HK" smtClean="0"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  <a:endParaRPr lang="en-GB" altLang="en-US" smtClean="0">
              <a:latin typeface="Comic Sans MS" panose="030F0702030302020204" pitchFamily="66" charset="0"/>
            </a:endParaRPr>
          </a:p>
        </p:txBody>
      </p:sp>
      <p:cxnSp>
        <p:nvCxnSpPr>
          <p:cNvPr id="63518" name="AutoShape 10"/>
          <p:cNvCxnSpPr>
            <a:cxnSpLocks noChangeShapeType="1"/>
            <a:endCxn id="49161" idx="3"/>
          </p:cNvCxnSpPr>
          <p:nvPr/>
        </p:nvCxnSpPr>
        <p:spPr bwMode="auto">
          <a:xfrm flipV="1">
            <a:off x="1858963" y="2287588"/>
            <a:ext cx="766762" cy="7175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9" name="AutoShape 11"/>
          <p:cNvCxnSpPr>
            <a:cxnSpLocks noChangeShapeType="1"/>
            <a:endCxn id="49162" idx="1"/>
          </p:cNvCxnSpPr>
          <p:nvPr/>
        </p:nvCxnSpPr>
        <p:spPr bwMode="auto">
          <a:xfrm>
            <a:off x="1858963" y="3287713"/>
            <a:ext cx="766762" cy="61753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0" name="AutoShape 13"/>
          <p:cNvCxnSpPr>
            <a:cxnSpLocks noChangeShapeType="1"/>
            <a:stCxn id="49161" idx="6"/>
            <a:endCxn id="49164" idx="2"/>
          </p:cNvCxnSpPr>
          <p:nvPr/>
        </p:nvCxnSpPr>
        <p:spPr bwMode="auto">
          <a:xfrm>
            <a:off x="2995613" y="2146300"/>
            <a:ext cx="35782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1" name="AutoShape 14"/>
          <p:cNvCxnSpPr>
            <a:cxnSpLocks noChangeShapeType="1"/>
            <a:stCxn id="49162" idx="6"/>
            <a:endCxn id="49163" idx="2"/>
          </p:cNvCxnSpPr>
          <p:nvPr/>
        </p:nvCxnSpPr>
        <p:spPr bwMode="auto">
          <a:xfrm>
            <a:off x="2995613" y="4046538"/>
            <a:ext cx="35782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2" name="AutoShape 19"/>
          <p:cNvCxnSpPr>
            <a:cxnSpLocks noChangeShapeType="1"/>
            <a:stCxn id="49164" idx="6"/>
            <a:endCxn id="49165" idx="1"/>
          </p:cNvCxnSpPr>
          <p:nvPr/>
        </p:nvCxnSpPr>
        <p:spPr bwMode="auto">
          <a:xfrm>
            <a:off x="7007225" y="2146300"/>
            <a:ext cx="930275" cy="85883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23" name="Text Box 57"/>
          <p:cNvSpPr txBox="1">
            <a:spLocks noChangeArrowheads="1"/>
          </p:cNvSpPr>
          <p:nvPr/>
        </p:nvSpPr>
        <p:spPr bwMode="auto">
          <a:xfrm>
            <a:off x="1812925" y="6000750"/>
            <a:ext cx="7140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TW" sz="3200">
                <a:latin typeface="Comic Sans MS" panose="030F0702030302020204" pitchFamily="66" charset="0"/>
                <a:ea typeface="新細明體" panose="02020500000000000000" pitchFamily="18" charset="-120"/>
              </a:rPr>
              <a:t>Compare the solution with slide #26</a:t>
            </a:r>
            <a:endParaRPr lang="en-GB" altLang="en-US" sz="3200">
              <a:latin typeface="Comic Sans MS" panose="030F0702030302020204" pitchFamily="66" charset="0"/>
            </a:endParaRPr>
          </a:p>
        </p:txBody>
      </p:sp>
      <p:sp>
        <p:nvSpPr>
          <p:cNvPr id="49193" name="Text Box 58"/>
          <p:cNvSpPr txBox="1">
            <a:spLocks noChangeArrowheads="1"/>
          </p:cNvSpPr>
          <p:nvPr/>
        </p:nvSpPr>
        <p:spPr bwMode="auto">
          <a:xfrm>
            <a:off x="2432050" y="1412875"/>
            <a:ext cx="81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</a:t>
            </a:r>
            <a:r>
              <a:rPr lang="en-GB" altLang="en-US" sz="2000" b="1">
                <a:latin typeface="Comic Sans MS" panose="030F0702030302020204" pitchFamily="66" charset="0"/>
              </a:rPr>
              <a:t>,-)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29" name="Text Box 63"/>
          <p:cNvSpPr txBox="1">
            <a:spLocks noChangeArrowheads="1"/>
          </p:cNvSpPr>
          <p:nvPr/>
        </p:nvSpPr>
        <p:spPr bwMode="auto">
          <a:xfrm>
            <a:off x="2406650" y="1052513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4</a:t>
            </a:r>
            <a:r>
              <a:rPr lang="en-GB" altLang="en-US" sz="2000" b="1">
                <a:latin typeface="Comic Sans MS" panose="030F0702030302020204" pitchFamily="66" charset="0"/>
              </a:rPr>
              <a:t>,a)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30" name="Line 64"/>
          <p:cNvSpPr>
            <a:spLocks noChangeShapeType="1"/>
          </p:cNvSpPr>
          <p:nvPr/>
        </p:nvSpPr>
        <p:spPr bwMode="auto">
          <a:xfrm flipV="1">
            <a:off x="2432050" y="1484313"/>
            <a:ext cx="792163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31" name="Text Box 65"/>
          <p:cNvSpPr txBox="1">
            <a:spLocks noChangeArrowheads="1"/>
          </p:cNvSpPr>
          <p:nvPr/>
        </p:nvSpPr>
        <p:spPr bwMode="auto">
          <a:xfrm>
            <a:off x="2360613" y="4724400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6</a:t>
            </a:r>
            <a:r>
              <a:rPr lang="en-GB" altLang="en-US" sz="2000" b="1">
                <a:latin typeface="Comic Sans MS" panose="030F0702030302020204" pitchFamily="66" charset="0"/>
              </a:rPr>
              <a:t>,a)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32" name="Line 66"/>
          <p:cNvSpPr>
            <a:spLocks noChangeShapeType="1"/>
          </p:cNvSpPr>
          <p:nvPr/>
        </p:nvSpPr>
        <p:spPr bwMode="auto">
          <a:xfrm flipV="1">
            <a:off x="2360613" y="436562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33" name="Text Box 68"/>
          <p:cNvSpPr txBox="1">
            <a:spLocks noChangeArrowheads="1"/>
          </p:cNvSpPr>
          <p:nvPr/>
        </p:nvSpPr>
        <p:spPr bwMode="auto">
          <a:xfrm>
            <a:off x="6392863" y="1125538"/>
            <a:ext cx="78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8</a:t>
            </a:r>
            <a:r>
              <a:rPr lang="en-GB" altLang="en-US" sz="2000" b="1">
                <a:latin typeface="Comic Sans MS" panose="030F0702030302020204" pitchFamily="66" charset="0"/>
              </a:rPr>
              <a:t>,b)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35" name="Text Box 70"/>
          <p:cNvSpPr txBox="1">
            <a:spLocks noChangeArrowheads="1"/>
          </p:cNvSpPr>
          <p:nvPr/>
        </p:nvSpPr>
        <p:spPr bwMode="auto">
          <a:xfrm>
            <a:off x="6392863" y="5048250"/>
            <a:ext cx="920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10</a:t>
            </a:r>
            <a:r>
              <a:rPr lang="en-GB" altLang="en-US" sz="2000" b="1">
                <a:latin typeface="Comic Sans MS" panose="030F0702030302020204" pitchFamily="66" charset="0"/>
              </a:rPr>
              <a:t>,f)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36" name="Text Box 71"/>
          <p:cNvSpPr txBox="1">
            <a:spLocks noChangeArrowheads="1"/>
          </p:cNvSpPr>
          <p:nvPr/>
        </p:nvSpPr>
        <p:spPr bwMode="auto">
          <a:xfrm>
            <a:off x="8408988" y="2492375"/>
            <a:ext cx="922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latin typeface="Comic Sans MS" panose="030F0702030302020204" pitchFamily="66" charset="0"/>
              </a:rPr>
              <a:t>(</a:t>
            </a:r>
            <a:r>
              <a:rPr lang="en-GB" altLang="en-US" sz="2000" b="1">
                <a:latin typeface="Comic Sans MS" panose="030F0702030302020204" pitchFamily="66" charset="0"/>
                <a:sym typeface="Symbol" panose="05050102010706020507" pitchFamily="18" charset="2"/>
              </a:rPr>
              <a:t>14</a:t>
            </a:r>
            <a:r>
              <a:rPr lang="en-GB" altLang="en-US" sz="2000" b="1">
                <a:latin typeface="Comic Sans MS" panose="030F0702030302020204" pitchFamily="66" charset="0"/>
              </a:rPr>
              <a:t>,c)</a:t>
            </a:r>
            <a:endParaRPr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3537" name="Line 72"/>
          <p:cNvSpPr>
            <a:spLocks noChangeShapeType="1"/>
          </p:cNvSpPr>
          <p:nvPr/>
        </p:nvSpPr>
        <p:spPr bwMode="auto">
          <a:xfrm flipV="1">
            <a:off x="6392863" y="1628775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38" name="Line 73"/>
          <p:cNvSpPr>
            <a:spLocks noChangeShapeType="1"/>
          </p:cNvSpPr>
          <p:nvPr/>
        </p:nvSpPr>
        <p:spPr bwMode="auto">
          <a:xfrm flipV="1">
            <a:off x="6392863" y="429260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39" name="Line 74"/>
          <p:cNvSpPr>
            <a:spLocks noChangeShapeType="1"/>
          </p:cNvSpPr>
          <p:nvPr/>
        </p:nvSpPr>
        <p:spPr bwMode="auto">
          <a:xfrm flipV="1">
            <a:off x="6465888" y="4724400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40" name="Line 75"/>
          <p:cNvSpPr>
            <a:spLocks noChangeShapeType="1"/>
          </p:cNvSpPr>
          <p:nvPr/>
        </p:nvSpPr>
        <p:spPr bwMode="auto">
          <a:xfrm flipV="1">
            <a:off x="8408988" y="3068638"/>
            <a:ext cx="792162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41" name="Text Box 76"/>
          <p:cNvSpPr txBox="1">
            <a:spLocks noChangeArrowheads="1"/>
          </p:cNvSpPr>
          <p:nvPr/>
        </p:nvSpPr>
        <p:spPr bwMode="auto">
          <a:xfrm>
            <a:off x="2289175" y="5451475"/>
            <a:ext cx="7426325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order of (edges) selection: (a,b), (a,f), (b,c), (f,e), (c,d)</a:t>
            </a:r>
            <a:endParaRPr lang="en-US" altLang="en-US" sz="20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2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4" grpId="0"/>
      <p:bldP spid="63523" grpId="0"/>
      <p:bldP spid="63529" grpId="0"/>
      <p:bldP spid="63530" grpId="0" animBg="1"/>
      <p:bldP spid="63531" grpId="0"/>
      <p:bldP spid="63532" grpId="0" animBg="1"/>
      <p:bldP spid="63533" grpId="0"/>
      <p:bldP spid="63535" grpId="0"/>
      <p:bldP spid="63536" grpId="0"/>
      <p:bldP spid="63537" grpId="0" animBg="1"/>
      <p:bldP spid="63538" grpId="0" animBg="1"/>
      <p:bldP spid="63539" grpId="0" animBg="1"/>
      <p:bldP spid="63540" grpId="0" animBg="1"/>
      <p:bldP spid="6354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B36056-DE86-4DD5-8462-860A7135F3E0}" type="slidenum">
              <a:rPr lang="zh-TW" altLang="en-US" sz="1100">
                <a:latin typeface="Verdana" panose="020B0604030504040204" pitchFamily="34" charset="0"/>
              </a:rPr>
              <a:pPr/>
              <a:t>48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Dijkstra’s algorithm</a:t>
            </a:r>
            <a:endParaRPr lang="en-US" altLang="en-US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71563"/>
            <a:ext cx="932815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To describe the algorithm using pseudo code, we give some notations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Each vertex </a:t>
            </a:r>
            <a:r>
              <a:rPr lang="en-GB" altLang="en-US" b="1" i="1" smtClean="0">
                <a:solidFill>
                  <a:schemeClr val="accent2"/>
                </a:solidFill>
              </a:rPr>
              <a:t>v</a:t>
            </a:r>
            <a:r>
              <a:rPr lang="en-GB" altLang="en-US" smtClean="0"/>
              <a:t> is labelled with two labels:</a:t>
            </a:r>
          </a:p>
          <a:p>
            <a:pPr lvl="1" eaLnBrk="1" hangingPunct="1"/>
            <a:r>
              <a:rPr lang="en-GB" altLang="en-US" smtClean="0"/>
              <a:t>a </a:t>
            </a:r>
            <a:r>
              <a:rPr lang="en-GB" altLang="en-US" b="1" smtClean="0">
                <a:solidFill>
                  <a:srgbClr val="FF0000"/>
                </a:solidFill>
              </a:rPr>
              <a:t>numeric label </a:t>
            </a:r>
            <a:r>
              <a:rPr lang="en-GB" altLang="en-US" b="1" i="1" smtClean="0">
                <a:solidFill>
                  <a:srgbClr val="FF0000"/>
                </a:solidFill>
              </a:rPr>
              <a:t>d(v)</a:t>
            </a:r>
            <a:r>
              <a:rPr lang="en-GB" altLang="en-US" b="1" smtClean="0"/>
              <a:t> </a:t>
            </a:r>
            <a:r>
              <a:rPr lang="en-GB" altLang="en-US" smtClean="0"/>
              <a:t>indicates the length of the shortest path from the source to </a:t>
            </a:r>
            <a:r>
              <a:rPr lang="en-GB" altLang="en-US" b="1" i="1" smtClean="0">
                <a:solidFill>
                  <a:schemeClr val="accent2"/>
                </a:solidFill>
              </a:rPr>
              <a:t>v</a:t>
            </a:r>
            <a:r>
              <a:rPr lang="en-GB" altLang="en-US" b="1" smtClean="0"/>
              <a:t> </a:t>
            </a:r>
            <a:r>
              <a:rPr lang="en-GB" altLang="en-US" smtClean="0"/>
              <a:t>found so far</a:t>
            </a:r>
          </a:p>
          <a:p>
            <a:pPr lvl="1" eaLnBrk="1" hangingPunct="1"/>
            <a:r>
              <a:rPr lang="en-GB" altLang="en-US" smtClean="0"/>
              <a:t>another label </a:t>
            </a:r>
            <a:r>
              <a:rPr lang="en-GB" altLang="en-US" b="1" i="1" smtClean="0">
                <a:solidFill>
                  <a:srgbClr val="FF0000"/>
                </a:solidFill>
              </a:rPr>
              <a:t>p(v)</a:t>
            </a:r>
            <a:r>
              <a:rPr lang="en-GB" altLang="en-US" b="1" smtClean="0"/>
              <a:t> </a:t>
            </a:r>
            <a:r>
              <a:rPr lang="en-GB" altLang="en-US" smtClean="0"/>
              <a:t>indicates </a:t>
            </a:r>
            <a:r>
              <a:rPr lang="en-GB" altLang="en-US" smtClean="0">
                <a:solidFill>
                  <a:srgbClr val="FF0000"/>
                </a:solidFill>
              </a:rPr>
              <a:t>next-to-last vertex </a:t>
            </a:r>
            <a:r>
              <a:rPr lang="en-GB" altLang="en-US" smtClean="0"/>
              <a:t>on such path, i.e., the vertex immediately before </a:t>
            </a:r>
            <a:r>
              <a:rPr lang="en-GB" altLang="en-US" b="1" i="1" smtClean="0">
                <a:solidFill>
                  <a:schemeClr val="accent2"/>
                </a:solidFill>
              </a:rPr>
              <a:t>v</a:t>
            </a:r>
            <a:r>
              <a:rPr lang="en-GB" altLang="en-US" b="1" smtClean="0"/>
              <a:t> </a:t>
            </a:r>
            <a:r>
              <a:rPr lang="en-GB" altLang="en-US" smtClean="0"/>
              <a:t>on that shortest path</a:t>
            </a:r>
            <a:endParaRPr lang="en-US" altLang="en-US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DB405C-A68F-4C4E-B2EB-B1F1C60996F8}" type="slidenum">
              <a:rPr lang="zh-TW" altLang="en-US" sz="1100">
                <a:latin typeface="Verdana" panose="020B0604030504040204" pitchFamily="34" charset="0"/>
              </a:rPr>
              <a:pPr/>
              <a:t>49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Pseudo code</a:t>
            </a:r>
            <a:endParaRPr lang="en-US" altLang="en-US" smtClean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81075"/>
            <a:ext cx="9575800" cy="5724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smtClean="0"/>
              <a:t>// Given a graph </a:t>
            </a:r>
            <a:r>
              <a:rPr lang="en-GB" altLang="en-US" sz="2400" b="1" i="1" smtClean="0">
                <a:solidFill>
                  <a:srgbClr val="339966"/>
                </a:solidFill>
              </a:rPr>
              <a:t>G=(V,E)</a:t>
            </a:r>
            <a:r>
              <a:rPr lang="en-GB" altLang="en-US" sz="2400" smtClean="0"/>
              <a:t> and a source vertex </a:t>
            </a:r>
            <a:r>
              <a:rPr lang="en-GB" altLang="en-US" sz="2400" b="1" i="1" smtClean="0">
                <a:solidFill>
                  <a:srgbClr val="339966"/>
                </a:solidFill>
              </a:rPr>
              <a:t>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b="1" smtClean="0">
                <a:solidFill>
                  <a:schemeClr val="accent2"/>
                </a:solidFill>
              </a:rPr>
              <a:t>for</a:t>
            </a:r>
            <a:r>
              <a:rPr lang="en-GB" altLang="en-US" sz="2400" smtClean="0"/>
              <a:t> every vertex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smtClean="0"/>
              <a:t> in the graph </a:t>
            </a:r>
            <a:r>
              <a:rPr lang="en-GB" altLang="en-US" sz="2400" b="1" smtClean="0">
                <a:solidFill>
                  <a:schemeClr val="accent2"/>
                </a:solidFill>
              </a:rPr>
              <a:t>do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smtClean="0"/>
              <a:t>	set </a:t>
            </a:r>
            <a:r>
              <a:rPr lang="en-GB" altLang="en-US" sz="2400" b="1" i="1" smtClean="0">
                <a:solidFill>
                  <a:srgbClr val="339966"/>
                </a:solidFill>
              </a:rPr>
              <a:t>d(v)</a:t>
            </a:r>
            <a:r>
              <a:rPr lang="en-GB" altLang="en-US" sz="2400" b="1" smtClean="0">
                <a:solidFill>
                  <a:srgbClr val="339966"/>
                </a:solidFill>
              </a:rPr>
              <a:t> = </a:t>
            </a:r>
            <a:r>
              <a:rPr lang="en-GB" altLang="en-US" sz="2400" b="1" smtClean="0">
                <a:solidFill>
                  <a:srgbClr val="339966"/>
                </a:solidFill>
                <a:sym typeface="Symbol" panose="05050102010706020507" pitchFamily="18" charset="2"/>
              </a:rPr>
              <a:t></a:t>
            </a:r>
            <a:r>
              <a:rPr lang="en-GB" altLang="en-US" sz="2400" smtClean="0"/>
              <a:t> and </a:t>
            </a:r>
            <a:r>
              <a:rPr lang="en-GB" altLang="en-US" sz="2400" b="1" i="1" smtClean="0">
                <a:solidFill>
                  <a:srgbClr val="339966"/>
                </a:solidFill>
              </a:rPr>
              <a:t>p(v) </a:t>
            </a:r>
            <a:r>
              <a:rPr lang="en-GB" altLang="en-US" sz="2400" smtClean="0">
                <a:solidFill>
                  <a:srgbClr val="339966"/>
                </a:solidFill>
              </a:rPr>
              <a:t>= </a:t>
            </a:r>
            <a:r>
              <a:rPr lang="en-GB" altLang="en-US" sz="2400" smtClean="0"/>
              <a:t>null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smtClean="0"/>
              <a:t>set </a:t>
            </a:r>
            <a:r>
              <a:rPr lang="en-GB" altLang="en-US" sz="2400" b="1" i="1" smtClean="0">
                <a:solidFill>
                  <a:srgbClr val="339966"/>
                </a:solidFill>
              </a:rPr>
              <a:t>d(s)</a:t>
            </a:r>
            <a:r>
              <a:rPr lang="en-GB" altLang="en-US" sz="2400" b="1" smtClean="0">
                <a:solidFill>
                  <a:srgbClr val="339966"/>
                </a:solidFill>
              </a:rPr>
              <a:t> =</a:t>
            </a:r>
            <a:r>
              <a:rPr lang="en-GB" altLang="en-US" sz="2400" smtClean="0">
                <a:solidFill>
                  <a:srgbClr val="339966"/>
                </a:solidFill>
              </a:rPr>
              <a:t> 0</a:t>
            </a:r>
            <a:r>
              <a:rPr lang="en-GB" altLang="en-US" sz="2400" smtClean="0"/>
              <a:t> and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339966"/>
                </a:solidFill>
              </a:rPr>
              <a:t>T</a:t>
            </a:r>
            <a:r>
              <a:rPr lang="en-GB" altLang="en-US" sz="2400" b="1" smtClean="0">
                <a:solidFill>
                  <a:srgbClr val="339966"/>
                </a:solidFill>
              </a:rPr>
              <a:t> = </a:t>
            </a:r>
            <a:r>
              <a:rPr lang="en-GB" altLang="en-US" sz="2400" b="1" smtClean="0">
                <a:solidFill>
                  <a:srgbClr val="339966"/>
                </a:solidFill>
                <a:sym typeface="Symbol" panose="05050102010706020507" pitchFamily="18" charset="2"/>
              </a:rPr>
              <a:t></a:t>
            </a:r>
            <a:endParaRPr lang="en-GB" altLang="en-US" sz="2400" b="1" smtClean="0">
              <a:solidFill>
                <a:srgbClr val="33996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b="1" smtClean="0">
                <a:solidFill>
                  <a:schemeClr val="accent2"/>
                </a:solidFill>
              </a:rPr>
              <a:t>while</a:t>
            </a:r>
            <a:r>
              <a:rPr lang="en-GB" altLang="en-US" sz="2400" smtClean="0"/>
              <a:t>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i="1" smtClean="0">
                <a:solidFill>
                  <a:srgbClr val="339966"/>
                </a:solidFill>
              </a:rPr>
              <a:t> </a:t>
            </a:r>
            <a:r>
              <a:rPr lang="en-GB" altLang="en-US" sz="2400" b="1" i="1" smtClean="0">
                <a:solidFill>
                  <a:srgbClr val="339966"/>
                </a:solidFill>
              </a:rPr>
              <a:t>\</a:t>
            </a:r>
            <a:r>
              <a:rPr lang="en-GB" altLang="en-US" sz="2400" i="1" smtClean="0">
                <a:solidFill>
                  <a:srgbClr val="339966"/>
                </a:solidFill>
              </a:rPr>
              <a:t>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339966"/>
                </a:solidFill>
              </a:rPr>
              <a:t>T</a:t>
            </a:r>
            <a:r>
              <a:rPr lang="en-GB" altLang="en-US" sz="2400" b="1" smtClean="0">
                <a:solidFill>
                  <a:srgbClr val="339966"/>
                </a:solidFill>
              </a:rPr>
              <a:t> ≠ </a:t>
            </a:r>
            <a:r>
              <a:rPr lang="en-GB" altLang="en-US" sz="2400" b="1" smtClean="0">
                <a:solidFill>
                  <a:srgbClr val="339966"/>
                </a:solidFill>
                <a:sym typeface="Symbol" panose="05050102010706020507" pitchFamily="18" charset="2"/>
              </a:rPr>
              <a:t></a:t>
            </a:r>
            <a:r>
              <a:rPr lang="en-GB" altLang="en-US" sz="2400" smtClean="0"/>
              <a:t> </a:t>
            </a:r>
            <a:r>
              <a:rPr lang="en-GB" altLang="en-US" sz="2400" b="1" smtClean="0">
                <a:solidFill>
                  <a:schemeClr val="accent2"/>
                </a:solidFill>
              </a:rPr>
              <a:t>do</a:t>
            </a:r>
            <a:r>
              <a:rPr lang="en-GB" altLang="en-US" sz="2400" smtClean="0">
                <a:solidFill>
                  <a:schemeClr val="accent2"/>
                </a:solidFill>
              </a:rPr>
              <a:t>	// there is still some vertex left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b="1" smtClean="0">
                <a:solidFill>
                  <a:schemeClr val="accent2"/>
                </a:solidFill>
              </a:rPr>
              <a:t>begin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smtClean="0"/>
              <a:t>	choose the vertex </a:t>
            </a:r>
            <a:r>
              <a:rPr lang="en-GB" altLang="en-US" sz="2400" b="1" i="1" smtClean="0">
                <a:solidFill>
                  <a:srgbClr val="339966"/>
                </a:solidFill>
              </a:rPr>
              <a:t>u</a:t>
            </a:r>
            <a:r>
              <a:rPr lang="en-GB" altLang="en-US" sz="2400" smtClean="0"/>
              <a:t> in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i="1" smtClean="0">
                <a:solidFill>
                  <a:srgbClr val="339966"/>
                </a:solidFill>
              </a:rPr>
              <a:t> </a:t>
            </a:r>
            <a:r>
              <a:rPr lang="en-GB" altLang="en-US" sz="2400" b="1" i="1" smtClean="0">
                <a:solidFill>
                  <a:srgbClr val="339966"/>
                </a:solidFill>
              </a:rPr>
              <a:t>\</a:t>
            </a:r>
            <a:r>
              <a:rPr lang="en-GB" altLang="en-US" sz="2400" i="1" smtClean="0">
                <a:solidFill>
                  <a:srgbClr val="339966"/>
                </a:solidFill>
              </a:rPr>
              <a:t>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339966"/>
                </a:solidFill>
              </a:rPr>
              <a:t>T</a:t>
            </a:r>
            <a:r>
              <a:rPr lang="en-GB" altLang="en-US" sz="2400" baseline="-25000" smtClean="0"/>
              <a:t> </a:t>
            </a:r>
            <a:r>
              <a:rPr lang="en-GB" altLang="en-US" sz="2400" smtClean="0"/>
              <a:t> with minimum </a:t>
            </a:r>
            <a:r>
              <a:rPr lang="en-GB" altLang="en-US" sz="2400" b="1" i="1" smtClean="0">
                <a:solidFill>
                  <a:srgbClr val="339966"/>
                </a:solidFill>
              </a:rPr>
              <a:t>d(u)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smtClean="0"/>
              <a:t>	set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339966"/>
                </a:solidFill>
              </a:rPr>
              <a:t>T</a:t>
            </a:r>
            <a:r>
              <a:rPr lang="en-GB" altLang="en-US" sz="2400" smtClean="0"/>
              <a:t> </a:t>
            </a:r>
            <a:r>
              <a:rPr lang="en-GB" altLang="en-US" sz="2400" smtClean="0">
                <a:solidFill>
                  <a:srgbClr val="339966"/>
                </a:solidFill>
              </a:rPr>
              <a:t> =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339966"/>
                </a:solidFill>
              </a:rPr>
              <a:t>T </a:t>
            </a:r>
            <a:r>
              <a:rPr lang="en-GB" altLang="en-US" sz="2400" b="1" i="1" smtClean="0">
                <a:solidFill>
                  <a:srgbClr val="339966"/>
                </a:solidFill>
                <a:sym typeface="Symbol" panose="05050102010706020507" pitchFamily="18" charset="2"/>
              </a:rPr>
              <a:t></a:t>
            </a:r>
            <a:r>
              <a:rPr lang="en-GB" altLang="en-US" sz="2400" i="1" smtClean="0">
                <a:solidFill>
                  <a:srgbClr val="339966"/>
                </a:solidFill>
                <a:sym typeface="Symbol" panose="05050102010706020507" pitchFamily="18" charset="2"/>
              </a:rPr>
              <a:t> </a:t>
            </a:r>
            <a:r>
              <a:rPr lang="en-GB" altLang="en-US" sz="2400" b="1" i="1" smtClean="0">
                <a:solidFill>
                  <a:srgbClr val="339966"/>
                </a:solidFill>
                <a:sym typeface="Symbol" panose="05050102010706020507" pitchFamily="18" charset="2"/>
              </a:rPr>
              <a:t>{ u }</a:t>
            </a:r>
            <a:endParaRPr lang="en-GB" altLang="en-US" sz="2400" b="1" i="1" smtClean="0">
              <a:solidFill>
                <a:srgbClr val="33996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b="1" smtClean="0">
                <a:solidFill>
                  <a:schemeClr val="accent2"/>
                </a:solidFill>
              </a:rPr>
              <a:t>	for</a:t>
            </a:r>
            <a:r>
              <a:rPr lang="en-GB" altLang="en-US" sz="2400" smtClean="0">
                <a:solidFill>
                  <a:schemeClr val="accent2"/>
                </a:solidFill>
              </a:rPr>
              <a:t> </a:t>
            </a:r>
            <a:r>
              <a:rPr lang="en-GB" altLang="en-US" sz="2400" smtClean="0"/>
              <a:t>every vertex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b="1" smtClean="0"/>
              <a:t> </a:t>
            </a:r>
            <a:r>
              <a:rPr lang="en-GB" altLang="en-US" sz="2400" smtClean="0"/>
              <a:t>in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i="1" smtClean="0">
                <a:solidFill>
                  <a:srgbClr val="339966"/>
                </a:solidFill>
              </a:rPr>
              <a:t> </a:t>
            </a:r>
            <a:r>
              <a:rPr lang="en-GB" altLang="en-US" sz="2400" b="1" i="1" smtClean="0">
                <a:solidFill>
                  <a:srgbClr val="339966"/>
                </a:solidFill>
              </a:rPr>
              <a:t>\</a:t>
            </a:r>
            <a:r>
              <a:rPr lang="en-GB" altLang="en-US" sz="2400" i="1" smtClean="0">
                <a:solidFill>
                  <a:srgbClr val="339966"/>
                </a:solidFill>
              </a:rPr>
              <a:t> </a:t>
            </a:r>
            <a:r>
              <a:rPr lang="en-GB" altLang="en-US" sz="2400" b="1" i="1" smtClean="0">
                <a:solidFill>
                  <a:srgbClr val="339966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339966"/>
                </a:solidFill>
              </a:rPr>
              <a:t>T</a:t>
            </a:r>
            <a:r>
              <a:rPr lang="en-GB" altLang="en-US" sz="2400" smtClean="0"/>
              <a:t>  that is a neighbor of </a:t>
            </a:r>
            <a:r>
              <a:rPr lang="en-GB" altLang="en-US" sz="2400" b="1" i="1" smtClean="0">
                <a:solidFill>
                  <a:srgbClr val="339966"/>
                </a:solidFill>
              </a:rPr>
              <a:t>u</a:t>
            </a:r>
            <a:r>
              <a:rPr lang="en-GB" altLang="en-US" sz="2400" b="1" i="1" baseline="-25000" smtClean="0">
                <a:solidFill>
                  <a:schemeClr val="accent1"/>
                </a:solidFill>
              </a:rPr>
              <a:t> </a:t>
            </a:r>
            <a:r>
              <a:rPr lang="en-GB" altLang="en-US" sz="2400" smtClean="0">
                <a:sym typeface="Symbol" panose="05050102010706020507" pitchFamily="18" charset="2"/>
              </a:rPr>
              <a:t> </a:t>
            </a:r>
            <a:r>
              <a:rPr lang="en-GB" altLang="en-US" sz="2400" b="1" smtClean="0">
                <a:solidFill>
                  <a:schemeClr val="accent2"/>
                </a:solidFill>
                <a:sym typeface="Symbol" panose="05050102010706020507" pitchFamily="18" charset="2"/>
              </a:rPr>
              <a:t>do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smtClean="0">
                <a:sym typeface="Symbol" panose="05050102010706020507" pitchFamily="18" charset="2"/>
              </a:rPr>
              <a:t>		</a:t>
            </a:r>
            <a:r>
              <a:rPr lang="en-GB" altLang="en-US" sz="2400" b="1" smtClean="0">
                <a:solidFill>
                  <a:schemeClr val="accent2"/>
                </a:solidFill>
                <a:sym typeface="Symbol" panose="05050102010706020507" pitchFamily="18" charset="2"/>
              </a:rPr>
              <a:t>if</a:t>
            </a:r>
            <a:r>
              <a:rPr lang="en-GB" altLang="en-US" sz="2400" smtClean="0">
                <a:sym typeface="Symbol" panose="05050102010706020507" pitchFamily="18" charset="2"/>
              </a:rPr>
              <a:t> </a:t>
            </a:r>
            <a:r>
              <a:rPr lang="en-GB" altLang="en-US" sz="2400" b="1" i="1" smtClean="0">
                <a:solidFill>
                  <a:srgbClr val="FF0000"/>
                </a:solidFill>
              </a:rPr>
              <a:t>d(u)</a:t>
            </a:r>
            <a:r>
              <a:rPr lang="en-GB" altLang="en-US" sz="2400" b="1" i="1" smtClean="0">
                <a:solidFill>
                  <a:srgbClr val="FF0000"/>
                </a:solidFill>
                <a:sym typeface="Symbol" panose="05050102010706020507" pitchFamily="18" charset="2"/>
              </a:rPr>
              <a:t> + w(u,v) &lt; </a:t>
            </a:r>
            <a:r>
              <a:rPr lang="en-GB" altLang="en-US" sz="2400" b="1" i="1" smtClean="0">
                <a:solidFill>
                  <a:srgbClr val="FF0000"/>
                </a:solidFill>
              </a:rPr>
              <a:t>d(v)</a:t>
            </a:r>
            <a:r>
              <a:rPr lang="en-GB" altLang="en-US" sz="2400" b="1" smtClean="0">
                <a:sym typeface="Symbol" panose="05050102010706020507" pitchFamily="18" charset="2"/>
              </a:rPr>
              <a:t> </a:t>
            </a:r>
            <a:r>
              <a:rPr lang="en-GB" altLang="en-US" sz="2400" smtClean="0">
                <a:sym typeface="Symbol" panose="05050102010706020507" pitchFamily="18" charset="2"/>
              </a:rPr>
              <a:t> </a:t>
            </a:r>
            <a:r>
              <a:rPr lang="en-GB" altLang="en-US" sz="2400" b="1" smtClean="0">
                <a:solidFill>
                  <a:schemeClr val="accent2"/>
                </a:solidFill>
                <a:sym typeface="Symbol" panose="05050102010706020507" pitchFamily="18" charset="2"/>
              </a:rPr>
              <a:t>then</a:t>
            </a:r>
            <a:r>
              <a:rPr lang="en-GB" altLang="en-US" sz="2400" smtClean="0">
                <a:sym typeface="Symbol" panose="05050102010706020507" pitchFamily="18" charset="2"/>
              </a:rPr>
              <a:t>	</a:t>
            </a:r>
            <a:r>
              <a:rPr lang="en-GB" altLang="en-US" sz="2000" i="1" smtClean="0">
                <a:solidFill>
                  <a:srgbClr val="339966"/>
                </a:solidFill>
                <a:sym typeface="Symbol" panose="05050102010706020507" pitchFamily="18" charset="2"/>
              </a:rPr>
              <a:t>// a shorter path is found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smtClean="0">
                <a:sym typeface="Symbol" panose="05050102010706020507" pitchFamily="18" charset="2"/>
              </a:rPr>
              <a:t>			set </a:t>
            </a:r>
            <a:r>
              <a:rPr lang="en-GB" altLang="en-US" sz="2400" b="1" i="1" smtClean="0">
                <a:solidFill>
                  <a:srgbClr val="339966"/>
                </a:solidFill>
              </a:rPr>
              <a:t>d(v)</a:t>
            </a:r>
            <a:r>
              <a:rPr lang="en-GB" altLang="en-US" sz="2400" smtClean="0">
                <a:solidFill>
                  <a:srgbClr val="339966"/>
                </a:solidFill>
                <a:sym typeface="Symbol" panose="05050102010706020507" pitchFamily="18" charset="2"/>
              </a:rPr>
              <a:t> = </a:t>
            </a:r>
            <a:r>
              <a:rPr lang="en-GB" altLang="en-US" sz="2400" b="1" i="1" smtClean="0">
                <a:solidFill>
                  <a:srgbClr val="339966"/>
                </a:solidFill>
              </a:rPr>
              <a:t>d(u)</a:t>
            </a:r>
            <a:r>
              <a:rPr lang="en-GB" altLang="en-US" sz="2400" b="1" i="1" smtClean="0">
                <a:solidFill>
                  <a:srgbClr val="339966"/>
                </a:solidFill>
                <a:sym typeface="Symbol" panose="05050102010706020507" pitchFamily="18" charset="2"/>
              </a:rPr>
              <a:t> + w(u,v)</a:t>
            </a:r>
            <a:r>
              <a:rPr lang="en-GB" altLang="en-US" sz="2400" b="1" smtClean="0">
                <a:sym typeface="Symbol" panose="05050102010706020507" pitchFamily="18" charset="2"/>
              </a:rPr>
              <a:t> </a:t>
            </a:r>
            <a:r>
              <a:rPr lang="en-GB" altLang="en-US" sz="2400" smtClean="0">
                <a:sym typeface="Symbol" panose="05050102010706020507" pitchFamily="18" charset="2"/>
              </a:rPr>
              <a:t>and </a:t>
            </a:r>
            <a:r>
              <a:rPr lang="en-GB" altLang="en-US" sz="2400" b="1" i="1" smtClean="0">
                <a:solidFill>
                  <a:srgbClr val="339966"/>
                </a:solidFill>
                <a:sym typeface="Symbol" panose="05050102010706020507" pitchFamily="18" charset="2"/>
              </a:rPr>
              <a:t>p(v) = u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441325" algn="l"/>
                <a:tab pos="898525" algn="l"/>
                <a:tab pos="1341438" algn="l"/>
                <a:tab pos="3413125" algn="l"/>
                <a:tab pos="5380038" algn="l"/>
              </a:tabLst>
            </a:pPr>
            <a:r>
              <a:rPr lang="en-GB" altLang="en-US" sz="2400" b="1" smtClean="0">
                <a:solidFill>
                  <a:schemeClr val="accent2"/>
                </a:solidFill>
                <a:sym typeface="Symbol" panose="05050102010706020507" pitchFamily="18" charset="2"/>
              </a:rPr>
              <a:t>end</a:t>
            </a:r>
          </a:p>
        </p:txBody>
      </p:sp>
      <p:sp>
        <p:nvSpPr>
          <p:cNvPr id="415748" name="AutoShape 4"/>
          <p:cNvSpPr>
            <a:spLocks noChangeArrowheads="1"/>
          </p:cNvSpPr>
          <p:nvPr/>
        </p:nvSpPr>
        <p:spPr bwMode="auto">
          <a:xfrm>
            <a:off x="5513388" y="1341438"/>
            <a:ext cx="4392612" cy="935037"/>
          </a:xfrm>
          <a:prstGeom prst="cloudCallout">
            <a:avLst>
              <a:gd name="adj1" fmla="val -20949"/>
              <a:gd name="adj2" fmla="val 7641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>
                <a:latin typeface="Comic Sans MS" panose="030F0702030302020204" pitchFamily="66" charset="0"/>
                <a:ea typeface="新細明體" panose="02020500000000000000" pitchFamily="18" charset="-120"/>
              </a:rPr>
              <a:t>Time complexity?</a:t>
            </a:r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8389938" y="2325688"/>
            <a:ext cx="1062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O(n</a:t>
            </a:r>
            <a:r>
              <a:rPr lang="en-GB" altLang="en-US" sz="28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US" altLang="en-US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  <p:bldP spid="415748" grpId="0" animBg="1"/>
      <p:bldP spid="4157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DF9C0A-6F71-4228-AF08-78E0D9D4BECD}" type="slidenum">
              <a:rPr lang="zh-TW" altLang="en-US" sz="1100">
                <a:latin typeface="Verdana" panose="020B0604030504040204" pitchFamily="34" charset="0"/>
              </a:rPr>
              <a:pPr/>
              <a:t>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Greedy methods - examples</a:t>
            </a:r>
            <a:endParaRPr lang="en-US" alt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71563"/>
            <a:ext cx="932815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Minimum spanning tree</a:t>
            </a:r>
          </a:p>
          <a:p>
            <a:pPr lvl="1" eaLnBrk="1" hangingPunct="1"/>
            <a:r>
              <a:rPr lang="en-GB" altLang="en-US" dirty="0" err="1" smtClean="0"/>
              <a:t>Kruskal’s</a:t>
            </a:r>
            <a:r>
              <a:rPr lang="en-GB" altLang="en-US" dirty="0" smtClean="0"/>
              <a:t> algorithm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Single-source shortest-paths</a:t>
            </a:r>
          </a:p>
          <a:p>
            <a:pPr lvl="1" eaLnBrk="1" hangingPunct="1"/>
            <a:r>
              <a:rPr lang="en-GB" altLang="en-US" dirty="0" smtClean="0"/>
              <a:t>D</a:t>
            </a:r>
            <a:r>
              <a:rPr lang="en-US" altLang="en-US" dirty="0" err="1" smtClean="0"/>
              <a:t>ijkstra’s</a:t>
            </a:r>
            <a:r>
              <a:rPr lang="en-US" altLang="en-US" dirty="0" smtClean="0"/>
              <a:t> algorithm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Both algorithms find one of the BEST solutions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ea typeface="新細明體" panose="02020500000000000000" pitchFamily="18" charset="-120"/>
              </a:rPr>
              <a:t>Knapsack problem</a:t>
            </a:r>
          </a:p>
          <a:p>
            <a:pPr lvl="1" eaLnBrk="1" hangingPunct="1"/>
            <a:r>
              <a:rPr lang="en-US" altLang="en-US" dirty="0" smtClean="0">
                <a:ea typeface="新細明體" panose="02020500000000000000" pitchFamily="18" charset="-120"/>
              </a:rPr>
              <a:t>greedy algorithm does NOT find the BEST solution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Does Greedy algorithm always return the best solution?</a:t>
            </a:r>
            <a:endParaRPr lang="en-US" altLang="zh-TW" sz="4000" smtClean="0">
              <a:ea typeface="新細明體" panose="02020500000000000000" pitchFamily="18" charset="-12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zh-TW" altLang="en-US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31DF76-95B2-4794-9D2C-B1C09EDC495B}" type="slidenum">
              <a:rPr lang="zh-TW" altLang="en-US" sz="1100">
                <a:latin typeface="Verdana" panose="020B0604030504040204" pitchFamily="34" charset="0"/>
              </a:rPr>
              <a:pPr/>
              <a:t>51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Problem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71563"/>
            <a:ext cx="932815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339966"/>
                </a:solidFill>
              </a:rPr>
              <a:t>Input:</a:t>
            </a:r>
            <a:r>
              <a:rPr lang="en-US" altLang="en-US" smtClean="0"/>
              <a:t> Given n items with weights w</a:t>
            </a:r>
            <a:r>
              <a:rPr lang="en-US" altLang="en-US" baseline="-25000" smtClean="0"/>
              <a:t>1</a:t>
            </a:r>
            <a:r>
              <a:rPr lang="en-US" altLang="en-US" smtClean="0"/>
              <a:t>, w</a:t>
            </a:r>
            <a:r>
              <a:rPr lang="en-US" altLang="en-US" baseline="-25000" smtClean="0"/>
              <a:t>2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n</a:t>
            </a:r>
            <a:r>
              <a:rPr lang="en-US" altLang="en-US" smtClean="0"/>
              <a:t> and values v</a:t>
            </a:r>
            <a:r>
              <a:rPr lang="en-US" altLang="en-US" baseline="-25000" smtClean="0"/>
              <a:t>1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, …, v</a:t>
            </a:r>
            <a:r>
              <a:rPr lang="en-US" altLang="en-US" baseline="-25000" smtClean="0"/>
              <a:t>n</a:t>
            </a:r>
            <a:r>
              <a:rPr lang="en-US" altLang="en-US" smtClean="0"/>
              <a:t>, and a knapsack with capacity W.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339966"/>
                </a:solidFill>
              </a:rPr>
              <a:t>Output:</a:t>
            </a:r>
            <a:r>
              <a:rPr lang="en-US" altLang="en-US" smtClean="0"/>
              <a:t> Find the most valuable subset of items that can fit into the knapsack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339966"/>
                </a:solidFill>
              </a:rPr>
              <a:t>Application:</a:t>
            </a:r>
            <a:r>
              <a:rPr lang="en-US" altLang="en-US" smtClean="0"/>
              <a:t> A transport plane is to deliver the most valuable set of items to a remote location without exceeding its 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33865D-F03C-4ED5-B6FE-103B20B7B6C0}" type="slidenum">
              <a:rPr lang="zh-TW" altLang="en-US" sz="1100">
                <a:latin typeface="Verdana" panose="020B0604030504040204" pitchFamily="34" charset="0"/>
              </a:rPr>
              <a:pPr/>
              <a:t>52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742950" y="2060575"/>
            <a:ext cx="11557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10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60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2146300" y="1341438"/>
            <a:ext cx="1155700" cy="155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20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100</a:t>
            </a:r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3467100" y="836613"/>
            <a:ext cx="1155700" cy="205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30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120</a:t>
            </a: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64389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5946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6438900" y="2895600"/>
            <a:ext cx="11557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825500" y="2819400"/>
            <a:ext cx="1042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1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21463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2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34671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3</a:t>
            </a:r>
          </a:p>
        </p:txBody>
      </p:sp>
      <p:sp>
        <p:nvSpPr>
          <p:cNvPr id="55309" name="Text Box 14"/>
          <p:cNvSpPr txBox="1">
            <a:spLocks noChangeArrowheads="1"/>
          </p:cNvSpPr>
          <p:nvPr/>
        </p:nvSpPr>
        <p:spPr bwMode="auto">
          <a:xfrm>
            <a:off x="6191250" y="2819400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knapsack</a:t>
            </a:r>
          </a:p>
        </p:txBody>
      </p:sp>
      <p:sp>
        <p:nvSpPr>
          <p:cNvPr id="55310" name="Text Box 15"/>
          <p:cNvSpPr txBox="1">
            <a:spLocks noChangeArrowheads="1"/>
          </p:cNvSpPr>
          <p:nvPr/>
        </p:nvSpPr>
        <p:spPr bwMode="auto">
          <a:xfrm>
            <a:off x="7594600" y="1219200"/>
            <a:ext cx="206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capacity = 50</a:t>
            </a:r>
          </a:p>
        </p:txBody>
      </p:sp>
      <p:grpSp>
        <p:nvGrpSpPr>
          <p:cNvPr id="55311" name="Group 16"/>
          <p:cNvGrpSpPr>
            <a:grpSpLocks/>
          </p:cNvGrpSpPr>
          <p:nvPr/>
        </p:nvGrpSpPr>
        <p:grpSpPr bwMode="auto">
          <a:xfrm>
            <a:off x="1155700" y="3235325"/>
            <a:ext cx="3549650" cy="3662363"/>
            <a:chOff x="672" y="2038"/>
            <a:chExt cx="2064" cy="2307"/>
          </a:xfrm>
        </p:grpSpPr>
        <p:sp>
          <p:nvSpPr>
            <p:cNvPr id="55312" name="Text Box 17"/>
            <p:cNvSpPr txBox="1">
              <a:spLocks noChangeArrowheads="1"/>
            </p:cNvSpPr>
            <p:nvPr/>
          </p:nvSpPr>
          <p:spPr bwMode="auto">
            <a:xfrm>
              <a:off x="672" y="2038"/>
              <a:ext cx="2064" cy="2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	total	total</a:t>
              </a:r>
              <a:b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</a:br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  <a:latin typeface="Comic Sans MS" panose="030F0702030302020204" pitchFamily="66" charset="0"/>
                </a:rPr>
                <a:t>subset</a:t>
              </a:r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  <a:latin typeface="Comic Sans MS" panose="030F0702030302020204" pitchFamily="66" charset="0"/>
                </a:rPr>
                <a:t>weight</a:t>
              </a:r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  <a:latin typeface="Comic Sans MS" panose="030F0702030302020204" pitchFamily="66" charset="0"/>
                </a:rPr>
                <a:t>value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	0	0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{1}	10	60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{2}	20	100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{3}	30	120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{1,2}	30	160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{1,3}	40	180</a:t>
              </a:r>
            </a:p>
            <a:p>
              <a:pPr eaLnBrk="1" hangingPunct="1"/>
              <a:r>
                <a:rPr lang="en-GB" altLang="en-US" b="1">
                  <a:solidFill>
                    <a:srgbClr val="FF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{2,3}	50	220</a:t>
              </a:r>
            </a:p>
            <a:p>
              <a:pPr eaLnBrk="1" hangingPunct="1"/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{1,2,3}	60	N/A</a:t>
              </a:r>
              <a:endParaRPr lang="en-US" altLang="en-US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endParaRPr>
            </a:p>
          </p:txBody>
        </p:sp>
        <p:sp>
          <p:nvSpPr>
            <p:cNvPr id="55313" name="Rectangle 18"/>
            <p:cNvSpPr>
              <a:spLocks noChangeArrowheads="1"/>
            </p:cNvSpPr>
            <p:nvPr/>
          </p:nvSpPr>
          <p:spPr bwMode="auto">
            <a:xfrm>
              <a:off x="672" y="2064"/>
              <a:ext cx="1920" cy="2256"/>
            </a:xfrm>
            <a:prstGeom prst="rect">
              <a:avLst/>
            </a:prstGeom>
            <a:noFill/>
            <a:ln w="9525">
              <a:solidFill>
                <a:srgbClr val="3399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GB" altLang="en-US">
                <a:solidFill>
                  <a:srgbClr val="3399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224C29-8C98-4DDC-8988-4E6CB54AE159}" type="slidenum">
              <a:rPr lang="zh-TW" altLang="en-US" sz="1100">
                <a:latin typeface="Verdana" panose="020B0604030504040204" pitchFamily="34" charset="0"/>
              </a:rPr>
              <a:pPr/>
              <a:t>53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approach</a:t>
            </a:r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742950" y="2060575"/>
            <a:ext cx="11557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10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60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146300" y="1341438"/>
            <a:ext cx="1155700" cy="155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20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100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3467100" y="908050"/>
            <a:ext cx="1155700" cy="198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30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120</a:t>
            </a:r>
          </a:p>
        </p:txBody>
      </p:sp>
      <p:sp>
        <p:nvSpPr>
          <p:cNvPr id="56327" name="Line 6"/>
          <p:cNvSpPr>
            <a:spLocks noChangeShapeType="1"/>
          </p:cNvSpPr>
          <p:nvPr/>
        </p:nvSpPr>
        <p:spPr bwMode="auto">
          <a:xfrm>
            <a:off x="64389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6328" name="Line 7"/>
          <p:cNvSpPr>
            <a:spLocks noChangeShapeType="1"/>
          </p:cNvSpPr>
          <p:nvPr/>
        </p:nvSpPr>
        <p:spPr bwMode="auto">
          <a:xfrm>
            <a:off x="75946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6438900" y="2895600"/>
            <a:ext cx="11557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825500" y="2819400"/>
            <a:ext cx="1042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1</a:t>
            </a:r>
          </a:p>
        </p:txBody>
      </p:sp>
      <p:sp>
        <p:nvSpPr>
          <p:cNvPr id="56331" name="Text Box 10"/>
          <p:cNvSpPr txBox="1">
            <a:spLocks noChangeArrowheads="1"/>
          </p:cNvSpPr>
          <p:nvPr/>
        </p:nvSpPr>
        <p:spPr bwMode="auto">
          <a:xfrm>
            <a:off x="21463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2</a:t>
            </a:r>
          </a:p>
        </p:txBody>
      </p:sp>
      <p:sp>
        <p:nvSpPr>
          <p:cNvPr id="56332" name="Text Box 11"/>
          <p:cNvSpPr txBox="1">
            <a:spLocks noChangeArrowheads="1"/>
          </p:cNvSpPr>
          <p:nvPr/>
        </p:nvSpPr>
        <p:spPr bwMode="auto">
          <a:xfrm>
            <a:off x="34671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3</a:t>
            </a:r>
          </a:p>
        </p:txBody>
      </p:sp>
      <p:sp>
        <p:nvSpPr>
          <p:cNvPr id="56333" name="Text Box 12"/>
          <p:cNvSpPr txBox="1">
            <a:spLocks noChangeArrowheads="1"/>
          </p:cNvSpPr>
          <p:nvPr/>
        </p:nvSpPr>
        <p:spPr bwMode="auto">
          <a:xfrm>
            <a:off x="6191250" y="2819400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knapsack</a:t>
            </a:r>
          </a:p>
        </p:txBody>
      </p:sp>
      <p:sp>
        <p:nvSpPr>
          <p:cNvPr id="56334" name="Text Box 13"/>
          <p:cNvSpPr txBox="1">
            <a:spLocks noChangeArrowheads="1"/>
          </p:cNvSpPr>
          <p:nvPr/>
        </p:nvSpPr>
        <p:spPr bwMode="auto">
          <a:xfrm>
            <a:off x="7594600" y="1219200"/>
            <a:ext cx="206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capacity = 50</a:t>
            </a:r>
          </a:p>
        </p:txBody>
      </p:sp>
      <p:sp>
        <p:nvSpPr>
          <p:cNvPr id="449553" name="Rectangle 17"/>
          <p:cNvSpPr>
            <a:spLocks noChangeArrowheads="1"/>
          </p:cNvSpPr>
          <p:nvPr/>
        </p:nvSpPr>
        <p:spPr bwMode="auto">
          <a:xfrm>
            <a:off x="330200" y="3284538"/>
            <a:ext cx="9328150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sz="2800">
                <a:solidFill>
                  <a:schemeClr val="accent2"/>
                </a:solidFill>
                <a:latin typeface="Comic Sans MS" panose="030F0702030302020204" pitchFamily="66" charset="0"/>
              </a:rPr>
              <a:t>Greedy: pick the item with the next largest value if total weight ≤ capacity.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sz="2800">
                <a:solidFill>
                  <a:schemeClr val="accent2"/>
                </a:solidFill>
                <a:latin typeface="Comic Sans MS" panose="030F0702030302020204" pitchFamily="66" charset="0"/>
              </a:rPr>
              <a:t>Result: </a:t>
            </a:r>
          </a:p>
          <a:p>
            <a:pPr lvl="1" eaLnBrk="1" hangingPunct="1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item 3 is taken, total value = 120, total weight = 30</a:t>
            </a:r>
          </a:p>
          <a:p>
            <a:pPr lvl="1" eaLnBrk="1" hangingPunct="1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item 2 is taken, total value = 220, total weight = 50</a:t>
            </a:r>
          </a:p>
          <a:p>
            <a:pPr lvl="1" eaLnBrk="1" hangingPunct="1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item 1 cannot be taken</a:t>
            </a:r>
            <a:endParaRPr lang="en-US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449554" name="AutoShape 18"/>
          <p:cNvSpPr>
            <a:spLocks noChangeArrowheads="1"/>
          </p:cNvSpPr>
          <p:nvPr/>
        </p:nvSpPr>
        <p:spPr bwMode="auto">
          <a:xfrm>
            <a:off x="5816600" y="5661025"/>
            <a:ext cx="3673475" cy="1008063"/>
          </a:xfrm>
          <a:prstGeom prst="cloudCallout">
            <a:avLst>
              <a:gd name="adj1" fmla="val -48921"/>
              <a:gd name="adj2" fmla="val 5992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  <a:t>Does this always work?</a:t>
            </a:r>
            <a:endParaRPr lang="en-US" altLang="en-US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5738813" y="3929063"/>
            <a:ext cx="3357562" cy="577850"/>
          </a:xfrm>
          <a:prstGeom prst="cloudCallout">
            <a:avLst>
              <a:gd name="adj1" fmla="val -59579"/>
              <a:gd name="adj2" fmla="val -2295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Comic Sans MS" panose="030F0702030302020204" pitchFamily="66" charset="0"/>
                <a:ea typeface="新細明體" panose="02020500000000000000" pitchFamily="18" charset="-120"/>
              </a:rPr>
              <a:t>Time complexity?</a:t>
            </a:r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8453438" y="4357688"/>
            <a:ext cx="1411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O(n log n)</a:t>
            </a:r>
            <a:endParaRPr lang="en-US" altLang="en-U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53" grpId="0" build="p" bldLvl="2"/>
      <p:bldP spid="449554" grpId="0" animBg="1"/>
      <p:bldP spid="17" grpId="0" animBg="1"/>
      <p:bldP spid="1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CB974B-96EE-41D8-861F-FE00EE5036A0}" type="slidenum">
              <a:rPr lang="zh-TW" altLang="en-US" sz="1100">
                <a:latin typeface="Verdana" panose="020B0604030504040204" pitchFamily="34" charset="0"/>
              </a:rPr>
              <a:pPr/>
              <a:t>54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</a:t>
            </a: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742950" y="990600"/>
            <a:ext cx="11557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7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42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2146300" y="2057400"/>
            <a:ext cx="11557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3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12</a:t>
            </a:r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3467100" y="1752600"/>
            <a:ext cx="11557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4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40</a:t>
            </a:r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4787900" y="1447800"/>
            <a:ext cx="1155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5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25</a:t>
            </a:r>
          </a:p>
        </p:txBody>
      </p:sp>
      <p:sp>
        <p:nvSpPr>
          <p:cNvPr id="57352" name="Line 7"/>
          <p:cNvSpPr>
            <a:spLocks noChangeShapeType="1"/>
          </p:cNvSpPr>
          <p:nvPr/>
        </p:nvSpPr>
        <p:spPr bwMode="auto">
          <a:xfrm>
            <a:off x="64389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7353" name="Line 8"/>
          <p:cNvSpPr>
            <a:spLocks noChangeShapeType="1"/>
          </p:cNvSpPr>
          <p:nvPr/>
        </p:nvSpPr>
        <p:spPr bwMode="auto">
          <a:xfrm>
            <a:off x="75946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7354" name="Line 9"/>
          <p:cNvSpPr>
            <a:spLocks noChangeShapeType="1"/>
          </p:cNvSpPr>
          <p:nvPr/>
        </p:nvSpPr>
        <p:spPr bwMode="auto">
          <a:xfrm>
            <a:off x="6438900" y="2895600"/>
            <a:ext cx="11557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7355" name="Text Box 10"/>
          <p:cNvSpPr txBox="1">
            <a:spLocks noChangeArrowheads="1"/>
          </p:cNvSpPr>
          <p:nvPr/>
        </p:nvSpPr>
        <p:spPr bwMode="auto">
          <a:xfrm>
            <a:off x="825500" y="2819400"/>
            <a:ext cx="1042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1</a:t>
            </a:r>
          </a:p>
        </p:txBody>
      </p:sp>
      <p:sp>
        <p:nvSpPr>
          <p:cNvPr id="57356" name="Text Box 11"/>
          <p:cNvSpPr txBox="1">
            <a:spLocks noChangeArrowheads="1"/>
          </p:cNvSpPr>
          <p:nvPr/>
        </p:nvSpPr>
        <p:spPr bwMode="auto">
          <a:xfrm>
            <a:off x="21463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2</a:t>
            </a:r>
          </a:p>
        </p:txBody>
      </p:sp>
      <p:sp>
        <p:nvSpPr>
          <p:cNvPr id="57357" name="Text Box 12"/>
          <p:cNvSpPr txBox="1">
            <a:spLocks noChangeArrowheads="1"/>
          </p:cNvSpPr>
          <p:nvPr/>
        </p:nvSpPr>
        <p:spPr bwMode="auto">
          <a:xfrm>
            <a:off x="34671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3</a:t>
            </a:r>
          </a:p>
        </p:txBody>
      </p:sp>
      <p:sp>
        <p:nvSpPr>
          <p:cNvPr id="57358" name="Text Box 13"/>
          <p:cNvSpPr txBox="1">
            <a:spLocks noChangeArrowheads="1"/>
          </p:cNvSpPr>
          <p:nvPr/>
        </p:nvSpPr>
        <p:spPr bwMode="auto">
          <a:xfrm>
            <a:off x="470535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4</a:t>
            </a:r>
          </a:p>
        </p:txBody>
      </p:sp>
      <p:sp>
        <p:nvSpPr>
          <p:cNvPr id="57359" name="Text Box 14"/>
          <p:cNvSpPr txBox="1">
            <a:spLocks noChangeArrowheads="1"/>
          </p:cNvSpPr>
          <p:nvPr/>
        </p:nvSpPr>
        <p:spPr bwMode="auto">
          <a:xfrm>
            <a:off x="6191250" y="2819400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knapsack</a:t>
            </a:r>
          </a:p>
        </p:txBody>
      </p:sp>
      <p:sp>
        <p:nvSpPr>
          <p:cNvPr id="57360" name="Text Box 15"/>
          <p:cNvSpPr txBox="1">
            <a:spLocks noChangeArrowheads="1"/>
          </p:cNvSpPr>
          <p:nvPr/>
        </p:nvSpPr>
        <p:spPr bwMode="auto">
          <a:xfrm>
            <a:off x="7594600" y="1219200"/>
            <a:ext cx="201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capacity = 10</a:t>
            </a:r>
          </a:p>
        </p:txBody>
      </p:sp>
      <p:grpSp>
        <p:nvGrpSpPr>
          <p:cNvPr id="57361" name="Group 16"/>
          <p:cNvGrpSpPr>
            <a:grpSpLocks/>
          </p:cNvGrpSpPr>
          <p:nvPr/>
        </p:nvGrpSpPr>
        <p:grpSpPr bwMode="auto">
          <a:xfrm>
            <a:off x="1155700" y="3235325"/>
            <a:ext cx="3549650" cy="3622675"/>
            <a:chOff x="672" y="2038"/>
            <a:chExt cx="2064" cy="2282"/>
          </a:xfrm>
        </p:grpSpPr>
        <p:sp>
          <p:nvSpPr>
            <p:cNvPr id="57365" name="Text Box 17"/>
            <p:cNvSpPr txBox="1">
              <a:spLocks noChangeArrowheads="1"/>
            </p:cNvSpPr>
            <p:nvPr/>
          </p:nvSpPr>
          <p:spPr bwMode="auto">
            <a:xfrm>
              <a:off x="672" y="2038"/>
              <a:ext cx="2064" cy="2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	total	total</a:t>
              </a:r>
              <a:b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</a:br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  <a:latin typeface="Comic Sans MS" panose="030F0702030302020204" pitchFamily="66" charset="0"/>
                </a:rPr>
                <a:t>subset</a:t>
              </a:r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  <a:latin typeface="Comic Sans MS" panose="030F0702030302020204" pitchFamily="66" charset="0"/>
                </a:rPr>
                <a:t>weight</a:t>
              </a:r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  <a:latin typeface="Comic Sans MS" panose="030F0702030302020204" pitchFamily="66" charset="0"/>
                </a:rPr>
                <a:t>value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	0	0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{1}	7	42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{2}	3	12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{3}	4	40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{4}	5	25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{1,2}	10	54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{1,3}	11	N/A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{1,4}	12	N/A</a:t>
              </a:r>
              <a:endParaRPr lang="en-US" altLang="en-US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7366" name="Rectangle 18"/>
            <p:cNvSpPr>
              <a:spLocks noChangeArrowheads="1"/>
            </p:cNvSpPr>
            <p:nvPr/>
          </p:nvSpPr>
          <p:spPr bwMode="auto">
            <a:xfrm>
              <a:off x="672" y="2064"/>
              <a:ext cx="1920" cy="2256"/>
            </a:xfrm>
            <a:prstGeom prst="rect">
              <a:avLst/>
            </a:prstGeom>
            <a:noFill/>
            <a:ln w="9525">
              <a:solidFill>
                <a:srgbClr val="3399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GB" altLang="en-US">
                <a:solidFill>
                  <a:srgbClr val="339966"/>
                </a:solidFill>
              </a:endParaRPr>
            </a:p>
          </p:txBody>
        </p:sp>
      </p:grpSp>
      <p:grpSp>
        <p:nvGrpSpPr>
          <p:cNvPr id="57362" name="Group 19"/>
          <p:cNvGrpSpPr>
            <a:grpSpLocks/>
          </p:cNvGrpSpPr>
          <p:nvPr/>
        </p:nvGrpSpPr>
        <p:grpSpPr bwMode="auto">
          <a:xfrm>
            <a:off x="4457700" y="3235325"/>
            <a:ext cx="3632200" cy="3622675"/>
            <a:chOff x="2592" y="2038"/>
            <a:chExt cx="2112" cy="2282"/>
          </a:xfrm>
        </p:grpSpPr>
        <p:sp>
          <p:nvSpPr>
            <p:cNvPr id="57363" name="Text Box 20"/>
            <p:cNvSpPr txBox="1">
              <a:spLocks noChangeArrowheads="1"/>
            </p:cNvSpPr>
            <p:nvPr/>
          </p:nvSpPr>
          <p:spPr bwMode="auto">
            <a:xfrm>
              <a:off x="2640" y="2038"/>
              <a:ext cx="2064" cy="2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17575"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175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	total	total</a:t>
              </a:r>
              <a:b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</a:br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  <a:latin typeface="Comic Sans MS" panose="030F0702030302020204" pitchFamily="66" charset="0"/>
                </a:rPr>
                <a:t>subset</a:t>
              </a:r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  <a:latin typeface="Comic Sans MS" panose="030F0702030302020204" pitchFamily="66" charset="0"/>
                </a:rPr>
                <a:t>weight</a:t>
              </a:r>
              <a:r>
                <a:rPr lang="en-US" altLang="en-US" sz="2000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  <a:latin typeface="Comic Sans MS" panose="030F0702030302020204" pitchFamily="66" charset="0"/>
                </a:rPr>
                <a:t>value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</a:rPr>
                <a:t>	</a:t>
              </a:r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{2,3}	7	52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{2,4}	8	37</a:t>
              </a:r>
            </a:p>
            <a:p>
              <a:pPr eaLnBrk="1" hangingPunct="1"/>
              <a:r>
                <a:rPr lang="en-US" altLang="en-US" b="1">
                  <a:solidFill>
                    <a:srgbClr val="FF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{3,4}	9	65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{1,2,3}	14	N/A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{1,2,4}	15	N/A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{1,3,4}	16	N/A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{2,3,4}	12	N/A</a:t>
              </a:r>
            </a:p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	{1,2,3,4}	19	N/A</a:t>
              </a:r>
              <a:endParaRPr lang="en-US" altLang="en-US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7364" name="Rectangle 21"/>
            <p:cNvSpPr>
              <a:spLocks noChangeArrowheads="1"/>
            </p:cNvSpPr>
            <p:nvPr/>
          </p:nvSpPr>
          <p:spPr bwMode="auto">
            <a:xfrm>
              <a:off x="2592" y="2064"/>
              <a:ext cx="1968" cy="2256"/>
            </a:xfrm>
            <a:prstGeom prst="rect">
              <a:avLst/>
            </a:prstGeom>
            <a:noFill/>
            <a:ln w="9525">
              <a:solidFill>
                <a:srgbClr val="3399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GB" altLang="en-US">
                <a:solidFill>
                  <a:srgbClr val="3399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44B62A-8AE7-4ED2-BC1B-D1A4EEB34BBA}" type="slidenum">
              <a:rPr lang="zh-TW" altLang="en-US" sz="1100">
                <a:latin typeface="Verdana" panose="020B0604030504040204" pitchFamily="34" charset="0"/>
              </a:rPr>
              <a:pPr/>
              <a:t>55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Greedy approach</a:t>
            </a:r>
            <a:endParaRPr lang="en-US" altLang="en-US" smtClean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3284538"/>
            <a:ext cx="9328150" cy="3421062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en-US" sz="2800" smtClean="0">
                <a:solidFill>
                  <a:schemeClr val="accent2"/>
                </a:solidFill>
              </a:rPr>
              <a:t>Greedy: pick the item with the next largest value if total weight ≤ capacity.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en-US" sz="2800" smtClean="0">
                <a:solidFill>
                  <a:schemeClr val="accent2"/>
                </a:solidFill>
              </a:rPr>
              <a:t>Result: </a:t>
            </a:r>
          </a:p>
          <a:p>
            <a:pPr lvl="1" eaLnBrk="1" hangingPunct="1">
              <a:spcAft>
                <a:spcPct val="0"/>
              </a:spcAft>
            </a:pPr>
            <a:r>
              <a:rPr lang="en-GB" altLang="en-US" sz="2400" smtClean="0">
                <a:solidFill>
                  <a:schemeClr val="accent2"/>
                </a:solidFill>
              </a:rPr>
              <a:t>item 1 is taken, total value = 42, total weight = 7</a:t>
            </a:r>
          </a:p>
          <a:p>
            <a:pPr lvl="1" eaLnBrk="1" hangingPunct="1">
              <a:spcAft>
                <a:spcPct val="0"/>
              </a:spcAft>
            </a:pPr>
            <a:r>
              <a:rPr lang="en-GB" altLang="en-US" sz="2400" smtClean="0">
                <a:solidFill>
                  <a:schemeClr val="accent2"/>
                </a:solidFill>
              </a:rPr>
              <a:t>item 3 cannot be taken</a:t>
            </a:r>
          </a:p>
          <a:p>
            <a:pPr lvl="1" eaLnBrk="1" hangingPunct="1">
              <a:spcAft>
                <a:spcPct val="0"/>
              </a:spcAft>
            </a:pPr>
            <a:r>
              <a:rPr lang="en-GB" altLang="en-US" sz="2400" smtClean="0">
                <a:solidFill>
                  <a:schemeClr val="accent2"/>
                </a:solidFill>
              </a:rPr>
              <a:t>item 4 cannot be taken</a:t>
            </a:r>
          </a:p>
          <a:p>
            <a:pPr lvl="1" eaLnBrk="1" hangingPunct="1">
              <a:spcAft>
                <a:spcPct val="0"/>
              </a:spcAft>
            </a:pPr>
            <a:r>
              <a:rPr lang="en-GB" altLang="en-US" sz="2400" smtClean="0">
                <a:solidFill>
                  <a:schemeClr val="accent2"/>
                </a:solidFill>
              </a:rPr>
              <a:t>item 2 is taken, total value = 54, total weight = 10</a:t>
            </a:r>
            <a:endParaRPr lang="en-US" altLang="en-US" sz="2400" smtClean="0">
              <a:solidFill>
                <a:schemeClr val="accent2"/>
              </a:solidFill>
            </a:endParaRP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742950" y="990600"/>
            <a:ext cx="11557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7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42</a:t>
            </a: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2146300" y="2057400"/>
            <a:ext cx="11557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3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12</a:t>
            </a:r>
          </a:p>
        </p:txBody>
      </p:sp>
      <p:sp>
        <p:nvSpPr>
          <p:cNvPr id="58375" name="Rectangle 6"/>
          <p:cNvSpPr>
            <a:spLocks noChangeArrowheads="1"/>
          </p:cNvSpPr>
          <p:nvPr/>
        </p:nvSpPr>
        <p:spPr bwMode="auto">
          <a:xfrm>
            <a:off x="3467100" y="1752600"/>
            <a:ext cx="11557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4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40</a:t>
            </a:r>
          </a:p>
        </p:txBody>
      </p:sp>
      <p:sp>
        <p:nvSpPr>
          <p:cNvPr id="58376" name="Rectangle 7"/>
          <p:cNvSpPr>
            <a:spLocks noChangeArrowheads="1"/>
          </p:cNvSpPr>
          <p:nvPr/>
        </p:nvSpPr>
        <p:spPr bwMode="auto">
          <a:xfrm>
            <a:off x="4787900" y="1447800"/>
            <a:ext cx="1155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5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25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64389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78" name="Line 9"/>
          <p:cNvSpPr>
            <a:spLocks noChangeShapeType="1"/>
          </p:cNvSpPr>
          <p:nvPr/>
        </p:nvSpPr>
        <p:spPr bwMode="auto">
          <a:xfrm>
            <a:off x="75946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6438900" y="2895600"/>
            <a:ext cx="11557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80" name="Text Box 11"/>
          <p:cNvSpPr txBox="1">
            <a:spLocks noChangeArrowheads="1"/>
          </p:cNvSpPr>
          <p:nvPr/>
        </p:nvSpPr>
        <p:spPr bwMode="auto">
          <a:xfrm>
            <a:off x="825500" y="2819400"/>
            <a:ext cx="1042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1</a:t>
            </a:r>
          </a:p>
        </p:txBody>
      </p:sp>
      <p:sp>
        <p:nvSpPr>
          <p:cNvPr id="58381" name="Text Box 12"/>
          <p:cNvSpPr txBox="1">
            <a:spLocks noChangeArrowheads="1"/>
          </p:cNvSpPr>
          <p:nvPr/>
        </p:nvSpPr>
        <p:spPr bwMode="auto">
          <a:xfrm>
            <a:off x="21463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2</a:t>
            </a:r>
          </a:p>
        </p:txBody>
      </p:sp>
      <p:sp>
        <p:nvSpPr>
          <p:cNvPr id="58382" name="Text Box 13"/>
          <p:cNvSpPr txBox="1">
            <a:spLocks noChangeArrowheads="1"/>
          </p:cNvSpPr>
          <p:nvPr/>
        </p:nvSpPr>
        <p:spPr bwMode="auto">
          <a:xfrm>
            <a:off x="34671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3</a:t>
            </a:r>
          </a:p>
        </p:txBody>
      </p:sp>
      <p:sp>
        <p:nvSpPr>
          <p:cNvPr id="58383" name="Text Box 14"/>
          <p:cNvSpPr txBox="1">
            <a:spLocks noChangeArrowheads="1"/>
          </p:cNvSpPr>
          <p:nvPr/>
        </p:nvSpPr>
        <p:spPr bwMode="auto">
          <a:xfrm>
            <a:off x="470535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4</a:t>
            </a:r>
          </a:p>
        </p:txBody>
      </p:sp>
      <p:sp>
        <p:nvSpPr>
          <p:cNvPr id="58384" name="Text Box 15"/>
          <p:cNvSpPr txBox="1">
            <a:spLocks noChangeArrowheads="1"/>
          </p:cNvSpPr>
          <p:nvPr/>
        </p:nvSpPr>
        <p:spPr bwMode="auto">
          <a:xfrm>
            <a:off x="6191250" y="2819400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knapsack</a:t>
            </a:r>
          </a:p>
        </p:txBody>
      </p:sp>
      <p:sp>
        <p:nvSpPr>
          <p:cNvPr id="58385" name="Text Box 16"/>
          <p:cNvSpPr txBox="1">
            <a:spLocks noChangeArrowheads="1"/>
          </p:cNvSpPr>
          <p:nvPr/>
        </p:nvSpPr>
        <p:spPr bwMode="auto">
          <a:xfrm>
            <a:off x="7594600" y="1219200"/>
            <a:ext cx="201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capacity = 10</a:t>
            </a:r>
          </a:p>
        </p:txBody>
      </p:sp>
      <p:sp>
        <p:nvSpPr>
          <p:cNvPr id="439313" name="AutoShape 17"/>
          <p:cNvSpPr>
            <a:spLocks noChangeArrowheads="1"/>
          </p:cNvSpPr>
          <p:nvPr/>
        </p:nvSpPr>
        <p:spPr bwMode="auto">
          <a:xfrm>
            <a:off x="7905750" y="4724400"/>
            <a:ext cx="2000250" cy="1152525"/>
          </a:xfrm>
          <a:prstGeom prst="cloudCallout">
            <a:avLst>
              <a:gd name="adj1" fmla="val -37699"/>
              <a:gd name="adj2" fmla="val 6294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  <a:t>not the best!!</a:t>
            </a:r>
            <a:endParaRPr lang="en-US" altLang="en-US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build="p" bldLvl="2"/>
      <p:bldP spid="4393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1E460A-9757-4E63-8D4E-73A899E5F2D4}" type="slidenum">
              <a:rPr lang="zh-TW" altLang="en-US" sz="1100">
                <a:latin typeface="Verdana" panose="020B0604030504040204" pitchFamily="34" charset="0"/>
              </a:rPr>
              <a:pPr/>
              <a:t>56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Greedy approach 2</a:t>
            </a:r>
            <a:endParaRPr lang="en-US" altLang="en-US" smtClean="0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3284538"/>
            <a:ext cx="9328150" cy="3421062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en-US" sz="2800" smtClean="0">
                <a:solidFill>
                  <a:schemeClr val="accent2"/>
                </a:solidFill>
              </a:rPr>
              <a:t>Greedy 2: pick the item with the next largest (value/weight) if total weight ≤ capacity.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en-US" sz="2800" smtClean="0">
                <a:solidFill>
                  <a:schemeClr val="accent2"/>
                </a:solidFill>
              </a:rPr>
              <a:t>Result: </a:t>
            </a:r>
          </a:p>
          <a:p>
            <a:pPr lvl="1" eaLnBrk="1" hangingPunct="1">
              <a:spcAft>
                <a:spcPct val="0"/>
              </a:spcAft>
            </a:pPr>
            <a:r>
              <a:rPr lang="en-GB" altLang="en-US" sz="2400" smtClean="0">
                <a:solidFill>
                  <a:schemeClr val="accent2"/>
                </a:solidFill>
              </a:rPr>
              <a:t>item 3 is taken, total value = 40, total weight = 4</a:t>
            </a:r>
          </a:p>
          <a:p>
            <a:pPr lvl="1" eaLnBrk="1" hangingPunct="1">
              <a:spcAft>
                <a:spcPct val="0"/>
              </a:spcAft>
            </a:pPr>
            <a:r>
              <a:rPr lang="en-GB" altLang="en-US" sz="2400" smtClean="0">
                <a:solidFill>
                  <a:schemeClr val="accent2"/>
                </a:solidFill>
              </a:rPr>
              <a:t>item 1 cannot be taken</a:t>
            </a:r>
          </a:p>
          <a:p>
            <a:pPr lvl="1" eaLnBrk="1" hangingPunct="1">
              <a:spcAft>
                <a:spcPct val="0"/>
              </a:spcAft>
            </a:pPr>
            <a:r>
              <a:rPr lang="en-GB" altLang="en-US" sz="2400" smtClean="0">
                <a:solidFill>
                  <a:schemeClr val="accent2"/>
                </a:solidFill>
              </a:rPr>
              <a:t>item 4 is taken, total value = 65, total weight = 9</a:t>
            </a:r>
          </a:p>
          <a:p>
            <a:pPr lvl="1" eaLnBrk="1" hangingPunct="1">
              <a:spcAft>
                <a:spcPct val="0"/>
              </a:spcAft>
            </a:pPr>
            <a:r>
              <a:rPr lang="en-GB" altLang="en-US" sz="2400" smtClean="0">
                <a:solidFill>
                  <a:schemeClr val="accent2"/>
                </a:solidFill>
              </a:rPr>
              <a:t>item 2 cannot be taken</a:t>
            </a:r>
            <a:endParaRPr lang="en-US" altLang="en-US" sz="2400" smtClean="0">
              <a:solidFill>
                <a:schemeClr val="accent2"/>
              </a:solidFill>
            </a:endParaRP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742950" y="990600"/>
            <a:ext cx="11557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v/w = 6</a:t>
            </a:r>
          </a:p>
          <a:p>
            <a:pPr algn="ctr" eaLnBrk="1" hangingPunct="1"/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7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42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2146300" y="2057400"/>
            <a:ext cx="11557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v/w = 4</a:t>
            </a:r>
          </a:p>
          <a:p>
            <a:pPr algn="ctr" eaLnBrk="1" hangingPunct="1"/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3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12</a:t>
            </a:r>
          </a:p>
        </p:txBody>
      </p:sp>
      <p:sp>
        <p:nvSpPr>
          <p:cNvPr id="59399" name="Rectangle 6"/>
          <p:cNvSpPr>
            <a:spLocks noChangeArrowheads="1"/>
          </p:cNvSpPr>
          <p:nvPr/>
        </p:nvSpPr>
        <p:spPr bwMode="auto">
          <a:xfrm>
            <a:off x="3467100" y="1752600"/>
            <a:ext cx="11557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v/w = 10</a:t>
            </a:r>
          </a:p>
          <a:p>
            <a:pPr algn="ctr" eaLnBrk="1" hangingPunct="1"/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4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40</a:t>
            </a:r>
          </a:p>
        </p:txBody>
      </p:sp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4787900" y="1447800"/>
            <a:ext cx="1155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anose="030F0702030302020204" pitchFamily="66" charset="0"/>
              </a:rPr>
              <a:t>v/w = 5</a:t>
            </a:r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5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25</a:t>
            </a:r>
          </a:p>
        </p:txBody>
      </p:sp>
      <p:sp>
        <p:nvSpPr>
          <p:cNvPr id="59401" name="Line 8"/>
          <p:cNvSpPr>
            <a:spLocks noChangeShapeType="1"/>
          </p:cNvSpPr>
          <p:nvPr/>
        </p:nvSpPr>
        <p:spPr bwMode="auto">
          <a:xfrm>
            <a:off x="64389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2" name="Line 9"/>
          <p:cNvSpPr>
            <a:spLocks noChangeShapeType="1"/>
          </p:cNvSpPr>
          <p:nvPr/>
        </p:nvSpPr>
        <p:spPr bwMode="auto">
          <a:xfrm>
            <a:off x="75946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3" name="Line 10"/>
          <p:cNvSpPr>
            <a:spLocks noChangeShapeType="1"/>
          </p:cNvSpPr>
          <p:nvPr/>
        </p:nvSpPr>
        <p:spPr bwMode="auto">
          <a:xfrm>
            <a:off x="6438900" y="2895600"/>
            <a:ext cx="11557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4" name="Text Box 11"/>
          <p:cNvSpPr txBox="1">
            <a:spLocks noChangeArrowheads="1"/>
          </p:cNvSpPr>
          <p:nvPr/>
        </p:nvSpPr>
        <p:spPr bwMode="auto">
          <a:xfrm>
            <a:off x="825500" y="2819400"/>
            <a:ext cx="1042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1</a:t>
            </a:r>
          </a:p>
        </p:txBody>
      </p:sp>
      <p:sp>
        <p:nvSpPr>
          <p:cNvPr id="59405" name="Text Box 12"/>
          <p:cNvSpPr txBox="1">
            <a:spLocks noChangeArrowheads="1"/>
          </p:cNvSpPr>
          <p:nvPr/>
        </p:nvSpPr>
        <p:spPr bwMode="auto">
          <a:xfrm>
            <a:off x="21463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2</a:t>
            </a:r>
          </a:p>
        </p:txBody>
      </p:sp>
      <p:sp>
        <p:nvSpPr>
          <p:cNvPr id="59406" name="Text Box 13"/>
          <p:cNvSpPr txBox="1">
            <a:spLocks noChangeArrowheads="1"/>
          </p:cNvSpPr>
          <p:nvPr/>
        </p:nvSpPr>
        <p:spPr bwMode="auto">
          <a:xfrm>
            <a:off x="34671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3</a:t>
            </a:r>
          </a:p>
        </p:txBody>
      </p:sp>
      <p:sp>
        <p:nvSpPr>
          <p:cNvPr id="59407" name="Text Box 14"/>
          <p:cNvSpPr txBox="1">
            <a:spLocks noChangeArrowheads="1"/>
          </p:cNvSpPr>
          <p:nvPr/>
        </p:nvSpPr>
        <p:spPr bwMode="auto">
          <a:xfrm>
            <a:off x="470535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4</a:t>
            </a:r>
          </a:p>
        </p:txBody>
      </p:sp>
      <p:sp>
        <p:nvSpPr>
          <p:cNvPr id="59408" name="Text Box 15"/>
          <p:cNvSpPr txBox="1">
            <a:spLocks noChangeArrowheads="1"/>
          </p:cNvSpPr>
          <p:nvPr/>
        </p:nvSpPr>
        <p:spPr bwMode="auto">
          <a:xfrm>
            <a:off x="6191250" y="2819400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knapsack</a:t>
            </a:r>
          </a:p>
        </p:txBody>
      </p:sp>
      <p:sp>
        <p:nvSpPr>
          <p:cNvPr id="59409" name="Text Box 16"/>
          <p:cNvSpPr txBox="1">
            <a:spLocks noChangeArrowheads="1"/>
          </p:cNvSpPr>
          <p:nvPr/>
        </p:nvSpPr>
        <p:spPr bwMode="auto">
          <a:xfrm>
            <a:off x="7594600" y="1219200"/>
            <a:ext cx="201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capacity = 10</a:t>
            </a:r>
          </a:p>
        </p:txBody>
      </p:sp>
      <p:sp>
        <p:nvSpPr>
          <p:cNvPr id="445457" name="AutoShape 17"/>
          <p:cNvSpPr>
            <a:spLocks noChangeArrowheads="1"/>
          </p:cNvSpPr>
          <p:nvPr/>
        </p:nvSpPr>
        <p:spPr bwMode="auto">
          <a:xfrm>
            <a:off x="7905750" y="3068638"/>
            <a:ext cx="2262188" cy="2019300"/>
          </a:xfrm>
          <a:prstGeom prst="cloudCallout">
            <a:avLst>
              <a:gd name="adj1" fmla="val -38333"/>
              <a:gd name="adj2" fmla="val 621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  <a:t>Work for Eg 1? </a:t>
            </a:r>
            <a:endParaRPr lang="en-US" altLang="en-US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2"/>
      <p:bldP spid="44545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53F401-0B8C-47C6-BCE9-E7E773229C39}" type="slidenum">
              <a:rPr lang="zh-TW" altLang="en-US" sz="1100">
                <a:latin typeface="Verdana" panose="020B0604030504040204" pitchFamily="34" charset="0"/>
              </a:rPr>
              <a:pPr/>
              <a:t>57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approach 2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742950" y="2060575"/>
            <a:ext cx="11557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anose="030F0702030302020204" pitchFamily="66" charset="0"/>
              </a:rPr>
              <a:t>v/w = 6</a:t>
            </a:r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10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60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2146300" y="1341438"/>
            <a:ext cx="1155700" cy="155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anose="030F0702030302020204" pitchFamily="66" charset="0"/>
              </a:rPr>
              <a:t>v/w=5</a:t>
            </a:r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20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100</a:t>
            </a: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3467100" y="908050"/>
            <a:ext cx="1155700" cy="198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anose="030F0702030302020204" pitchFamily="66" charset="0"/>
              </a:rPr>
              <a:t>v/w = 4</a:t>
            </a:r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endParaRPr lang="en-US" altLang="en-US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w = 30</a:t>
            </a:r>
          </a:p>
          <a:p>
            <a:pPr algn="ctr" eaLnBrk="1" hangingPunct="1"/>
            <a:r>
              <a:rPr lang="en-US" altLang="en-US">
                <a:latin typeface="Comic Sans MS" panose="030F0702030302020204" pitchFamily="66" charset="0"/>
              </a:rPr>
              <a:t>v = 120</a:t>
            </a: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>
            <a:off x="64389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24" name="Line 7"/>
          <p:cNvSpPr>
            <a:spLocks noChangeShapeType="1"/>
          </p:cNvSpPr>
          <p:nvPr/>
        </p:nvSpPr>
        <p:spPr bwMode="auto">
          <a:xfrm>
            <a:off x="75946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25" name="Line 8"/>
          <p:cNvSpPr>
            <a:spLocks noChangeShapeType="1"/>
          </p:cNvSpPr>
          <p:nvPr/>
        </p:nvSpPr>
        <p:spPr bwMode="auto">
          <a:xfrm>
            <a:off x="6438900" y="2895600"/>
            <a:ext cx="11557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825500" y="2819400"/>
            <a:ext cx="1042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1</a:t>
            </a:r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21463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2</a:t>
            </a:r>
          </a:p>
        </p:txBody>
      </p:sp>
      <p:sp>
        <p:nvSpPr>
          <p:cNvPr id="60428" name="Text Box 11"/>
          <p:cNvSpPr txBox="1">
            <a:spLocks noChangeArrowheads="1"/>
          </p:cNvSpPr>
          <p:nvPr/>
        </p:nvSpPr>
        <p:spPr bwMode="auto">
          <a:xfrm>
            <a:off x="34671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item 3</a:t>
            </a:r>
          </a:p>
        </p:txBody>
      </p:sp>
      <p:sp>
        <p:nvSpPr>
          <p:cNvPr id="60429" name="Text Box 12"/>
          <p:cNvSpPr txBox="1">
            <a:spLocks noChangeArrowheads="1"/>
          </p:cNvSpPr>
          <p:nvPr/>
        </p:nvSpPr>
        <p:spPr bwMode="auto">
          <a:xfrm>
            <a:off x="6191250" y="2819400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knapsack</a:t>
            </a:r>
          </a:p>
        </p:txBody>
      </p:sp>
      <p:sp>
        <p:nvSpPr>
          <p:cNvPr id="60430" name="Text Box 13"/>
          <p:cNvSpPr txBox="1">
            <a:spLocks noChangeArrowheads="1"/>
          </p:cNvSpPr>
          <p:nvPr/>
        </p:nvSpPr>
        <p:spPr bwMode="auto">
          <a:xfrm>
            <a:off x="7594600" y="1219200"/>
            <a:ext cx="206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capacity = 50</a:t>
            </a:r>
          </a:p>
        </p:txBody>
      </p:sp>
      <p:sp>
        <p:nvSpPr>
          <p:cNvPr id="452622" name="Rectangle 14"/>
          <p:cNvSpPr>
            <a:spLocks noChangeArrowheads="1"/>
          </p:cNvSpPr>
          <p:nvPr/>
        </p:nvSpPr>
        <p:spPr bwMode="auto">
          <a:xfrm>
            <a:off x="330200" y="3284538"/>
            <a:ext cx="9328150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sz="2800">
                <a:solidFill>
                  <a:schemeClr val="accent2"/>
                </a:solidFill>
                <a:latin typeface="Comic Sans MS" panose="030F0702030302020204" pitchFamily="66" charset="0"/>
              </a:rPr>
              <a:t>Greedy: pick the item with the next largest (value/weight) if total weight ≤ capacity.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None/>
            </a:pPr>
            <a:r>
              <a:rPr lang="en-GB" altLang="en-US" sz="2800">
                <a:solidFill>
                  <a:schemeClr val="accent2"/>
                </a:solidFill>
                <a:latin typeface="Comic Sans MS" panose="030F0702030302020204" pitchFamily="66" charset="0"/>
              </a:rPr>
              <a:t>Result: </a:t>
            </a:r>
          </a:p>
          <a:p>
            <a:pPr lvl="1" eaLnBrk="1" hangingPunct="1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item 1 is taken, total value = 60, total weight = 10</a:t>
            </a:r>
          </a:p>
          <a:p>
            <a:pPr lvl="1" eaLnBrk="1" hangingPunct="1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item 2 is taken, total value = 160, total weight = 30</a:t>
            </a:r>
          </a:p>
          <a:p>
            <a:pPr lvl="1" eaLnBrk="1" hangingPunct="1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item 3 cannot be taken</a:t>
            </a:r>
            <a:endParaRPr lang="en-US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452623" name="AutoShape 15"/>
          <p:cNvSpPr>
            <a:spLocks noChangeArrowheads="1"/>
          </p:cNvSpPr>
          <p:nvPr/>
        </p:nvSpPr>
        <p:spPr bwMode="auto">
          <a:xfrm>
            <a:off x="5816600" y="5661025"/>
            <a:ext cx="3673475" cy="1008063"/>
          </a:xfrm>
          <a:prstGeom prst="cloudCallout">
            <a:avLst>
              <a:gd name="adj1" fmla="val -48921"/>
              <a:gd name="adj2" fmla="val 5992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  <a:t>Not the best!!</a:t>
            </a:r>
            <a:endParaRPr lang="en-US" altLang="en-US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22" grpId="0" build="p" bldLvl="2"/>
      <p:bldP spid="452623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Lesson Learned: Greedy algorithm does </a:t>
            </a:r>
            <a:r>
              <a:rPr lang="en-GB" altLang="en-US" sz="4000" smtClean="0">
                <a:solidFill>
                  <a:srgbClr val="FF0000"/>
                </a:solidFill>
              </a:rPr>
              <a:t>NOT</a:t>
            </a:r>
            <a:r>
              <a:rPr lang="en-GB" altLang="en-US" sz="4000" smtClean="0"/>
              <a:t> always return the best solution</a:t>
            </a:r>
            <a:endParaRPr lang="en-US" altLang="zh-TW" sz="4000" smtClean="0">
              <a:ea typeface="新細明體" panose="02020500000000000000" pitchFamily="18" charset="-12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zh-TW" altLang="en-US" smtClean="0"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137920" y="4251240"/>
              <a:ext cx="3078360" cy="9964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28560" y="4241880"/>
                <a:ext cx="3097080" cy="101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Kruskal’s algorithm …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zh-TW" altLang="en-US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BB51ED-E6C0-4D48-8A62-834430D75728}" type="slidenum">
              <a:rPr lang="zh-TW" altLang="en-US" sz="1100">
                <a:latin typeface="Verdana" panose="020B0604030504040204" pitchFamily="34" charset="0"/>
              </a:rPr>
              <a:pPr/>
              <a:t>7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Minimum Spanning tree (MST)</a:t>
            </a:r>
            <a:endParaRPr lang="en-US" alt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71563"/>
            <a:ext cx="932815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Given an undirected connected graph G</a:t>
            </a:r>
          </a:p>
          <a:p>
            <a:pPr lvl="1" eaLnBrk="1" hangingPunct="1"/>
            <a:r>
              <a:rPr lang="en-GB" altLang="en-US" smtClean="0"/>
              <a:t>The edges are labelled by weight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 smtClean="0">
                <a:solidFill>
                  <a:srgbClr val="FF0000"/>
                </a:solidFill>
              </a:rPr>
              <a:t>Spanning tree</a:t>
            </a:r>
            <a:r>
              <a:rPr lang="en-GB" altLang="en-US" smtClean="0"/>
              <a:t> of G</a:t>
            </a:r>
          </a:p>
          <a:p>
            <a:pPr lvl="1" eaLnBrk="1" hangingPunct="1"/>
            <a:r>
              <a:rPr lang="en-GB" altLang="en-US" smtClean="0"/>
              <a:t>a tree containing all vertices in 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 smtClean="0">
                <a:solidFill>
                  <a:srgbClr val="FF0000"/>
                </a:solidFill>
              </a:rPr>
              <a:t>Minimum spanning tree</a:t>
            </a:r>
            <a:r>
              <a:rPr lang="en-GB" altLang="en-US" smtClean="0"/>
              <a:t> of G</a:t>
            </a:r>
            <a:endParaRPr lang="en-GB" altLang="en-US" b="1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GB" altLang="en-US" smtClean="0"/>
              <a:t>a spanning tree of G with minimum weight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4F9822-3582-4A5B-A4DE-A9EB705616DF}" type="slidenum">
              <a:rPr lang="zh-TW" altLang="en-US" sz="1100">
                <a:latin typeface="Verdana" panose="020B0604030504040204" pitchFamily="34" charset="0"/>
              </a:rPr>
              <a:pPr/>
              <a:t>8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6981825" y="1447800"/>
            <a:ext cx="25400" cy="812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</a:t>
            </a:r>
            <a:endParaRPr lang="en-US" altLang="en-US" smtClean="0"/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 flipV="1">
            <a:off x="5656263" y="2311400"/>
            <a:ext cx="1325562" cy="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5632450" y="1427163"/>
            <a:ext cx="23813" cy="812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>
            <a:off x="5715000" y="1427163"/>
            <a:ext cx="1344613" cy="884237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 flipV="1">
            <a:off x="5734050" y="1303338"/>
            <a:ext cx="1247775" cy="9366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5467350" y="1122363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6827838" y="1122363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10251" name="Oval 10"/>
          <p:cNvSpPr>
            <a:spLocks noChangeArrowheads="1"/>
          </p:cNvSpPr>
          <p:nvPr/>
        </p:nvSpPr>
        <p:spPr bwMode="auto">
          <a:xfrm>
            <a:off x="5467350" y="21463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10252" name="Oval 11"/>
          <p:cNvSpPr>
            <a:spLocks noChangeArrowheads="1"/>
          </p:cNvSpPr>
          <p:nvPr/>
        </p:nvSpPr>
        <p:spPr bwMode="auto">
          <a:xfrm>
            <a:off x="6827838" y="21463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rgbClr val="339966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d</a:t>
            </a:r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5913438" y="12747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6380163" y="12588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zh-TW" altLang="en-US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6124575" y="2311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1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6997700" y="15033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2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0257" name="Text Box 16"/>
          <p:cNvSpPr txBox="1">
            <a:spLocks noChangeArrowheads="1"/>
          </p:cNvSpPr>
          <p:nvPr/>
        </p:nvSpPr>
        <p:spPr bwMode="auto">
          <a:xfrm>
            <a:off x="5219700" y="15033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zh-TW" sz="2000" b="1">
                <a:latin typeface="Comic Sans MS" panose="030F0702030302020204" pitchFamily="66" charset="0"/>
                <a:ea typeface="新細明體" panose="02020500000000000000" pitchFamily="18" charset="-120"/>
              </a:rPr>
              <a:t>3</a:t>
            </a:r>
            <a:endParaRPr lang="en-US" altLang="zh-TW" sz="2000" b="1"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661988" y="1125538"/>
            <a:ext cx="44481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Graph G</a:t>
            </a:r>
          </a:p>
          <a:p>
            <a:pPr algn="r"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(edge label is weight)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663950" y="3735388"/>
            <a:ext cx="2117725" cy="1404937"/>
            <a:chOff x="2308" y="2353"/>
            <a:chExt cx="1334" cy="885"/>
          </a:xfrm>
        </p:grpSpPr>
        <p:sp>
          <p:nvSpPr>
            <p:cNvPr id="10287" name="Line 19"/>
            <p:cNvSpPr>
              <a:spLocks noChangeShapeType="1"/>
            </p:cNvSpPr>
            <p:nvPr/>
          </p:nvSpPr>
          <p:spPr bwMode="auto">
            <a:xfrm>
              <a:off x="3418" y="2558"/>
              <a:ext cx="15" cy="51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88" name="Line 20"/>
            <p:cNvSpPr>
              <a:spLocks noChangeShapeType="1"/>
            </p:cNvSpPr>
            <p:nvPr/>
          </p:nvSpPr>
          <p:spPr bwMode="auto">
            <a:xfrm>
              <a:off x="2568" y="2545"/>
              <a:ext cx="15" cy="51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89" name="Line 21"/>
            <p:cNvSpPr>
              <a:spLocks noChangeShapeType="1"/>
            </p:cNvSpPr>
            <p:nvPr/>
          </p:nvSpPr>
          <p:spPr bwMode="auto">
            <a:xfrm>
              <a:off x="2620" y="2545"/>
              <a:ext cx="847" cy="557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90" name="Oval 22"/>
            <p:cNvSpPr>
              <a:spLocks noChangeArrowheads="1"/>
            </p:cNvSpPr>
            <p:nvPr/>
          </p:nvSpPr>
          <p:spPr bwMode="auto">
            <a:xfrm>
              <a:off x="2464" y="2353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10291" name="Oval 23"/>
            <p:cNvSpPr>
              <a:spLocks noChangeArrowheads="1"/>
            </p:cNvSpPr>
            <p:nvPr/>
          </p:nvSpPr>
          <p:spPr bwMode="auto">
            <a:xfrm>
              <a:off x="3320" y="2353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10292" name="Oval 24"/>
            <p:cNvSpPr>
              <a:spLocks noChangeArrowheads="1"/>
            </p:cNvSpPr>
            <p:nvPr/>
          </p:nvSpPr>
          <p:spPr bwMode="auto">
            <a:xfrm>
              <a:off x="2464" y="2998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10293" name="Oval 25"/>
            <p:cNvSpPr>
              <a:spLocks noChangeArrowheads="1"/>
            </p:cNvSpPr>
            <p:nvPr/>
          </p:nvSpPr>
          <p:spPr bwMode="auto">
            <a:xfrm>
              <a:off x="3320" y="2998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10294" name="Text Box 26"/>
            <p:cNvSpPr txBox="1">
              <a:spLocks noChangeArrowheads="1"/>
            </p:cNvSpPr>
            <p:nvPr/>
          </p:nvSpPr>
          <p:spPr bwMode="auto">
            <a:xfrm>
              <a:off x="2839" y="2499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10295" name="Text Box 27"/>
            <p:cNvSpPr txBox="1">
              <a:spLocks noChangeArrowheads="1"/>
            </p:cNvSpPr>
            <p:nvPr/>
          </p:nvSpPr>
          <p:spPr bwMode="auto">
            <a:xfrm>
              <a:off x="3428" y="2593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  <p:sp>
          <p:nvSpPr>
            <p:cNvPr id="10296" name="Text Box 28"/>
            <p:cNvSpPr txBox="1">
              <a:spLocks noChangeArrowheads="1"/>
            </p:cNvSpPr>
            <p:nvPr/>
          </p:nvSpPr>
          <p:spPr bwMode="auto">
            <a:xfrm>
              <a:off x="2308" y="2593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473825" y="3786188"/>
            <a:ext cx="2020888" cy="1585912"/>
            <a:chOff x="4078" y="2385"/>
            <a:chExt cx="1273" cy="999"/>
          </a:xfrm>
        </p:grpSpPr>
        <p:sp>
          <p:nvSpPr>
            <p:cNvPr id="10277" name="Line 30"/>
            <p:cNvSpPr>
              <a:spLocks noChangeShapeType="1"/>
            </p:cNvSpPr>
            <p:nvPr/>
          </p:nvSpPr>
          <p:spPr bwMode="auto">
            <a:xfrm flipV="1">
              <a:off x="4353" y="3134"/>
              <a:ext cx="835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78" name="Line 31"/>
            <p:cNvSpPr>
              <a:spLocks noChangeShapeType="1"/>
            </p:cNvSpPr>
            <p:nvPr/>
          </p:nvSpPr>
          <p:spPr bwMode="auto">
            <a:xfrm>
              <a:off x="4338" y="2577"/>
              <a:ext cx="15" cy="51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79" name="Line 32"/>
            <p:cNvSpPr>
              <a:spLocks noChangeShapeType="1"/>
            </p:cNvSpPr>
            <p:nvPr/>
          </p:nvSpPr>
          <p:spPr bwMode="auto">
            <a:xfrm flipV="1">
              <a:off x="4402" y="2499"/>
              <a:ext cx="786" cy="59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80" name="Oval 33"/>
            <p:cNvSpPr>
              <a:spLocks noChangeArrowheads="1"/>
            </p:cNvSpPr>
            <p:nvPr/>
          </p:nvSpPr>
          <p:spPr bwMode="auto">
            <a:xfrm>
              <a:off x="4234" y="2385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10281" name="Oval 34"/>
            <p:cNvSpPr>
              <a:spLocks noChangeArrowheads="1"/>
            </p:cNvSpPr>
            <p:nvPr/>
          </p:nvSpPr>
          <p:spPr bwMode="auto">
            <a:xfrm>
              <a:off x="5091" y="2385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10282" name="Oval 35"/>
            <p:cNvSpPr>
              <a:spLocks noChangeArrowheads="1"/>
            </p:cNvSpPr>
            <p:nvPr/>
          </p:nvSpPr>
          <p:spPr bwMode="auto">
            <a:xfrm>
              <a:off x="4234" y="3030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10283" name="Oval 36"/>
            <p:cNvSpPr>
              <a:spLocks noChangeArrowheads="1"/>
            </p:cNvSpPr>
            <p:nvPr/>
          </p:nvSpPr>
          <p:spPr bwMode="auto">
            <a:xfrm>
              <a:off x="5091" y="3030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10284" name="Text Box 37"/>
            <p:cNvSpPr txBox="1">
              <a:spLocks noChangeArrowheads="1"/>
            </p:cNvSpPr>
            <p:nvPr/>
          </p:nvSpPr>
          <p:spPr bwMode="auto">
            <a:xfrm>
              <a:off x="4809" y="2471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10285" name="Text Box 38"/>
            <p:cNvSpPr txBox="1">
              <a:spLocks noChangeArrowheads="1"/>
            </p:cNvSpPr>
            <p:nvPr/>
          </p:nvSpPr>
          <p:spPr bwMode="auto">
            <a:xfrm>
              <a:off x="4648" y="313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1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  <p:sp>
          <p:nvSpPr>
            <p:cNvPr id="10286" name="Text Box 39"/>
            <p:cNvSpPr txBox="1">
              <a:spLocks noChangeArrowheads="1"/>
            </p:cNvSpPr>
            <p:nvPr/>
          </p:nvSpPr>
          <p:spPr bwMode="auto">
            <a:xfrm>
              <a:off x="4078" y="2625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3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429096" name="Text Box 40"/>
          <p:cNvSpPr txBox="1">
            <a:spLocks noChangeArrowheads="1"/>
          </p:cNvSpPr>
          <p:nvPr/>
        </p:nvSpPr>
        <p:spPr bwMode="auto">
          <a:xfrm>
            <a:off x="2066925" y="3054350"/>
            <a:ext cx="4837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zh-TW" sz="28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Spanning trees of G</a:t>
            </a:r>
            <a:endParaRPr lang="en-US" altLang="zh-TW" sz="28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0262" name="AutoShape 41"/>
          <p:cNvSpPr>
            <a:spLocks noChangeArrowheads="1"/>
          </p:cNvSpPr>
          <p:nvPr/>
        </p:nvSpPr>
        <p:spPr bwMode="auto">
          <a:xfrm>
            <a:off x="508000" y="981075"/>
            <a:ext cx="8112125" cy="172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635000" y="3735388"/>
            <a:ext cx="1870075" cy="1585912"/>
            <a:chOff x="400" y="2353"/>
            <a:chExt cx="1178" cy="999"/>
          </a:xfrm>
        </p:grpSpPr>
        <p:sp>
          <p:nvSpPr>
            <p:cNvPr id="10267" name="Line 43"/>
            <p:cNvSpPr>
              <a:spLocks noChangeShapeType="1"/>
            </p:cNvSpPr>
            <p:nvPr/>
          </p:nvSpPr>
          <p:spPr bwMode="auto">
            <a:xfrm>
              <a:off x="516" y="2522"/>
              <a:ext cx="847" cy="557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68" name="Line 44"/>
            <p:cNvSpPr>
              <a:spLocks noChangeShapeType="1"/>
            </p:cNvSpPr>
            <p:nvPr/>
          </p:nvSpPr>
          <p:spPr bwMode="auto">
            <a:xfrm>
              <a:off x="1354" y="2558"/>
              <a:ext cx="15" cy="51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69" name="Line 45"/>
            <p:cNvSpPr>
              <a:spLocks noChangeShapeType="1"/>
            </p:cNvSpPr>
            <p:nvPr/>
          </p:nvSpPr>
          <p:spPr bwMode="auto">
            <a:xfrm flipV="1">
              <a:off x="519" y="3102"/>
              <a:ext cx="835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70" name="Oval 46"/>
            <p:cNvSpPr>
              <a:spLocks noChangeArrowheads="1"/>
            </p:cNvSpPr>
            <p:nvPr/>
          </p:nvSpPr>
          <p:spPr bwMode="auto">
            <a:xfrm>
              <a:off x="400" y="2353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10271" name="Oval 47"/>
            <p:cNvSpPr>
              <a:spLocks noChangeArrowheads="1"/>
            </p:cNvSpPr>
            <p:nvPr/>
          </p:nvSpPr>
          <p:spPr bwMode="auto">
            <a:xfrm>
              <a:off x="1257" y="2353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10272" name="Oval 48"/>
            <p:cNvSpPr>
              <a:spLocks noChangeArrowheads="1"/>
            </p:cNvSpPr>
            <p:nvPr/>
          </p:nvSpPr>
          <p:spPr bwMode="auto">
            <a:xfrm>
              <a:off x="400" y="2998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10273" name="Oval 49"/>
            <p:cNvSpPr>
              <a:spLocks noChangeArrowheads="1"/>
            </p:cNvSpPr>
            <p:nvPr/>
          </p:nvSpPr>
          <p:spPr bwMode="auto">
            <a:xfrm>
              <a:off x="1257" y="2998"/>
              <a:ext cx="26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339966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10274" name="Text Box 50"/>
            <p:cNvSpPr txBox="1">
              <a:spLocks noChangeArrowheads="1"/>
            </p:cNvSpPr>
            <p:nvPr/>
          </p:nvSpPr>
          <p:spPr bwMode="auto">
            <a:xfrm>
              <a:off x="814" y="3102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1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  <p:sp>
          <p:nvSpPr>
            <p:cNvPr id="10275" name="Text Box 51"/>
            <p:cNvSpPr txBox="1">
              <a:spLocks noChangeArrowheads="1"/>
            </p:cNvSpPr>
            <p:nvPr/>
          </p:nvSpPr>
          <p:spPr bwMode="auto">
            <a:xfrm>
              <a:off x="1364" y="2593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GB" altLang="zh-TW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  <a:endParaRPr lang="en-US" altLang="zh-TW" sz="2000" b="1">
                <a:latin typeface="Comic Sans MS" panose="030F0702030302020204" pitchFamily="66" charset="0"/>
                <a:ea typeface="新細明體" panose="02020500000000000000" pitchFamily="18" charset="-120"/>
              </a:endParaRPr>
            </a:p>
          </p:txBody>
        </p:sp>
        <p:sp>
          <p:nvSpPr>
            <p:cNvPr id="10276" name="Text Box 52"/>
            <p:cNvSpPr txBox="1">
              <a:spLocks noChangeArrowheads="1"/>
            </p:cNvSpPr>
            <p:nvPr/>
          </p:nvSpPr>
          <p:spPr bwMode="auto">
            <a:xfrm>
              <a:off x="762" y="2499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zh-TW" altLang="en-US" sz="2000" b="1">
                  <a:latin typeface="Comic Sans MS" panose="030F0702030302020204" pitchFamily="66" charset="0"/>
                  <a:ea typeface="新細明體" panose="02020500000000000000" pitchFamily="18" charset="-120"/>
                </a:rPr>
                <a:t>2</a:t>
              </a:r>
            </a:p>
          </p:txBody>
        </p:sp>
      </p:grpSp>
      <p:sp>
        <p:nvSpPr>
          <p:cNvPr id="429109" name="AutoShape 53"/>
          <p:cNvSpPr>
            <a:spLocks noChangeArrowheads="1"/>
          </p:cNvSpPr>
          <p:nvPr/>
        </p:nvSpPr>
        <p:spPr bwMode="auto">
          <a:xfrm>
            <a:off x="508000" y="2995613"/>
            <a:ext cx="8112125" cy="33131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9110" name="AutoShape 54"/>
          <p:cNvSpPr>
            <a:spLocks/>
          </p:cNvSpPr>
          <p:nvPr/>
        </p:nvSpPr>
        <p:spPr bwMode="auto">
          <a:xfrm rot="-5400000">
            <a:off x="1263650" y="4699001"/>
            <a:ext cx="433387" cy="1636712"/>
          </a:xfrm>
          <a:prstGeom prst="leftBrace">
            <a:avLst>
              <a:gd name="adj1" fmla="val 31471"/>
              <a:gd name="adj2" fmla="val 4915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9111" name="Text Box 55"/>
          <p:cNvSpPr txBox="1">
            <a:spLocks noChangeArrowheads="1"/>
          </p:cNvSpPr>
          <p:nvPr/>
        </p:nvSpPr>
        <p:spPr bwMode="auto">
          <a:xfrm>
            <a:off x="584200" y="5734050"/>
            <a:ext cx="179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zh-TW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MST</a:t>
            </a:r>
            <a:endParaRPr lang="en-US" altLang="zh-TW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96" grpId="0"/>
      <p:bldP spid="429109" grpId="0" animBg="1"/>
      <p:bldP spid="429110" grpId="0" animBg="1"/>
      <p:bldP spid="4291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ounded Rectangle 74"/>
          <p:cNvSpPr/>
          <p:nvPr/>
        </p:nvSpPr>
        <p:spPr bwMode="auto">
          <a:xfrm>
            <a:off x="5024438" y="4786313"/>
            <a:ext cx="3857625" cy="1785937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pitchFamily="-8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238125" y="4786313"/>
            <a:ext cx="3857625" cy="164306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pitchFamily="-84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1023938" y="2724150"/>
            <a:ext cx="3857625" cy="1643063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pitchFamily="-84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5819775" y="2714625"/>
            <a:ext cx="3143250" cy="1643063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pitchFamily="-84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6453188" y="1000125"/>
            <a:ext cx="3143250" cy="1214438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pitchFamily="-84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3595688" y="1000125"/>
            <a:ext cx="2000250" cy="1214438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pitchFamily="-84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452438" y="1000125"/>
            <a:ext cx="2000250" cy="1214438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pitchFamily="-84" charset="0"/>
            </a:endParaRPr>
          </a:p>
        </p:txBody>
      </p:sp>
      <p:sp>
        <p:nvSpPr>
          <p:cNvPr id="11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Idea of Kruskal's algorithm - MST</a:t>
            </a:r>
          </a:p>
        </p:txBody>
      </p:sp>
      <p:sp>
        <p:nvSpPr>
          <p:cNvPr id="1127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481A64-7AA3-4999-AC45-77917357C16D}" type="slidenum">
              <a:rPr lang="zh-TW" altLang="en-US" sz="1100">
                <a:latin typeface="Verdana" panose="020B0604030504040204" pitchFamily="34" charset="0"/>
              </a:rPr>
              <a:pPr/>
              <a:t>9</a:t>
            </a:fld>
            <a:endParaRPr lang="en-US" altLang="zh-TW" sz="1100">
              <a:latin typeface="Verdana" panose="020B0604030504040204" pitchFamily="34" charset="0"/>
            </a:endParaRPr>
          </a:p>
          <a:p>
            <a:endParaRPr lang="en-GB" altLang="zh-TW" sz="1100">
              <a:latin typeface="Verdana" panose="020B0604030504040204" pitchFamily="34" charset="0"/>
            </a:endParaRPr>
          </a:p>
          <a:p>
            <a:r>
              <a:rPr lang="en-GB" altLang="zh-TW" sz="1100">
                <a:latin typeface="Verdana" panose="020B0604030504040204" pitchFamily="34" charset="0"/>
              </a:rPr>
              <a:t>(Greedy)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095375" y="1143000"/>
            <a:ext cx="642938" cy="928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rot="5400000">
            <a:off x="1095375" y="1643063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738563" y="1143000"/>
            <a:ext cx="642937" cy="928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rot="5400000">
            <a:off x="3738563" y="1643063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810125" y="1143000"/>
            <a:ext cx="642938" cy="928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5400000">
            <a:off x="4810125" y="1643063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667500" y="1071563"/>
            <a:ext cx="642938" cy="9286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rot="5400000">
            <a:off x="6667500" y="1571625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7739063" y="1071563"/>
            <a:ext cx="642937" cy="9286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rot="5400000">
            <a:off x="7739063" y="1571625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8810625" y="1071563"/>
            <a:ext cx="642938" cy="9286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 rot="5400000">
            <a:off x="8810625" y="1571625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024563" y="2857500"/>
            <a:ext cx="1857375" cy="13573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rot="5400000">
            <a:off x="6024563" y="3571875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 rot="5400000">
            <a:off x="7096125" y="3571875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8167688" y="3071813"/>
            <a:ext cx="642937" cy="9286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 rot="5400000">
            <a:off x="8167688" y="3571875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6310313" y="3286125"/>
            <a:ext cx="1071562" cy="571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1166813" y="2857500"/>
            <a:ext cx="1857375" cy="13573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 rot="5400000">
            <a:off x="1166813" y="3571875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 rot="5400000">
            <a:off x="2238375" y="3571875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3238500" y="2928938"/>
            <a:ext cx="1428750" cy="1143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3" name="Straight Connector 42"/>
          <p:cNvCxnSpPr>
            <a:cxnSpLocks noChangeShapeType="1"/>
          </p:cNvCxnSpPr>
          <p:nvPr/>
        </p:nvCxnSpPr>
        <p:spPr bwMode="auto">
          <a:xfrm rot="5400000">
            <a:off x="3309938" y="3571875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1452563" y="3286125"/>
            <a:ext cx="1071562" cy="571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>
            <a:off x="3595688" y="3286125"/>
            <a:ext cx="7143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81000" y="5000625"/>
            <a:ext cx="1857375" cy="13573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 rot="5400000">
            <a:off x="381000" y="5715000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rot="5400000">
            <a:off x="1452563" y="5715000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452688" y="5072063"/>
            <a:ext cx="1428750" cy="1143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 rot="5400000">
            <a:off x="2524125" y="5715000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666750" y="5429250"/>
            <a:ext cx="1071563" cy="571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52"/>
          <p:cNvCxnSpPr>
            <a:cxnSpLocks noChangeShapeType="1"/>
          </p:cNvCxnSpPr>
          <p:nvPr/>
        </p:nvCxnSpPr>
        <p:spPr bwMode="auto">
          <a:xfrm>
            <a:off x="2809875" y="5429250"/>
            <a:ext cx="7143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>
            <a:off x="2809875" y="5429250"/>
            <a:ext cx="642938" cy="5000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5167313" y="5000625"/>
            <a:ext cx="3643312" cy="14287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0" name="Straight Connector 59"/>
          <p:cNvCxnSpPr>
            <a:cxnSpLocks noChangeShapeType="1"/>
          </p:cNvCxnSpPr>
          <p:nvPr/>
        </p:nvCxnSpPr>
        <p:spPr bwMode="auto">
          <a:xfrm rot="5400000">
            <a:off x="5238750" y="5715000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 rot="5400000">
            <a:off x="6310313" y="5715000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 rot="5400000">
            <a:off x="7381875" y="5715000"/>
            <a:ext cx="571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>
            <a:off x="5524500" y="5429250"/>
            <a:ext cx="1071563" cy="571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>
            <a:off x="7667625" y="5429250"/>
            <a:ext cx="7143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>
            <a:off x="7667625" y="5429250"/>
            <a:ext cx="642938" cy="5000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Connector 66"/>
          <p:cNvCxnSpPr>
            <a:cxnSpLocks noChangeShapeType="1"/>
          </p:cNvCxnSpPr>
          <p:nvPr/>
        </p:nvCxnSpPr>
        <p:spPr bwMode="auto">
          <a:xfrm>
            <a:off x="6596063" y="5429250"/>
            <a:ext cx="10715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Right Arrow 75"/>
          <p:cNvSpPr>
            <a:spLocks noChangeArrowheads="1"/>
          </p:cNvSpPr>
          <p:nvPr/>
        </p:nvSpPr>
        <p:spPr bwMode="auto">
          <a:xfrm>
            <a:off x="2667000" y="1357313"/>
            <a:ext cx="714375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" name="Right Arrow 76"/>
          <p:cNvSpPr>
            <a:spLocks noChangeArrowheads="1"/>
          </p:cNvSpPr>
          <p:nvPr/>
        </p:nvSpPr>
        <p:spPr bwMode="auto">
          <a:xfrm>
            <a:off x="5667375" y="1428750"/>
            <a:ext cx="714375" cy="5000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" name="Down Arrow 77"/>
          <p:cNvSpPr>
            <a:spLocks noChangeArrowheads="1"/>
          </p:cNvSpPr>
          <p:nvPr/>
        </p:nvSpPr>
        <p:spPr bwMode="auto">
          <a:xfrm>
            <a:off x="7667625" y="2286000"/>
            <a:ext cx="357188" cy="3571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" name="Right Arrow 78"/>
          <p:cNvSpPr>
            <a:spLocks noChangeArrowheads="1"/>
          </p:cNvSpPr>
          <p:nvPr/>
        </p:nvSpPr>
        <p:spPr bwMode="auto">
          <a:xfrm flipH="1">
            <a:off x="4953000" y="3357563"/>
            <a:ext cx="714375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" name="Down Arrow 79"/>
          <p:cNvSpPr>
            <a:spLocks noChangeArrowheads="1"/>
          </p:cNvSpPr>
          <p:nvPr/>
        </p:nvSpPr>
        <p:spPr bwMode="auto">
          <a:xfrm>
            <a:off x="2238375" y="4429125"/>
            <a:ext cx="357188" cy="35718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" name="Right Arrow 80"/>
          <p:cNvSpPr>
            <a:spLocks noChangeArrowheads="1"/>
          </p:cNvSpPr>
          <p:nvPr/>
        </p:nvSpPr>
        <p:spPr bwMode="auto">
          <a:xfrm>
            <a:off x="4167188" y="5429250"/>
            <a:ext cx="714375" cy="5000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" name="Right Arrow 81"/>
          <p:cNvSpPr>
            <a:spLocks noChangeArrowheads="1"/>
          </p:cNvSpPr>
          <p:nvPr/>
        </p:nvSpPr>
        <p:spPr bwMode="auto">
          <a:xfrm>
            <a:off x="9024938" y="5500688"/>
            <a:ext cx="714375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595313" y="2162175"/>
            <a:ext cx="17954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zh-TW" sz="16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min-weight edge</a:t>
            </a:r>
            <a:endParaRPr lang="en-US" altLang="zh-TW" sz="16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3524250" y="2162175"/>
            <a:ext cx="2143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zh-TW" sz="16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2nd min-weight edge</a:t>
            </a:r>
            <a:endParaRPr lang="en-US" altLang="zh-TW" sz="16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83" name="Text Box 55"/>
          <p:cNvSpPr txBox="1">
            <a:spLocks noChangeArrowheads="1"/>
          </p:cNvSpPr>
          <p:nvPr/>
        </p:nvSpPr>
        <p:spPr bwMode="auto">
          <a:xfrm>
            <a:off x="5881688" y="4305300"/>
            <a:ext cx="3214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zh-TW" sz="160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trees in forest may merge</a:t>
            </a:r>
            <a:endParaRPr lang="en-US" altLang="zh-TW" sz="160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84" name="Text Box 55"/>
          <p:cNvSpPr txBox="1">
            <a:spLocks noChangeArrowheads="1"/>
          </p:cNvSpPr>
          <p:nvPr/>
        </p:nvSpPr>
        <p:spPr bwMode="auto">
          <a:xfrm>
            <a:off x="5238750" y="6519863"/>
            <a:ext cx="3214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zh-TW" sz="1600" dirty="0">
                <a:solidFill>
                  <a:schemeClr val="accent2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until one single tree formed</a:t>
            </a:r>
            <a:endParaRPr lang="en-US" altLang="zh-TW" sz="1600" dirty="0">
              <a:solidFill>
                <a:schemeClr val="accent2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4" grpId="0" animBg="1"/>
      <p:bldP spid="73" grpId="0" animBg="1"/>
      <p:bldP spid="72" grpId="0" animBg="1"/>
      <p:bldP spid="71" grpId="0" animBg="1"/>
      <p:bldP spid="70" grpId="0" animBg="1"/>
      <p:bldP spid="69" grpId="0" animBg="1"/>
      <p:bldP spid="4" grpId="0" animBg="1"/>
      <p:bldP spid="8" grpId="0" animBg="1"/>
      <p:bldP spid="10" grpId="0" animBg="1"/>
      <p:bldP spid="24" grpId="0" animBg="1"/>
      <p:bldP spid="26" grpId="0" animBg="1"/>
      <p:bldP spid="28" grpId="0" animBg="1"/>
      <p:bldP spid="30" grpId="0" animBg="1"/>
      <p:bldP spid="34" grpId="0" animBg="1"/>
      <p:bldP spid="39" grpId="0" animBg="1"/>
      <p:bldP spid="42" grpId="0" animBg="1"/>
      <p:bldP spid="47" grpId="0" animBg="1"/>
      <p:bldP spid="50" grpId="0" animBg="1"/>
      <p:bldP spid="59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62" grpId="0"/>
      <p:bldP spid="68" grpId="0"/>
      <p:bldP spid="83" grpId="0"/>
      <p:bldP spid="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"/>
        <a:ea typeface="Arial Unicode MS"/>
        <a:cs typeface="Arial Unicode MS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Designs\Gesture.pot</Template>
  <TotalTime>124</TotalTime>
  <Words>3996</Words>
  <Application>Microsoft Office PowerPoint</Application>
  <PresentationFormat>A4 Paper (210x297 mm)</PresentationFormat>
  <Paragraphs>1719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Arial Unicode MS</vt:lpstr>
      <vt:lpstr>Comic Sans MS</vt:lpstr>
      <vt:lpstr>Lucida Sans</vt:lpstr>
      <vt:lpstr>新細明體</vt:lpstr>
      <vt:lpstr>STCaiyun</vt:lpstr>
      <vt:lpstr>Symbol</vt:lpstr>
      <vt:lpstr>Times New Roman</vt:lpstr>
      <vt:lpstr>Verdana</vt:lpstr>
      <vt:lpstr>Wingdings</vt:lpstr>
      <vt:lpstr>Default Design</vt:lpstr>
      <vt:lpstr>COMP108 Algorithmic Foundations  Greedy methods</vt:lpstr>
      <vt:lpstr>Coin Change Problem</vt:lpstr>
      <vt:lpstr>Learning outcomes</vt:lpstr>
      <vt:lpstr>Greedy methods</vt:lpstr>
      <vt:lpstr>Greedy methods - examples</vt:lpstr>
      <vt:lpstr>Kruskal’s algorithm …</vt:lpstr>
      <vt:lpstr>Minimum Spanning tree (MST)</vt:lpstr>
      <vt:lpstr>Examples</vt:lpstr>
      <vt:lpstr>Idea of Kruskal's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Kruskal’s algorithm - MST</vt:lpstr>
      <vt:lpstr>Exercise – Find MST for this graph</vt:lpstr>
      <vt:lpstr>Exercise – Find MST for this graph</vt:lpstr>
      <vt:lpstr>Pseudo code</vt:lpstr>
      <vt:lpstr>Dijkstra’s algorithm …</vt:lpstr>
      <vt:lpstr>Single-source shortest-paths</vt:lpstr>
      <vt:lpstr>Example</vt:lpstr>
      <vt:lpstr>Single-source shortest paths vs MST</vt:lpstr>
      <vt:lpstr>Algorithms for shortest paths</vt:lpstr>
      <vt:lpstr>Idea of 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Exercise – Shortest paths from a</vt:lpstr>
      <vt:lpstr>Exercise – Shortest paths from a</vt:lpstr>
      <vt:lpstr>Dijkstra’s algorithm</vt:lpstr>
      <vt:lpstr>Pseudo code</vt:lpstr>
      <vt:lpstr>Does Greedy algorithm always return the best solution?</vt:lpstr>
      <vt:lpstr>Knapsack Problem</vt:lpstr>
      <vt:lpstr>Example 1</vt:lpstr>
      <vt:lpstr>Greedy approach</vt:lpstr>
      <vt:lpstr>Example 2</vt:lpstr>
      <vt:lpstr>Greedy approach</vt:lpstr>
      <vt:lpstr>Greedy approach 2</vt:lpstr>
      <vt:lpstr>Greedy approach 2</vt:lpstr>
      <vt:lpstr>Lesson Learned: Greedy algorithm does NOT always return the best solution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COMP108 Lecture</dc:title>
  <dc:subject>Algorithmic Foundations</dc:subject>
  <dc:creator>pwong</dc:creator>
  <cp:lastModifiedBy>Prudence Wong</cp:lastModifiedBy>
  <cp:revision>1372</cp:revision>
  <dcterms:created xsi:type="dcterms:W3CDTF">2004-10-26T07:57:42Z</dcterms:created>
  <dcterms:modified xsi:type="dcterms:W3CDTF">2017-05-02T16:32:44Z</dcterms:modified>
</cp:coreProperties>
</file>