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0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A9A6-40C6-47B6-A364-954A1758C5D3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503FA-52CF-440A-A10F-E49B13A79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57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6B84-0191-4256-B40A-FC3C89303947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84847-F036-433B-9802-0A7C76FCD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63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ED25-1D27-4BB5-BA5E-698E462734F3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18C9-50A1-4C86-A3FA-4A52308CF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66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701B-E6F6-454D-BB74-C24244940707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A8D51-5DAE-49A7-9C41-E25229146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83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D8AF-763E-47E9-A1DF-B811CB271267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E6042-B2B3-495B-B988-E18BA4167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91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D5B32-7A81-4A60-83CE-5905057AA885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42825-9FA5-4D2B-80D9-536C7CC32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4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46F1-EE32-4896-ACDB-0DDB06637C9A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32491-0A23-45F7-9B46-2C8C638BF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88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8CDB1-F50A-4565-A411-0451C19D1B36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90DB0-00F6-4891-BDB0-53651299B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19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FEEA-09E4-4207-948F-5C8DDD9B30A1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0C4F-AF6C-41D3-9CA5-2A547A7CD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67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47CBF-C761-4F93-A647-DE71503CEA6B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825F3-D677-4BED-843A-E8FA3285A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30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4916-C337-4CA0-BD8C-4E2C5D2700BC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2AFE-D0A2-4B3F-AB1D-C6056A733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69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7BFF69-DDB7-4606-A4EC-4B7D7B6EBCB1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3E1864E-9E84-476E-A72B-C81F8D6C20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Triomino Puzzle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82550" y="685800"/>
            <a:ext cx="98234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3238" indent="-1773238">
              <a:spcBef>
                <a:spcPts val="300"/>
              </a:spcBef>
              <a:defRPr/>
            </a:pPr>
            <a:r>
              <a:rPr lang="en-US" sz="2800" dirty="0">
                <a:solidFill>
                  <a:srgbClr val="0070C0"/>
                </a:solidFill>
                <a:latin typeface="Comic Sans MS" pitchFamily="66" charset="0"/>
              </a:rPr>
              <a:t>Input:</a:t>
            </a:r>
            <a:r>
              <a:rPr lang="en-US" sz="2800" dirty="0">
                <a:solidFill>
                  <a:schemeClr val="accent6"/>
                </a:solidFill>
                <a:latin typeface="Comic Sans MS" pitchFamily="66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2800" b="1" baseline="300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-by-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2800" b="1" baseline="300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chessboard with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en-US" sz="2800" dirty="0">
                <a:latin typeface="Comic Sans MS" pitchFamily="66" charset="0"/>
              </a:rPr>
              <a:t> missing square &amp;</a:t>
            </a:r>
          </a:p>
          <a:p>
            <a:pPr marL="1773238" indent="-1773238">
              <a:spcBef>
                <a:spcPts val="300"/>
              </a:spcBef>
              <a:defRPr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>
                <a:latin typeface="Comic Sans MS" pitchFamily="66" charset="0"/>
              </a:rPr>
              <a:t>many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L-shaped</a:t>
            </a:r>
            <a:r>
              <a:rPr lang="en-US" sz="2800" dirty="0">
                <a:latin typeface="Comic Sans MS" pitchFamily="66" charset="0"/>
              </a:rPr>
              <a:t> tiles of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800" dirty="0">
                <a:latin typeface="Comic Sans MS" pitchFamily="66" charset="0"/>
              </a:rPr>
              <a:t> adjacent squares</a:t>
            </a:r>
            <a:endParaRPr lang="en-US" sz="2800" dirty="0">
              <a:latin typeface="Comic Sans MS" pitchFamily="66" charset="0"/>
            </a:endParaRPr>
          </a:p>
          <a:p>
            <a:pPr marL="1773238" indent="-1773238">
              <a:spcBef>
                <a:spcPts val="300"/>
              </a:spcBef>
              <a:defRPr/>
            </a:pPr>
            <a:r>
              <a:rPr lang="en-US" sz="2800" dirty="0">
                <a:solidFill>
                  <a:srgbClr val="0070C0"/>
                </a:solidFill>
                <a:latin typeface="Comic Sans MS" pitchFamily="66" charset="0"/>
              </a:rPr>
              <a:t>Question:</a:t>
            </a:r>
            <a:r>
              <a:rPr lang="en-US" sz="2800" dirty="0">
                <a:solidFill>
                  <a:schemeClr val="accent6"/>
                </a:solidFill>
                <a:latin typeface="Comic Sans MS" pitchFamily="66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Cover</a:t>
            </a:r>
            <a:r>
              <a:rPr lang="en-US" sz="2800" dirty="0">
                <a:latin typeface="Comic Sans MS" pitchFamily="66" charset="0"/>
              </a:rPr>
              <a:t> the chessboard with L-shaped tiles without overlapping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622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194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194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622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766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338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338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66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622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194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622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766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338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338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2766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622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194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194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3622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2766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7338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7338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66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622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8194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622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766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7338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7338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2766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910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482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5626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5626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054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1910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82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482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1910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1054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5626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5626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1054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1910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6482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6482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910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1054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5626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5626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54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1910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6482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6482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1910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105400" y="39624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5626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5626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1054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934200" y="40386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934200" y="44958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391400" y="44958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19" name="TextBox 14"/>
          <p:cNvSpPr txBox="1">
            <a:spLocks noChangeArrowheads="1"/>
          </p:cNvSpPr>
          <p:nvPr/>
        </p:nvSpPr>
        <p:spPr bwMode="auto">
          <a:xfrm>
            <a:off x="6858000" y="2590800"/>
            <a:ext cx="2798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Is it do-able?</a:t>
            </a:r>
          </a:p>
        </p:txBody>
      </p:sp>
      <p:sp>
        <p:nvSpPr>
          <p:cNvPr id="2120" name="TextBox 14"/>
          <p:cNvSpPr txBox="1">
            <a:spLocks noChangeArrowheads="1"/>
          </p:cNvSpPr>
          <p:nvPr/>
        </p:nvSpPr>
        <p:spPr bwMode="auto">
          <a:xfrm>
            <a:off x="1600200" y="4648200"/>
            <a:ext cx="57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r>
              <a:rPr lang="en-US" altLang="en-US" sz="3200" baseline="3000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121" name="TextBox 14"/>
          <p:cNvSpPr txBox="1">
            <a:spLocks noChangeArrowheads="1"/>
          </p:cNvSpPr>
          <p:nvPr/>
        </p:nvSpPr>
        <p:spPr bwMode="auto">
          <a:xfrm>
            <a:off x="3810000" y="2463800"/>
            <a:ext cx="57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r>
              <a:rPr lang="en-US" altLang="en-US" sz="3200" baseline="30000">
                <a:latin typeface="Comic Sans MS" panose="030F0702030302020204" pitchFamily="66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52578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Triomino Puzzle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82550" y="685800"/>
            <a:ext cx="98234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3238" indent="-1773238">
              <a:spcBef>
                <a:spcPts val="300"/>
              </a:spcBef>
              <a:defRPr/>
            </a:pPr>
            <a:r>
              <a:rPr lang="en-US" sz="2800" dirty="0">
                <a:solidFill>
                  <a:srgbClr val="0070C0"/>
                </a:solidFill>
                <a:latin typeface="Comic Sans MS" pitchFamily="66" charset="0"/>
              </a:rPr>
              <a:t>Input:</a:t>
            </a:r>
            <a:r>
              <a:rPr lang="en-US" sz="2800" dirty="0">
                <a:solidFill>
                  <a:schemeClr val="accent6"/>
                </a:solidFill>
                <a:latin typeface="Comic Sans MS" pitchFamily="66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2800" b="1" baseline="300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-by-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2800" b="1" baseline="300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>
                <a:latin typeface="Comic Sans MS" pitchFamily="66" charset="0"/>
              </a:rPr>
              <a:t> chessboard with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en-US" sz="2800" dirty="0">
                <a:latin typeface="Comic Sans MS" pitchFamily="66" charset="0"/>
              </a:rPr>
              <a:t> missing square &amp;</a:t>
            </a:r>
          </a:p>
          <a:p>
            <a:pPr marL="1773238" indent="-1773238">
              <a:spcBef>
                <a:spcPts val="300"/>
              </a:spcBef>
              <a:defRPr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>
                <a:latin typeface="Comic Sans MS" pitchFamily="66" charset="0"/>
              </a:rPr>
              <a:t>many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L-shaped</a:t>
            </a:r>
            <a:r>
              <a:rPr lang="en-US" sz="2800" dirty="0">
                <a:latin typeface="Comic Sans MS" pitchFamily="66" charset="0"/>
              </a:rPr>
              <a:t> tiles of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800" dirty="0">
                <a:latin typeface="Comic Sans MS" pitchFamily="66" charset="0"/>
              </a:rPr>
              <a:t> adjacent squares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71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62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434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718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862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3434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862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18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4290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18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862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3434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8862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718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290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9718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8862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3434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34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862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006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2578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8006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7150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722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1722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7150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8006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2578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2578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8006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7150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1722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1722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50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8006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2578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257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006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7150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1722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172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0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06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2578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578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006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715000" y="31242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1722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1722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7150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543800" y="20574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543800" y="25146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001000" y="25146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2667000" y="4038600"/>
            <a:ext cx="434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2628107" y="3999706"/>
            <a:ext cx="4343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343400" y="35814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40386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800600" y="40386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TextBox 14"/>
          <p:cNvSpPr txBox="1">
            <a:spLocks noChangeArrowheads="1"/>
          </p:cNvSpPr>
          <p:nvPr/>
        </p:nvSpPr>
        <p:spPr bwMode="auto">
          <a:xfrm>
            <a:off x="2157413" y="2819400"/>
            <a:ext cx="814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r>
              <a:rPr lang="en-US" altLang="en-US" sz="3200" baseline="30000">
                <a:latin typeface="Comic Sans MS" panose="030F0702030302020204" pitchFamily="66" charset="0"/>
              </a:rPr>
              <a:t>n-1</a:t>
            </a:r>
          </a:p>
        </p:txBody>
      </p:sp>
      <p:sp>
        <p:nvSpPr>
          <p:cNvPr id="91" name="TextBox 14"/>
          <p:cNvSpPr txBox="1">
            <a:spLocks noChangeArrowheads="1"/>
          </p:cNvSpPr>
          <p:nvPr/>
        </p:nvSpPr>
        <p:spPr bwMode="auto">
          <a:xfrm>
            <a:off x="3581400" y="1701800"/>
            <a:ext cx="814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r>
              <a:rPr lang="en-US" altLang="en-US" sz="3200" baseline="30000">
                <a:latin typeface="Comic Sans MS" panose="030F0702030302020204" pitchFamily="66" charset="0"/>
              </a:rPr>
              <a:t>n-1</a:t>
            </a:r>
          </a:p>
        </p:txBody>
      </p:sp>
      <p:sp>
        <p:nvSpPr>
          <p:cNvPr id="92" name="TextBox 14"/>
          <p:cNvSpPr txBox="1">
            <a:spLocks noChangeArrowheads="1"/>
          </p:cNvSpPr>
          <p:nvPr/>
        </p:nvSpPr>
        <p:spPr bwMode="auto">
          <a:xfrm>
            <a:off x="2157413" y="4673600"/>
            <a:ext cx="814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r>
              <a:rPr lang="en-US" altLang="en-US" sz="3200" baseline="30000">
                <a:latin typeface="Comic Sans MS" panose="030F0702030302020204" pitchFamily="66" charset="0"/>
              </a:rPr>
              <a:t>n-1</a:t>
            </a:r>
          </a:p>
        </p:txBody>
      </p:sp>
      <p:sp>
        <p:nvSpPr>
          <p:cNvPr id="93" name="TextBox 14"/>
          <p:cNvSpPr txBox="1">
            <a:spLocks noChangeArrowheads="1"/>
          </p:cNvSpPr>
          <p:nvPr/>
        </p:nvSpPr>
        <p:spPr bwMode="auto">
          <a:xfrm>
            <a:off x="5357813" y="1701800"/>
            <a:ext cx="814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r>
              <a:rPr lang="en-US" altLang="en-US" sz="3200" baseline="30000">
                <a:latin typeface="Comic Sans MS" panose="030F0702030302020204" pitchFamily="66" charset="0"/>
              </a:rPr>
              <a:t>n-1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620000" y="42672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8077200" y="4267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8077200" y="472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7620000" y="472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TextBox 14"/>
          <p:cNvSpPr txBox="1">
            <a:spLocks noChangeArrowheads="1"/>
          </p:cNvSpPr>
          <p:nvPr/>
        </p:nvSpPr>
        <p:spPr bwMode="auto">
          <a:xfrm>
            <a:off x="7185025" y="4419600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endParaRPr lang="en-US" altLang="en-US" sz="3200" baseline="30000">
              <a:latin typeface="Comic Sans MS" panose="030F0702030302020204" pitchFamily="66" charset="0"/>
            </a:endParaRPr>
          </a:p>
        </p:txBody>
      </p:sp>
      <p:sp>
        <p:nvSpPr>
          <p:cNvPr id="99" name="TextBox 14"/>
          <p:cNvSpPr txBox="1">
            <a:spLocks noChangeArrowheads="1"/>
          </p:cNvSpPr>
          <p:nvPr/>
        </p:nvSpPr>
        <p:spPr bwMode="auto">
          <a:xfrm>
            <a:off x="7848600" y="3759200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2</a:t>
            </a:r>
            <a:endParaRPr lang="en-US" altLang="en-US" sz="3200" baseline="30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4" grpId="0" animBg="1"/>
      <p:bldP spid="95" grpId="0" animBg="1"/>
      <p:bldP spid="96" grpId="0" animBg="1"/>
      <p:bldP spid="97" grpId="0" animBg="1"/>
      <p:bldP spid="98" grpId="0"/>
      <p:bldP spid="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20</Words>
  <Application>Microsoft Office PowerPoint</Application>
  <PresentationFormat>A4 Paper (210x297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Calibri</vt:lpstr>
      <vt:lpstr>Office Theme</vt:lpstr>
      <vt:lpstr>Triomino Puzzle</vt:lpstr>
      <vt:lpstr>Triomino Puzzle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</dc:title>
  <dc:creator>pwong</dc:creator>
  <cp:lastModifiedBy>PW</cp:lastModifiedBy>
  <cp:revision>54</cp:revision>
  <dcterms:created xsi:type="dcterms:W3CDTF">2008-12-31T14:12:07Z</dcterms:created>
  <dcterms:modified xsi:type="dcterms:W3CDTF">2017-02-07T21:59:01Z</dcterms:modified>
</cp:coreProperties>
</file>