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45" r:id="rId1"/>
  </p:sldMasterIdLst>
  <p:notesMasterIdLst>
    <p:notesMasterId r:id="rId43"/>
  </p:notesMasterIdLst>
  <p:sldIdLst>
    <p:sldId id="256" r:id="rId2"/>
    <p:sldId id="257" r:id="rId3"/>
    <p:sldId id="277" r:id="rId4"/>
    <p:sldId id="298" r:id="rId5"/>
    <p:sldId id="286" r:id="rId6"/>
    <p:sldId id="287" r:id="rId7"/>
    <p:sldId id="258" r:id="rId8"/>
    <p:sldId id="259" r:id="rId9"/>
    <p:sldId id="299" r:id="rId10"/>
    <p:sldId id="278" r:id="rId11"/>
    <p:sldId id="260" r:id="rId12"/>
    <p:sldId id="300" r:id="rId13"/>
    <p:sldId id="261" r:id="rId14"/>
    <p:sldId id="274" r:id="rId15"/>
    <p:sldId id="276" r:id="rId16"/>
    <p:sldId id="273" r:id="rId17"/>
    <p:sldId id="280" r:id="rId18"/>
    <p:sldId id="279" r:id="rId19"/>
    <p:sldId id="283" r:id="rId20"/>
    <p:sldId id="301" r:id="rId21"/>
    <p:sldId id="262" r:id="rId22"/>
    <p:sldId id="281" r:id="rId23"/>
    <p:sldId id="291" r:id="rId24"/>
    <p:sldId id="282" r:id="rId25"/>
    <p:sldId id="302" r:id="rId26"/>
    <p:sldId id="284" r:id="rId27"/>
    <p:sldId id="263" r:id="rId28"/>
    <p:sldId id="285" r:id="rId29"/>
    <p:sldId id="270" r:id="rId30"/>
    <p:sldId id="288" r:id="rId31"/>
    <p:sldId id="289" r:id="rId32"/>
    <p:sldId id="290" r:id="rId33"/>
    <p:sldId id="303" r:id="rId34"/>
    <p:sldId id="265" r:id="rId35"/>
    <p:sldId id="295" r:id="rId36"/>
    <p:sldId id="296" r:id="rId37"/>
    <p:sldId id="272" r:id="rId38"/>
    <p:sldId id="297" r:id="rId39"/>
    <p:sldId id="293" r:id="rId40"/>
    <p:sldId id="294" r:id="rId41"/>
    <p:sldId id="304" r:id="rId42"/>
  </p:sldIdLst>
  <p:sldSz cx="10160000" cy="7620000"/>
  <p:notesSz cx="6858000" cy="9144000"/>
  <p:defaultTextStyle>
    <a:defPPr>
      <a:defRPr lang="en-US"/>
    </a:defPPr>
    <a:lvl1pPr algn="ctr" rtl="0" fontAlgn="base">
      <a:spcBef>
        <a:spcPct val="0"/>
      </a:spcBef>
      <a:spcAft>
        <a:spcPct val="0"/>
      </a:spcAft>
      <a:defRPr sz="3200" kern="1200">
        <a:solidFill>
          <a:schemeClr val="tx1"/>
        </a:solidFill>
        <a:latin typeface="Gill Sans" charset="0"/>
        <a:ea typeface="ヒラギノ角ゴ ProN W3" charset="0"/>
        <a:cs typeface="ヒラギノ角ゴ ProN W3" charset="0"/>
        <a:sym typeface="Gill Sans" charset="0"/>
      </a:defRPr>
    </a:lvl1pPr>
    <a:lvl2pPr marL="457195" algn="ctr" rtl="0" fontAlgn="base">
      <a:spcBef>
        <a:spcPct val="0"/>
      </a:spcBef>
      <a:spcAft>
        <a:spcPct val="0"/>
      </a:spcAft>
      <a:defRPr sz="3200" kern="1200">
        <a:solidFill>
          <a:schemeClr val="tx1"/>
        </a:solidFill>
        <a:latin typeface="Gill Sans" charset="0"/>
        <a:ea typeface="ヒラギノ角ゴ ProN W3" charset="0"/>
        <a:cs typeface="ヒラギノ角ゴ ProN W3" charset="0"/>
        <a:sym typeface="Gill Sans" charset="0"/>
      </a:defRPr>
    </a:lvl2pPr>
    <a:lvl3pPr marL="914391" algn="ctr" rtl="0" fontAlgn="base">
      <a:spcBef>
        <a:spcPct val="0"/>
      </a:spcBef>
      <a:spcAft>
        <a:spcPct val="0"/>
      </a:spcAft>
      <a:defRPr sz="3200" kern="1200">
        <a:solidFill>
          <a:schemeClr val="tx1"/>
        </a:solidFill>
        <a:latin typeface="Gill Sans" charset="0"/>
        <a:ea typeface="ヒラギノ角ゴ ProN W3" charset="0"/>
        <a:cs typeface="ヒラギノ角ゴ ProN W3" charset="0"/>
        <a:sym typeface="Gill Sans" charset="0"/>
      </a:defRPr>
    </a:lvl3pPr>
    <a:lvl4pPr marL="1371586" algn="ctr" rtl="0" fontAlgn="base">
      <a:spcBef>
        <a:spcPct val="0"/>
      </a:spcBef>
      <a:spcAft>
        <a:spcPct val="0"/>
      </a:spcAft>
      <a:defRPr sz="3200" kern="1200">
        <a:solidFill>
          <a:schemeClr val="tx1"/>
        </a:solidFill>
        <a:latin typeface="Gill Sans" charset="0"/>
        <a:ea typeface="ヒラギノ角ゴ ProN W3" charset="0"/>
        <a:cs typeface="ヒラギノ角ゴ ProN W3" charset="0"/>
        <a:sym typeface="Gill Sans" charset="0"/>
      </a:defRPr>
    </a:lvl4pPr>
    <a:lvl5pPr marL="1828782" algn="ctr" rtl="0" fontAlgn="base">
      <a:spcBef>
        <a:spcPct val="0"/>
      </a:spcBef>
      <a:spcAft>
        <a:spcPct val="0"/>
      </a:spcAft>
      <a:defRPr sz="3200" kern="1200">
        <a:solidFill>
          <a:schemeClr val="tx1"/>
        </a:solidFill>
        <a:latin typeface="Gill Sans" charset="0"/>
        <a:ea typeface="ヒラギノ角ゴ ProN W3" charset="0"/>
        <a:cs typeface="ヒラギノ角ゴ ProN W3" charset="0"/>
        <a:sym typeface="Gill Sans" charset="0"/>
      </a:defRPr>
    </a:lvl5pPr>
    <a:lvl6pPr marL="2285977" algn="l" defTabSz="457195" rtl="0" eaLnBrk="1" latinLnBrk="0" hangingPunct="1">
      <a:defRPr sz="3200" kern="1200">
        <a:solidFill>
          <a:schemeClr val="tx1"/>
        </a:solidFill>
        <a:latin typeface="Gill Sans" charset="0"/>
        <a:ea typeface="ヒラギノ角ゴ ProN W3" charset="0"/>
        <a:cs typeface="ヒラギノ角ゴ ProN W3" charset="0"/>
        <a:sym typeface="Gill Sans" charset="0"/>
      </a:defRPr>
    </a:lvl6pPr>
    <a:lvl7pPr marL="2743173" algn="l" defTabSz="457195" rtl="0" eaLnBrk="1" latinLnBrk="0" hangingPunct="1">
      <a:defRPr sz="3200" kern="1200">
        <a:solidFill>
          <a:schemeClr val="tx1"/>
        </a:solidFill>
        <a:latin typeface="Gill Sans" charset="0"/>
        <a:ea typeface="ヒラギノ角ゴ ProN W3" charset="0"/>
        <a:cs typeface="ヒラギノ角ゴ ProN W3" charset="0"/>
        <a:sym typeface="Gill Sans" charset="0"/>
      </a:defRPr>
    </a:lvl7pPr>
    <a:lvl8pPr marL="3200368" algn="l" defTabSz="457195" rtl="0" eaLnBrk="1" latinLnBrk="0" hangingPunct="1">
      <a:defRPr sz="3200" kern="1200">
        <a:solidFill>
          <a:schemeClr val="tx1"/>
        </a:solidFill>
        <a:latin typeface="Gill Sans" charset="0"/>
        <a:ea typeface="ヒラギノ角ゴ ProN W3" charset="0"/>
        <a:cs typeface="ヒラギノ角ゴ ProN W3" charset="0"/>
        <a:sym typeface="Gill Sans" charset="0"/>
      </a:defRPr>
    </a:lvl8pPr>
    <a:lvl9pPr marL="3657563" algn="l" defTabSz="457195" rtl="0" eaLnBrk="1" latinLnBrk="0" hangingPunct="1">
      <a:defRPr sz="3200" kern="1200">
        <a:solidFill>
          <a:schemeClr val="tx1"/>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855" autoAdjust="0"/>
  </p:normalViewPr>
  <p:slideViewPr>
    <p:cSldViewPr>
      <p:cViewPr varScale="1">
        <p:scale>
          <a:sx n="88" d="100"/>
          <a:sy n="88" d="100"/>
        </p:scale>
        <p:origin x="-376" y="-112"/>
      </p:cViewPr>
      <p:guideLst>
        <p:guide orient="horz" pos="2400"/>
        <p:guide pos="320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viewProps" Target="viewProps.xml"/><Relationship Id="rId47" Type="http://schemas.openxmlformats.org/officeDocument/2006/relationships/theme" Target="theme/theme1.xml"/><Relationship Id="rId48"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notesMaster" Target="notesMasters/notesMaster1.xml"/><Relationship Id="rId44" Type="http://schemas.openxmlformats.org/officeDocument/2006/relationships/printerSettings" Target="printerSettings/printerSettings1.bin"/><Relationship Id="rId4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1" name="Rectangle 1"/>
          <p:cNvSpPr>
            <a:spLocks noGrp="1" noRot="1" noChangeAspect="1" noChangeArrowheads="1" noTextEdit="1"/>
          </p:cNvSpPr>
          <p:nvPr>
            <p:ph type="sldImg"/>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482" name="Rectangle 2"/>
          <p:cNvSpPr>
            <a:spLocks noGrp="1" noChangeArrowheads="1"/>
          </p:cNvSpPr>
          <p:nvPr>
            <p:ph type="body" sz="quarter" idx="1"/>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1401107"/>
      </p:ext>
    </p:extLst>
  </p:cSld>
  <p:clrMap bg1="lt1" tx1="dk1" bg2="lt2" tx2="dk2" accent1="accent1" accent2="accent2" accent3="accent3" accent4="accent4" accent5="accent5" accent6="accent6" hlink="hlink" folHlink="folHlink"/>
  <p:notesStyle>
    <a:lvl1pPr algn="l" rtl="0" fontAlgn="base">
      <a:spcBef>
        <a:spcPct val="0"/>
      </a:spcBef>
      <a:spcAft>
        <a:spcPct val="0"/>
      </a:spcAft>
      <a:defRPr sz="1200" kern="1200">
        <a:solidFill>
          <a:schemeClr val="tx1"/>
        </a:solidFill>
        <a:latin typeface="Gill Sans" charset="0"/>
        <a:ea typeface="ＭＳ Ｐゴシック" charset="0"/>
        <a:cs typeface="+mn-cs"/>
      </a:defRPr>
    </a:lvl1pPr>
    <a:lvl2pPr marL="457195" algn="l" rtl="0" fontAlgn="base">
      <a:spcBef>
        <a:spcPct val="0"/>
      </a:spcBef>
      <a:spcAft>
        <a:spcPct val="0"/>
      </a:spcAft>
      <a:defRPr sz="1200" kern="1200">
        <a:solidFill>
          <a:schemeClr val="tx1"/>
        </a:solidFill>
        <a:latin typeface="Gill Sans" charset="0"/>
        <a:ea typeface="ＭＳ Ｐゴシック" charset="0"/>
        <a:cs typeface="+mn-cs"/>
      </a:defRPr>
    </a:lvl2pPr>
    <a:lvl3pPr marL="914391" algn="l" rtl="0" fontAlgn="base">
      <a:spcBef>
        <a:spcPct val="0"/>
      </a:spcBef>
      <a:spcAft>
        <a:spcPct val="0"/>
      </a:spcAft>
      <a:defRPr sz="1200" kern="1200">
        <a:solidFill>
          <a:schemeClr val="tx1"/>
        </a:solidFill>
        <a:latin typeface="Gill Sans" charset="0"/>
        <a:ea typeface="ＭＳ Ｐゴシック" charset="0"/>
        <a:cs typeface="+mn-cs"/>
      </a:defRPr>
    </a:lvl3pPr>
    <a:lvl4pPr marL="1371586" algn="l" rtl="0" fontAlgn="base">
      <a:spcBef>
        <a:spcPct val="0"/>
      </a:spcBef>
      <a:spcAft>
        <a:spcPct val="0"/>
      </a:spcAft>
      <a:defRPr sz="1200" kern="1200">
        <a:solidFill>
          <a:schemeClr val="tx1"/>
        </a:solidFill>
        <a:latin typeface="Gill Sans" charset="0"/>
        <a:ea typeface="ＭＳ Ｐゴシック" charset="0"/>
        <a:cs typeface="+mn-cs"/>
      </a:defRPr>
    </a:lvl4pPr>
    <a:lvl5pPr marL="1828782" algn="l" rtl="0" fontAlgn="base">
      <a:spcBef>
        <a:spcPct val="0"/>
      </a:spcBef>
      <a:spcAft>
        <a:spcPct val="0"/>
      </a:spcAft>
      <a:defRPr sz="1200" kern="1200">
        <a:solidFill>
          <a:schemeClr val="tx1"/>
        </a:solidFill>
        <a:latin typeface="Gill Sans" charset="0"/>
        <a:ea typeface="ＭＳ Ｐゴシック" charset="0"/>
        <a:cs typeface="+mn-cs"/>
      </a:defRPr>
    </a:lvl5pPr>
    <a:lvl6pPr marL="2285977" algn="l" defTabSz="457195" rtl="0" eaLnBrk="1" latinLnBrk="0" hangingPunct="1">
      <a:defRPr sz="1200" kern="1200">
        <a:solidFill>
          <a:schemeClr val="tx1"/>
        </a:solidFill>
        <a:latin typeface="+mn-lt"/>
        <a:ea typeface="+mn-ea"/>
        <a:cs typeface="+mn-cs"/>
      </a:defRPr>
    </a:lvl6pPr>
    <a:lvl7pPr marL="2743173" algn="l" defTabSz="457195" rtl="0" eaLnBrk="1" latinLnBrk="0" hangingPunct="1">
      <a:defRPr sz="1200" kern="1200">
        <a:solidFill>
          <a:schemeClr val="tx1"/>
        </a:solidFill>
        <a:latin typeface="+mn-lt"/>
        <a:ea typeface="+mn-ea"/>
        <a:cs typeface="+mn-cs"/>
      </a:defRPr>
    </a:lvl7pPr>
    <a:lvl8pPr marL="3200368" algn="l" defTabSz="457195" rtl="0" eaLnBrk="1" latinLnBrk="0" hangingPunct="1">
      <a:defRPr sz="1200" kern="1200">
        <a:solidFill>
          <a:schemeClr val="tx1"/>
        </a:solidFill>
        <a:latin typeface="+mn-lt"/>
        <a:ea typeface="+mn-ea"/>
        <a:cs typeface="+mn-cs"/>
      </a:defRPr>
    </a:lvl8pPr>
    <a:lvl9pPr marL="3657563" algn="l" defTabSz="45719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 Id="rId3" Type="http://schemas.openxmlformats.org/officeDocument/2006/relationships/hyperlink" Target="http://www.ai.rug.nl/~verheij/aaa/argumed1.htm"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file:///private/var/folders/LB/LBPfpH092RW88++1Ylo2Q++++TM/-Tmp-/TemporaryItems/RapidWeaver/18575/document-429630768-0/RWDocumentPagePreview/resources/Home/LKIF-Specification.pdf"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Gordon’s model</a:t>
            </a:r>
            <a:endParaRPr lang="en-GB" dirty="0"/>
          </a:p>
        </p:txBody>
      </p:sp>
    </p:spTree>
    <p:extLst>
      <p:ext uri="{BB962C8B-B14F-4D97-AF65-F5344CB8AC3E}">
        <p14:creationId xmlns:p14="http://schemas.microsoft.com/office/powerpoint/2010/main" val="6169374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dirty="0" smtClean="0"/>
              <a:t>Ratio</a:t>
            </a:r>
            <a:r>
              <a:rPr lang="en-GB" baseline="0" dirty="0" smtClean="0"/>
              <a:t> </a:t>
            </a:r>
            <a:r>
              <a:rPr lang="en-GB" baseline="0" dirty="0" err="1" smtClean="0"/>
              <a:t>Decidendi</a:t>
            </a:r>
            <a:r>
              <a:rPr lang="en-GB" baseline="0" dirty="0" smtClean="0"/>
              <a:t>: L</a:t>
            </a:r>
            <a:r>
              <a:rPr lang="en-GB" dirty="0" smtClean="0"/>
              <a:t>egal rule derived from or consistent with the arguments of the majority.</a:t>
            </a:r>
          </a:p>
          <a:p>
            <a:endParaRPr lang="en-GB" dirty="0"/>
          </a:p>
        </p:txBody>
      </p:sp>
    </p:spTree>
    <p:extLst>
      <p:ext uri="{BB962C8B-B14F-4D97-AF65-F5344CB8AC3E}">
        <p14:creationId xmlns:p14="http://schemas.microsoft.com/office/powerpoint/2010/main" val="2577416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t>
            </a:r>
            <a:endParaRPr lang="en-GB" dirty="0"/>
          </a:p>
        </p:txBody>
      </p:sp>
    </p:spTree>
    <p:extLst>
      <p:ext uri="{BB962C8B-B14F-4D97-AF65-F5344CB8AC3E}">
        <p14:creationId xmlns:p14="http://schemas.microsoft.com/office/powerpoint/2010/main" val="168324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Gordon’s model</a:t>
            </a:r>
            <a:endParaRPr lang="en-GB" dirty="0"/>
          </a:p>
        </p:txBody>
      </p:sp>
    </p:spTree>
    <p:extLst>
      <p:ext uri="{BB962C8B-B14F-4D97-AF65-F5344CB8AC3E}">
        <p14:creationId xmlns:p14="http://schemas.microsoft.com/office/powerpoint/2010/main" val="6169374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eaLnBrk="1" hangingPunct="1">
              <a:buFontTx/>
              <a:buChar char="-"/>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Lst>
              <a:defRPr/>
            </a:pPr>
            <a:r>
              <a:rPr lang="en-US" dirty="0" smtClean="0"/>
              <a:t>Supports argument reconstruction and visualization </a:t>
            </a:r>
          </a:p>
          <a:p>
            <a:pPr marL="171450" indent="-171450" eaLnBrk="1" hangingPunct="1">
              <a:buFontTx/>
              <a:buChar char="-"/>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Lst>
              <a:defRPr/>
            </a:pPr>
            <a:r>
              <a:rPr lang="en-US" dirty="0" smtClean="0"/>
              <a:t>Diagram types: Beardsley/Freeman, </a:t>
            </a:r>
            <a:r>
              <a:rPr lang="en-US" dirty="0" err="1" smtClean="0"/>
              <a:t>Toulmin</a:t>
            </a:r>
            <a:r>
              <a:rPr lang="en-US" dirty="0" smtClean="0"/>
              <a:t> and </a:t>
            </a:r>
            <a:r>
              <a:rPr lang="en-US" dirty="0" err="1" smtClean="0"/>
              <a:t>Wigmore</a:t>
            </a:r>
            <a:endParaRPr lang="en-US" dirty="0" smtClean="0"/>
          </a:p>
          <a:p>
            <a:pPr marL="171450" indent="-171450" eaLnBrk="1" hangingPunct="1">
              <a:buFontTx/>
              <a:buChar char="-"/>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Lst>
              <a:defRPr/>
            </a:pPr>
            <a:r>
              <a:rPr lang="en-US" dirty="0" smtClean="0"/>
              <a:t>Supports argumentation schemes.</a:t>
            </a:r>
          </a:p>
          <a:p>
            <a:pPr marL="171450" indent="-171450" eaLnBrk="1" hangingPunct="1">
              <a:buFontTx/>
              <a:buChar char="-"/>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Lst>
              <a:defRPr/>
            </a:pPr>
            <a:r>
              <a:rPr lang="en-US" dirty="0" smtClean="0"/>
              <a:t>Stores arguments in XML using the Argument Markup Language (AML) DTD.</a:t>
            </a:r>
          </a:p>
          <a:p>
            <a:pPr eaLnBrk="1" hangingPunct="1">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Lst>
              <a:defRPr/>
            </a:pPr>
            <a:r>
              <a:rPr lang="en-US" dirty="0" smtClean="0"/>
              <a:t>-</a:t>
            </a:r>
            <a:r>
              <a:rPr lang="en-US" baseline="0" dirty="0" smtClean="0"/>
              <a:t>   </a:t>
            </a:r>
            <a:r>
              <a:rPr lang="en-US" dirty="0" smtClean="0"/>
              <a:t>Open Source, Implemented in Java</a:t>
            </a:r>
          </a:p>
          <a:p>
            <a:endParaRPr lang="en-GB" dirty="0"/>
          </a:p>
        </p:txBody>
      </p:sp>
    </p:spTree>
    <p:extLst>
      <p:ext uri="{BB962C8B-B14F-4D97-AF65-F5344CB8AC3E}">
        <p14:creationId xmlns:p14="http://schemas.microsoft.com/office/powerpoint/2010/main" val="3643187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a:t>
            </a:r>
            <a:r>
              <a:rPr lang="en-GB" baseline="0" dirty="0" smtClean="0"/>
              <a:t> shows a simplified screen shot of the </a:t>
            </a:r>
            <a:r>
              <a:rPr lang="en-GB" baseline="0" dirty="0" err="1" smtClean="0"/>
              <a:t>Carneades</a:t>
            </a:r>
            <a:r>
              <a:rPr lang="en-GB" baseline="0" dirty="0" smtClean="0"/>
              <a:t> Editor</a:t>
            </a:r>
            <a:endParaRPr lang="en-GB"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D6482D9-B676-9A4F-822C-5E16333183E2}" type="slidenum">
              <a:rPr lang="es-ES" smtClean="0"/>
              <a:pPr/>
              <a:t>24</a:t>
            </a:fld>
            <a:endParaRPr lang="es-ES"/>
          </a:p>
        </p:txBody>
      </p:sp>
    </p:spTree>
    <p:extLst>
      <p:ext uri="{BB962C8B-B14F-4D97-AF65-F5344CB8AC3E}">
        <p14:creationId xmlns:p14="http://schemas.microsoft.com/office/powerpoint/2010/main" val="41561454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Gordon’s model</a:t>
            </a:r>
            <a:endParaRPr lang="en-GB" dirty="0"/>
          </a:p>
        </p:txBody>
      </p:sp>
    </p:spTree>
    <p:extLst>
      <p:ext uri="{BB962C8B-B14F-4D97-AF65-F5344CB8AC3E}">
        <p14:creationId xmlns:p14="http://schemas.microsoft.com/office/powerpoint/2010/main" val="6169374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Argument</a:t>
            </a:r>
            <a:r>
              <a:rPr lang="en-GB" baseline="0" dirty="0" smtClean="0"/>
              <a:t> graphs generalize defeasible proofs to allow all the defeasible proofs for both sides to be represented in one graph.</a:t>
            </a:r>
            <a:endParaRPr lang="en-GB" dirty="0"/>
          </a:p>
        </p:txBody>
      </p:sp>
    </p:spTree>
    <p:extLst>
      <p:ext uri="{BB962C8B-B14F-4D97-AF65-F5344CB8AC3E}">
        <p14:creationId xmlns:p14="http://schemas.microsoft.com/office/powerpoint/2010/main" val="1189999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Rot="1" noChangeAspect="1" noChangeArrowheads="1"/>
          </p:cNvSpPr>
          <p:nvPr>
            <p:ph type="sldImg"/>
          </p:nvPr>
        </p:nvSpPr>
        <p:spPr>
          <a:solidFill>
            <a:srgbClr val="FFFFFF"/>
          </a:solidFill>
          <a:ln/>
        </p:spPr>
      </p:sp>
      <p:sp>
        <p:nvSpPr>
          <p:cNvPr id="38914" name="Rectangle 2"/>
          <p:cNvSpPr>
            <a:spLocks noGrp="1" noChangeArrowheads="1"/>
          </p:cNvSpPr>
          <p:nvPr>
            <p:ph type="body" idx="1"/>
          </p:nvPr>
        </p:nvSpPr>
        <p:spPr>
          <a:ln/>
        </p:spPr>
        <p:txBody>
          <a:bodyPr/>
          <a:lstStyle/>
          <a:p>
            <a:pPr eaLnBrk="1" hangingPunct="1">
              <a:defRPr/>
            </a:pPr>
            <a:r>
              <a:rPr lang="en-US" sz="1600" u="sng" dirty="0" smtClean="0">
                <a:latin typeface="Lucida Grande" charset="0"/>
                <a:cs typeface="Lucida Grande" charset="0"/>
                <a:sym typeface="Lucida Grande" charset="0"/>
                <a:hlinkClick r:id="rId3"/>
              </a:rPr>
              <a:t>http://www.ai.rug.nl/~verheij/aaa/argumed1.htm</a:t>
            </a:r>
            <a:endParaRPr lang="en-US" sz="1600" u="sng" dirty="0" smtClean="0">
              <a:latin typeface="Lucida Grande" charset="0"/>
              <a:cs typeface="Lucida Grande" charset="0"/>
              <a:sym typeface="Lucida Grande" charset="0"/>
            </a:endParaRPr>
          </a:p>
          <a:p>
            <a:pPr eaLnBrk="1" hangingPunct="1">
              <a:defRPr/>
            </a:pPr>
            <a:endParaRPr lang="en-US" sz="1600" u="sng" dirty="0" smtClean="0">
              <a:latin typeface="Lucida Grande" charset="0"/>
              <a:cs typeface="Lucida Grande" charset="0"/>
              <a:sym typeface="Lucida Grande" charset="0"/>
            </a:endParaRPr>
          </a:p>
          <a:p>
            <a:pPr eaLnBrk="1" hangingPunct="1">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Lst>
              <a:defRPr/>
            </a:pPr>
            <a:r>
              <a:rPr lang="en-US" sz="1600" dirty="0" smtClean="0"/>
              <a:t>-</a:t>
            </a:r>
            <a:r>
              <a:rPr lang="en-US" sz="1600" baseline="0" dirty="0" smtClean="0"/>
              <a:t> </a:t>
            </a:r>
            <a:r>
              <a:rPr lang="en-US" sz="1600" dirty="0" smtClean="0"/>
              <a:t>Supports argument visualization and evaluation</a:t>
            </a:r>
          </a:p>
          <a:p>
            <a:pPr eaLnBrk="1" hangingPunct="1">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Lst>
              <a:defRPr/>
            </a:pPr>
            <a:r>
              <a:rPr lang="en-US" sz="1600" dirty="0" smtClean="0"/>
              <a:t>- Semantics: </a:t>
            </a:r>
            <a:r>
              <a:rPr lang="en-US" sz="1600" dirty="0" err="1" smtClean="0"/>
              <a:t>DefLog</a:t>
            </a:r>
            <a:endParaRPr lang="en-US" sz="1600" dirty="0" smtClean="0"/>
          </a:p>
          <a:p>
            <a:pPr eaLnBrk="1" hangingPunct="1">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Lst>
              <a:defRPr/>
            </a:pPr>
            <a:r>
              <a:rPr lang="en-US" sz="1600" dirty="0" smtClean="0"/>
              <a:t>- Latest version: </a:t>
            </a:r>
            <a:r>
              <a:rPr lang="en-US" sz="1600" dirty="0" err="1" smtClean="0"/>
              <a:t>ArguMed</a:t>
            </a:r>
            <a:r>
              <a:rPr lang="en-US" sz="1600" dirty="0" smtClean="0"/>
              <a:t> 3 (2001).</a:t>
            </a:r>
          </a:p>
          <a:p>
            <a:pPr eaLnBrk="1" hangingPunct="1">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Lst>
              <a:defRPr/>
            </a:pPr>
            <a:r>
              <a:rPr lang="en-US" sz="1600" dirty="0" smtClean="0"/>
              <a:t>- Implemented in Delphi (Windows only)</a:t>
            </a:r>
          </a:p>
          <a:p>
            <a:pPr eaLnBrk="1" hangingPunct="1">
              <a:defRPr/>
            </a:pPr>
            <a:endParaRPr lang="en-US" sz="1600" u="sng" dirty="0" smtClean="0">
              <a:latin typeface="Lucida Grande" charset="0"/>
              <a:cs typeface="Lucida Grande" charset="0"/>
              <a:sym typeface="Lucida Grande"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dirty="0" smtClean="0"/>
              <a:t>single-user</a:t>
            </a:r>
            <a:r>
              <a:rPr lang="en-GB" baseline="0" dirty="0" smtClean="0"/>
              <a:t> desktop application</a:t>
            </a:r>
          </a:p>
          <a:p>
            <a:pPr marL="171450" indent="-171450">
              <a:buFontTx/>
              <a:buChar char="-"/>
            </a:pPr>
            <a:r>
              <a:rPr lang="en-GB" baseline="0" dirty="0" smtClean="0"/>
              <a:t>platform: JVM</a:t>
            </a:r>
            <a:endParaRPr lang="en-GB" dirty="0" smtClean="0"/>
          </a:p>
          <a:p>
            <a:pPr marL="171450" indent="-171450">
              <a:buFontTx/>
              <a:buChar char="-"/>
            </a:pPr>
            <a:r>
              <a:rPr lang="en-GB" dirty="0" smtClean="0"/>
              <a:t>argument construction from conceptual models (ontologies), defeasible rules and argumentation schemes</a:t>
            </a:r>
          </a:p>
          <a:p>
            <a:r>
              <a:rPr lang="en-GB" dirty="0" smtClean="0"/>
              <a:t>-  argument evaluation, using proof burdens and standards and a model of the audience</a:t>
            </a:r>
          </a:p>
          <a:p>
            <a:r>
              <a:rPr lang="en-GB" dirty="0" smtClean="0"/>
              <a:t>-  finding positions to support claims, using abduction</a:t>
            </a:r>
          </a:p>
          <a:p>
            <a:r>
              <a:rPr lang="en-GB" dirty="0" smtClean="0"/>
              <a:t>-  argument mapping and visualization</a:t>
            </a:r>
          </a:p>
          <a:p>
            <a:r>
              <a:rPr lang="en-GB" dirty="0" smtClean="0"/>
              <a:t>-  argument interchange in XML, using the </a:t>
            </a:r>
            <a:r>
              <a:rPr lang="en-GB" dirty="0" smtClean="0">
                <a:hlinkClick r:id="rId3"/>
              </a:rPr>
              <a:t>Legal Knowledge Interchange Format (LKIF)</a:t>
            </a:r>
            <a:endParaRPr lang="en-GB" dirty="0" smtClean="0"/>
          </a:p>
          <a:p>
            <a:endParaRPr lang="en-GB" dirty="0"/>
          </a:p>
        </p:txBody>
      </p:sp>
    </p:spTree>
    <p:extLst>
      <p:ext uri="{BB962C8B-B14F-4D97-AF65-F5344CB8AC3E}">
        <p14:creationId xmlns:p14="http://schemas.microsoft.com/office/powerpoint/2010/main" val="4218034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Gordon’s model</a:t>
            </a:r>
            <a:endParaRPr lang="en-GB" dirty="0"/>
          </a:p>
        </p:txBody>
      </p:sp>
    </p:spTree>
    <p:extLst>
      <p:ext uri="{BB962C8B-B14F-4D97-AF65-F5344CB8AC3E}">
        <p14:creationId xmlns:p14="http://schemas.microsoft.com/office/powerpoint/2010/main" val="61693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Lst>
              <a:defRPr/>
            </a:pPr>
            <a:r>
              <a:rPr lang="en-US" dirty="0" smtClean="0"/>
              <a:t>-</a:t>
            </a:r>
            <a:r>
              <a:rPr lang="en-US" baseline="0" dirty="0" smtClean="0"/>
              <a:t> </a:t>
            </a:r>
            <a:r>
              <a:rPr lang="en-US" dirty="0" smtClean="0"/>
              <a:t>Uses a version of </a:t>
            </a:r>
            <a:r>
              <a:rPr lang="en-US" dirty="0" err="1" smtClean="0"/>
              <a:t>Toulmin</a:t>
            </a:r>
            <a:r>
              <a:rPr lang="ja-JP" altLang="en-US" dirty="0" smtClean="0">
                <a:latin typeface="Arial"/>
              </a:rPr>
              <a:t>’</a:t>
            </a:r>
            <a:r>
              <a:rPr lang="en-US" dirty="0" smtClean="0"/>
              <a:t>s argumentation scheme to construct arguments</a:t>
            </a:r>
          </a:p>
          <a:p>
            <a:pPr eaLnBrk="1" hangingPunct="1">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Lst>
              <a:defRPr/>
            </a:pPr>
            <a:r>
              <a:rPr lang="en-US" dirty="0" smtClean="0"/>
              <a:t>- Research prototype, implemented in Prolog</a:t>
            </a:r>
          </a:p>
          <a:p>
            <a:endParaRPr lang="en-GB" dirty="0"/>
          </a:p>
        </p:txBody>
      </p:sp>
    </p:spTree>
    <p:extLst>
      <p:ext uri="{BB962C8B-B14F-4D97-AF65-F5344CB8AC3E}">
        <p14:creationId xmlns:p14="http://schemas.microsoft.com/office/powerpoint/2010/main" val="670328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2438400" algn="l"/>
                <a:tab pos="2686050" algn="l"/>
                <a:tab pos="2933700" algn="l"/>
                <a:tab pos="2933700" algn="l"/>
                <a:tab pos="2438400" algn="l"/>
                <a:tab pos="2686050" algn="l"/>
                <a:tab pos="2933700" algn="l"/>
                <a:tab pos="2933700" algn="l"/>
                <a:tab pos="350838" algn="l"/>
                <a:tab pos="2603500" algn="l"/>
                <a:tab pos="2851150" algn="l"/>
                <a:tab pos="3098800" algn="l"/>
                <a:tab pos="3098800" algn="l"/>
                <a:tab pos="350838" algn="l"/>
                <a:tab pos="2603500" algn="l"/>
                <a:tab pos="2851150" algn="l"/>
                <a:tab pos="3098800" algn="l"/>
              </a:tabLst>
              <a:defRPr/>
            </a:pPr>
            <a:r>
              <a:rPr lang="en-US" dirty="0" smtClean="0"/>
              <a:t>- Commercial </a:t>
            </a:r>
            <a:r>
              <a:rPr lang="ja-JP" altLang="en-US" dirty="0" smtClean="0">
                <a:latin typeface="Arial"/>
              </a:rPr>
              <a:t>“</a:t>
            </a:r>
            <a:r>
              <a:rPr lang="en-US" dirty="0" smtClean="0"/>
              <a:t>Argument Mapping</a:t>
            </a:r>
            <a:r>
              <a:rPr lang="ja-JP" altLang="en-US" dirty="0" smtClean="0">
                <a:latin typeface="Arial"/>
              </a:rPr>
              <a:t>”</a:t>
            </a:r>
            <a:r>
              <a:rPr lang="en-US" dirty="0" smtClean="0"/>
              <a:t> product, by </a:t>
            </a:r>
            <a:r>
              <a:rPr lang="en-US" dirty="0" err="1" smtClean="0"/>
              <a:t>Austhink</a:t>
            </a:r>
            <a:r>
              <a:rPr lang="en-US" dirty="0" smtClean="0"/>
              <a:t>.</a:t>
            </a:r>
          </a:p>
          <a:p>
            <a:pPr eaLnBrk="1" hangingPunct="1">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2438400" algn="l"/>
                <a:tab pos="2686050" algn="l"/>
                <a:tab pos="2933700" algn="l"/>
                <a:tab pos="2933700" algn="l"/>
                <a:tab pos="2438400" algn="l"/>
                <a:tab pos="2686050" algn="l"/>
                <a:tab pos="2933700" algn="l"/>
                <a:tab pos="2933700" algn="l"/>
                <a:tab pos="350838" algn="l"/>
                <a:tab pos="2603500" algn="l"/>
                <a:tab pos="2851150" algn="l"/>
                <a:tab pos="3098800" algn="l"/>
                <a:tab pos="3098800" algn="l"/>
                <a:tab pos="350838" algn="l"/>
                <a:tab pos="2603500" algn="l"/>
                <a:tab pos="2851150" algn="l"/>
                <a:tab pos="3098800" algn="l"/>
              </a:tabLst>
              <a:defRPr/>
            </a:pPr>
            <a:r>
              <a:rPr lang="en-US" dirty="0" smtClean="0"/>
              <a:t>- Supports argument visualization and evaluation (</a:t>
            </a:r>
            <a:r>
              <a:rPr lang="ja-JP" altLang="en-US" dirty="0" smtClean="0">
                <a:latin typeface="Arial"/>
              </a:rPr>
              <a:t>“</a:t>
            </a:r>
            <a:r>
              <a:rPr lang="en-US" dirty="0" smtClean="0"/>
              <a:t>analysis</a:t>
            </a:r>
            <a:r>
              <a:rPr lang="ja-JP" altLang="en-US" dirty="0" smtClean="0">
                <a:latin typeface="Arial"/>
              </a:rPr>
              <a:t>”</a:t>
            </a:r>
            <a:r>
              <a:rPr lang="en-US" dirty="0" smtClean="0"/>
              <a:t>).</a:t>
            </a:r>
          </a:p>
          <a:p>
            <a:pPr eaLnBrk="1" hangingPunct="1">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2438400" algn="l"/>
                <a:tab pos="2686050" algn="l"/>
                <a:tab pos="2933700" algn="l"/>
                <a:tab pos="2933700" algn="l"/>
                <a:tab pos="2438400" algn="l"/>
                <a:tab pos="2686050" algn="l"/>
                <a:tab pos="2933700" algn="l"/>
                <a:tab pos="2933700" algn="l"/>
                <a:tab pos="350838" algn="l"/>
                <a:tab pos="2603500" algn="l"/>
                <a:tab pos="2851150" algn="l"/>
                <a:tab pos="3098800" algn="l"/>
                <a:tab pos="3098800" algn="l"/>
                <a:tab pos="350838" algn="l"/>
                <a:tab pos="2603500" algn="l"/>
                <a:tab pos="2851150" algn="l"/>
                <a:tab pos="3098800" algn="l"/>
              </a:tabLst>
              <a:defRPr/>
            </a:pPr>
            <a:r>
              <a:rPr lang="en-US" dirty="0" smtClean="0"/>
              <a:t>- Provides two types of diagrams:</a:t>
            </a:r>
          </a:p>
          <a:p>
            <a:pPr marL="504825" lvl="1" eaLnBrk="1" hangingPunct="1">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2438400" algn="l"/>
                <a:tab pos="2686050" algn="l"/>
                <a:tab pos="2933700" algn="l"/>
                <a:tab pos="2933700" algn="l"/>
                <a:tab pos="2438400" algn="l"/>
                <a:tab pos="2686050" algn="l"/>
                <a:tab pos="2933700" algn="l"/>
                <a:tab pos="2933700" algn="l"/>
                <a:tab pos="350838" algn="l"/>
                <a:tab pos="2603500" algn="l"/>
                <a:tab pos="2851150" algn="l"/>
                <a:tab pos="3098800" algn="l"/>
                <a:tab pos="3098800" algn="l"/>
                <a:tab pos="350838" algn="l"/>
                <a:tab pos="2603500" algn="l"/>
                <a:tab pos="2851150" algn="l"/>
                <a:tab pos="3098800" algn="l"/>
              </a:tabLst>
              <a:defRPr/>
            </a:pPr>
            <a:r>
              <a:rPr lang="ja-JP" altLang="en-US" dirty="0" smtClean="0">
                <a:latin typeface="Arial"/>
              </a:rPr>
              <a:t>“</a:t>
            </a:r>
            <a:r>
              <a:rPr lang="en-US" dirty="0" smtClean="0"/>
              <a:t>Reasoning maps, which lay out arguments in a quick and intuitive way</a:t>
            </a:r>
            <a:r>
              <a:rPr lang="ja-JP" altLang="en-US" dirty="0" smtClean="0">
                <a:latin typeface="Arial"/>
              </a:rPr>
              <a:t>”</a:t>
            </a:r>
            <a:endParaRPr lang="en-US" dirty="0" smtClean="0"/>
          </a:p>
          <a:p>
            <a:pPr marL="504825" lvl="1" eaLnBrk="1" hangingPunct="1">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2438400" algn="l"/>
                <a:tab pos="2686050" algn="l"/>
                <a:tab pos="2933700" algn="l"/>
                <a:tab pos="2933700" algn="l"/>
                <a:tab pos="2438400" algn="l"/>
                <a:tab pos="2686050" algn="l"/>
                <a:tab pos="2933700" algn="l"/>
                <a:tab pos="2933700" algn="l"/>
                <a:tab pos="350838" algn="l"/>
                <a:tab pos="2603500" algn="l"/>
                <a:tab pos="2851150" algn="l"/>
                <a:tab pos="3098800" algn="l"/>
                <a:tab pos="3098800" algn="l"/>
                <a:tab pos="350838" algn="l"/>
                <a:tab pos="2603500" algn="l"/>
                <a:tab pos="2851150" algn="l"/>
                <a:tab pos="3098800" algn="l"/>
              </a:tabLst>
              <a:defRPr/>
            </a:pPr>
            <a:r>
              <a:rPr lang="ja-JP" altLang="en-US" dirty="0" smtClean="0">
                <a:latin typeface="Arial"/>
              </a:rPr>
              <a:t>“</a:t>
            </a:r>
            <a:r>
              <a:rPr lang="en-US" dirty="0" smtClean="0"/>
              <a:t>Analytical maps, which enable a more careful and rigorous analysis of an argument.</a:t>
            </a:r>
            <a:r>
              <a:rPr lang="ja-JP" altLang="en-US" dirty="0" smtClean="0">
                <a:latin typeface="Arial"/>
              </a:rPr>
              <a:t>”</a:t>
            </a:r>
            <a:endParaRPr lang="en-US" dirty="0" smtClean="0"/>
          </a:p>
          <a:p>
            <a:pPr eaLnBrk="1" hangingPunct="1">
              <a:lnSpc>
                <a:spcPts val="1675"/>
              </a:lnSpc>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2438400" algn="l"/>
                <a:tab pos="2686050" algn="l"/>
                <a:tab pos="2933700" algn="l"/>
                <a:tab pos="2933700" algn="l"/>
                <a:tab pos="2438400" algn="l"/>
                <a:tab pos="2686050" algn="l"/>
                <a:tab pos="2933700" algn="l"/>
                <a:tab pos="2933700" algn="l"/>
                <a:tab pos="350838" algn="l"/>
                <a:tab pos="2603500" algn="l"/>
                <a:tab pos="2851150" algn="l"/>
                <a:tab pos="3098800" algn="l"/>
                <a:tab pos="3098800" algn="l"/>
                <a:tab pos="350838" algn="l"/>
                <a:tab pos="2603500" algn="l"/>
                <a:tab pos="2851150" algn="l"/>
                <a:tab pos="3098800" algn="l"/>
              </a:tabLst>
              <a:defRPr/>
            </a:pPr>
            <a:r>
              <a:rPr lang="en-US" dirty="0" smtClean="0"/>
              <a:t>- Successor to Reasonable!</a:t>
            </a:r>
          </a:p>
          <a:p>
            <a:pPr eaLnBrk="1" hangingPunct="1">
              <a:tabLst>
                <a:tab pos="350838" algn="l"/>
                <a:tab pos="2603500" algn="l"/>
                <a:tab pos="2851150" algn="l"/>
                <a:tab pos="3098800" algn="l"/>
                <a:tab pos="3098800" algn="l"/>
                <a:tab pos="350838" algn="l"/>
                <a:tab pos="2603500" algn="l"/>
                <a:tab pos="2851150" algn="l"/>
                <a:tab pos="3098800" algn="l"/>
                <a:tab pos="3098800" algn="l"/>
                <a:tab pos="350838" algn="l"/>
                <a:tab pos="2603500" algn="l"/>
                <a:tab pos="2851150" algn="l"/>
                <a:tab pos="3098800" algn="l"/>
                <a:tab pos="3098800" algn="l"/>
                <a:tab pos="2438400" algn="l"/>
                <a:tab pos="2686050" algn="l"/>
                <a:tab pos="2933700" algn="l"/>
                <a:tab pos="2933700" algn="l"/>
                <a:tab pos="2438400" algn="l"/>
                <a:tab pos="2686050" algn="l"/>
                <a:tab pos="2933700" algn="l"/>
                <a:tab pos="2933700" algn="l"/>
                <a:tab pos="350838" algn="l"/>
                <a:tab pos="2603500" algn="l"/>
                <a:tab pos="2851150" algn="l"/>
                <a:tab pos="3098800" algn="l"/>
                <a:tab pos="3098800" algn="l"/>
                <a:tab pos="350838" algn="l"/>
                <a:tab pos="2603500" algn="l"/>
                <a:tab pos="2851150" algn="l"/>
                <a:tab pos="3098800" algn="l"/>
              </a:tabLst>
              <a:defRPr/>
            </a:pPr>
            <a:r>
              <a:rPr lang="en-US" dirty="0" smtClean="0"/>
              <a:t>- Platform: A </a:t>
            </a:r>
            <a:r>
              <a:rPr lang="en-US" dirty="0" err="1" smtClean="0"/>
              <a:t>.Net</a:t>
            </a:r>
            <a:r>
              <a:rPr lang="en-US" dirty="0" smtClean="0"/>
              <a:t> application (Windows only).</a:t>
            </a:r>
          </a:p>
          <a:p>
            <a:endParaRPr lang="en-GB" dirty="0"/>
          </a:p>
        </p:txBody>
      </p:sp>
    </p:spTree>
    <p:extLst>
      <p:ext uri="{BB962C8B-B14F-4D97-AF65-F5344CB8AC3E}">
        <p14:creationId xmlns:p14="http://schemas.microsoft.com/office/powerpoint/2010/main" val="28289761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Gordon’s model</a:t>
            </a:r>
            <a:endParaRPr lang="en-GB" dirty="0"/>
          </a:p>
        </p:txBody>
      </p:sp>
    </p:spTree>
    <p:extLst>
      <p:ext uri="{BB962C8B-B14F-4D97-AF65-F5344CB8AC3E}">
        <p14:creationId xmlns:p14="http://schemas.microsoft.com/office/powerpoint/2010/main" val="616937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Gordon’s model</a:t>
            </a:r>
            <a:endParaRPr lang="en-GB" dirty="0"/>
          </a:p>
        </p:txBody>
      </p:sp>
    </p:spTree>
    <p:extLst>
      <p:ext uri="{BB962C8B-B14F-4D97-AF65-F5344CB8AC3E}">
        <p14:creationId xmlns:p14="http://schemas.microsoft.com/office/powerpoint/2010/main" val="616937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Gordon’s model</a:t>
            </a:r>
            <a:endParaRPr lang="en-GB" dirty="0"/>
          </a:p>
        </p:txBody>
      </p:sp>
    </p:spTree>
    <p:extLst>
      <p:ext uri="{BB962C8B-B14F-4D97-AF65-F5344CB8AC3E}">
        <p14:creationId xmlns:p14="http://schemas.microsoft.com/office/powerpoint/2010/main" val="6169374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9218" name="Rectangle 2"/>
          <p:cNvSpPr>
            <a:spLocks noGrp="1" noChangeArrowheads="1"/>
          </p:cNvSpPr>
          <p:nvPr>
            <p:ph type="body" idx="1"/>
          </p:nvPr>
        </p:nvSpPr>
        <p:spPr bwMode="auto">
          <a:xfrm>
            <a:off x="685800" y="4343400"/>
            <a:ext cx="54864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pPr marL="44450">
              <a:spcBef>
                <a:spcPts val="450"/>
              </a:spcBef>
            </a:pPr>
            <a:r>
              <a:rPr lang="en-US">
                <a:solidFill>
                  <a:srgbClr val="000000"/>
                </a:solidFill>
                <a:cs typeface="Times New Roman" charset="0"/>
                <a:sym typeface="Times New Roman" charset="0"/>
              </a:rPr>
              <a:t>Authors are representative, not comprehensive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Araucaria (2001)</a:t>
            </a:r>
            <a:r>
              <a:rPr lang="en-US" baseline="0" dirty="0" smtClean="0"/>
              <a:t> </a:t>
            </a:r>
            <a:r>
              <a:rPr lang="en-US" dirty="0" smtClean="0"/>
              <a:t>Rowe, Reed &amp; </a:t>
            </a:r>
            <a:r>
              <a:rPr lang="en-US" dirty="0" err="1" smtClean="0"/>
              <a:t>Katzav</a:t>
            </a:r>
            <a:endParaRPr lang="en-GB" dirty="0"/>
          </a:p>
        </p:txBody>
      </p:sp>
    </p:spTree>
    <p:extLst>
      <p:ext uri="{BB962C8B-B14F-4D97-AF65-F5344CB8AC3E}">
        <p14:creationId xmlns:p14="http://schemas.microsoft.com/office/powerpoint/2010/main" val="853797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dirty="0" smtClean="0"/>
              <a:t>Gordon’s model</a:t>
            </a:r>
            <a:endParaRPr lang="en-GB" dirty="0"/>
          </a:p>
        </p:txBody>
      </p:sp>
    </p:spTree>
    <p:extLst>
      <p:ext uri="{BB962C8B-B14F-4D97-AF65-F5344CB8AC3E}">
        <p14:creationId xmlns:p14="http://schemas.microsoft.com/office/powerpoint/2010/main" val="6169374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t>Isomorphism. </a:t>
            </a:r>
            <a:r>
              <a:rPr lang="en-US" sz="1200" dirty="0" smtClean="0"/>
              <a:t> One-to-one correspondence between the structure and organization of the rules in the formal model and the structure of titles, chapters and sections of the legislation  being modeled (Bench-Capon and </a:t>
            </a:r>
            <a:r>
              <a:rPr lang="en-US" sz="1200" dirty="0" err="1" smtClean="0"/>
              <a:t>Coenen</a:t>
            </a:r>
            <a:r>
              <a:rPr lang="en-US" sz="1200" dirty="0" smtClean="0"/>
              <a:t> 1992). Rules with separate exceptions, in other sections of the legal code, should not be merged into a single rule in the formal model.</a:t>
            </a:r>
          </a:p>
          <a:p>
            <a:endParaRPr lang="en-US" sz="1200" b="1" dirty="0" smtClean="0"/>
          </a:p>
          <a:p>
            <a:r>
              <a:rPr lang="en-US" sz="1200" b="1" dirty="0" smtClean="0"/>
              <a:t>Reification. </a:t>
            </a:r>
            <a:r>
              <a:rPr lang="en-US" sz="1200" dirty="0" smtClean="0"/>
              <a:t>Rules are objects with properties needed for resolving rule conflicts, such as the enacting legislative body (e.g. state or federal legislature), geographical coverage (jurisdiction), and various temporal properties (e.g. date of enactment, validity period), or the values (Bench-Capon 2002) promoted by the rules.</a:t>
            </a:r>
          </a:p>
          <a:p>
            <a:endParaRPr lang="en-US" sz="1200" b="1" dirty="0" smtClean="0"/>
          </a:p>
          <a:p>
            <a:r>
              <a:rPr lang="en-US" sz="1200" b="1" dirty="0" smtClean="0"/>
              <a:t>Defeasibility. </a:t>
            </a:r>
            <a:r>
              <a:rPr lang="en-US" sz="1200" dirty="0" smtClean="0"/>
              <a:t>When the antecedents (premises) of a legal rule hold in a particular case, there is an argument for the conclusion of the rule (</a:t>
            </a:r>
            <a:r>
              <a:rPr lang="en-US" sz="1200" dirty="0" err="1" smtClean="0"/>
              <a:t>Hage</a:t>
            </a:r>
            <a:r>
              <a:rPr lang="en-US" sz="1200" dirty="0" smtClean="0"/>
              <a:t> 1993; Gordon 1995; </a:t>
            </a:r>
            <a:r>
              <a:rPr lang="en-US" sz="1200" dirty="0" err="1" smtClean="0"/>
              <a:t>Prakken</a:t>
            </a:r>
            <a:r>
              <a:rPr lang="en-US" sz="1200" dirty="0" smtClean="0"/>
              <a:t> and Sartor 1996; Sartor 2005). The conclusion of this argument is presumably, but not necessarily true. The argument can be defeated in various ways).</a:t>
            </a:r>
          </a:p>
          <a:p>
            <a:endParaRPr lang="en-US" sz="1200" b="1" dirty="0" smtClean="0"/>
          </a:p>
          <a:p>
            <a:r>
              <a:rPr lang="en-US" sz="1200" b="1" dirty="0" smtClean="0"/>
              <a:t>Contraposition. </a:t>
            </a:r>
            <a:r>
              <a:rPr lang="en-US" sz="1200" dirty="0" smtClean="0"/>
              <a:t>Rules do not </a:t>
            </a:r>
            <a:r>
              <a:rPr lang="en-US" sz="1200" dirty="0" err="1" smtClean="0"/>
              <a:t>counterpose</a:t>
            </a:r>
            <a:r>
              <a:rPr lang="en-US" sz="1200" dirty="0" smtClean="0"/>
              <a:t> (</a:t>
            </a:r>
            <a:r>
              <a:rPr lang="en-US" sz="1200" dirty="0" err="1" smtClean="0"/>
              <a:t>Prakken</a:t>
            </a:r>
            <a:r>
              <a:rPr lang="en-US" sz="1200" dirty="0" smtClean="0"/>
              <a:t> and Sartor 1996). If the conclusion of a legal rule is false, the rule cannot be used backwards to draw conclusions about its premises. </a:t>
            </a:r>
          </a:p>
          <a:p>
            <a:endParaRPr lang="en-US" sz="1200" b="1" dirty="0" smtClean="0"/>
          </a:p>
          <a:p>
            <a:r>
              <a:rPr lang="en-US" sz="1200" b="1" dirty="0" smtClean="0"/>
              <a:t>Open Texture. </a:t>
            </a:r>
            <a:r>
              <a:rPr lang="en-US" sz="1200" dirty="0" smtClean="0"/>
              <a:t>Legal terms often have an "open texture” (Hart 1961).  The courts will identify factors (Ashley 1990) to take into consideration when constructing arguments from analogy.</a:t>
            </a:r>
          </a:p>
          <a:p>
            <a:endParaRPr lang="en-US" sz="1200" b="1" dirty="0" smtClean="0"/>
          </a:p>
          <a:p>
            <a:r>
              <a:rPr lang="en-US" sz="1200" b="1" dirty="0" smtClean="0"/>
              <a:t>Rule Validity. </a:t>
            </a:r>
            <a:r>
              <a:rPr lang="en-US" sz="1200" dirty="0" smtClean="0"/>
              <a:t>Legal rules can be invalid or become invalid (</a:t>
            </a:r>
            <a:r>
              <a:rPr lang="en-US" sz="1200" dirty="0" err="1" smtClean="0"/>
              <a:t>Governatori</a:t>
            </a:r>
            <a:r>
              <a:rPr lang="en-US" sz="1200" dirty="0" smtClean="0"/>
              <a:t> and </a:t>
            </a:r>
            <a:r>
              <a:rPr lang="en-US" sz="1200" dirty="0" err="1" smtClean="0"/>
              <a:t>Rotolo</a:t>
            </a:r>
            <a:r>
              <a:rPr lang="en-US" sz="1200" dirty="0" smtClean="0"/>
              <a:t> 2009). Deleting invalid rules is not always an option. It can be necessary to apply rules, or versions of rules, which were valid at an earlier time.</a:t>
            </a:r>
          </a:p>
          <a:p>
            <a:endParaRPr lang="en-US" sz="1200" b="1" dirty="0" smtClean="0"/>
          </a:p>
          <a:p>
            <a:r>
              <a:rPr lang="en-US" sz="1200" b="1" dirty="0" smtClean="0"/>
              <a:t>Modalities. </a:t>
            </a:r>
            <a:r>
              <a:rPr lang="en-US" sz="1200" dirty="0" smtClean="0"/>
              <a:t>The conclusions of legal rules can be qualified in various ways, using "modalities" (Jones and </a:t>
            </a:r>
            <a:r>
              <a:rPr lang="en-US" sz="1200" dirty="0" err="1" smtClean="0"/>
              <a:t>Sergot</a:t>
            </a:r>
            <a:r>
              <a:rPr lang="en-US" sz="1200" dirty="0" smtClean="0"/>
              <a:t> 1992; Allen and Saxon 1993). For example, legal rules may apply "deontic" modalities (von Wright 1963) to define permissions, obligations or prohibitions or higher-level </a:t>
            </a:r>
            <a:r>
              <a:rPr lang="en-US" sz="1200" dirty="0" err="1" smtClean="0"/>
              <a:t>Hohfeldian</a:t>
            </a:r>
            <a:r>
              <a:rPr lang="en-US" sz="1200" dirty="0" smtClean="0"/>
              <a:t> relations such as rights, privileges, powers and immunities.</a:t>
            </a:r>
          </a:p>
          <a:p>
            <a:endParaRPr lang="en-GB" dirty="0"/>
          </a:p>
        </p:txBody>
      </p:sp>
    </p:spTree>
    <p:extLst>
      <p:ext uri="{BB962C8B-B14F-4D97-AF65-F5344CB8AC3E}">
        <p14:creationId xmlns:p14="http://schemas.microsoft.com/office/powerpoint/2010/main" val="1553783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848958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62000" y="2367141"/>
            <a:ext cx="8636000" cy="1633361"/>
          </a:xfrm>
        </p:spPr>
        <p:txBody>
          <a:bodyPr/>
          <a:lstStyle/>
          <a:p>
            <a:r>
              <a:rPr lang="en-US" smtClean="0"/>
              <a:t>Click to edit Master title style</a:t>
            </a:r>
            <a:endParaRPr lang="en-GB"/>
          </a:p>
        </p:txBody>
      </p:sp>
      <p:sp>
        <p:nvSpPr>
          <p:cNvPr id="3" name="Subtitle 2"/>
          <p:cNvSpPr>
            <a:spLocks noGrp="1"/>
          </p:cNvSpPr>
          <p:nvPr>
            <p:ph type="subTitle" idx="1"/>
          </p:nvPr>
        </p:nvSpPr>
        <p:spPr>
          <a:xfrm>
            <a:off x="1524000" y="4318000"/>
            <a:ext cx="7112000" cy="1947333"/>
          </a:xfrm>
        </p:spPr>
        <p:txBody>
          <a:bodyPr/>
          <a:lstStyle>
            <a:lvl1pPr marL="0" indent="0" algn="ctr">
              <a:buNone/>
              <a:defRPr>
                <a:solidFill>
                  <a:schemeClr val="tx1">
                    <a:tint val="75000"/>
                  </a:schemeClr>
                </a:solidFill>
              </a:defRPr>
            </a:lvl1pPr>
            <a:lvl2pPr marL="507990" indent="0" algn="ctr">
              <a:buNone/>
              <a:defRPr>
                <a:solidFill>
                  <a:schemeClr val="tx1">
                    <a:tint val="75000"/>
                  </a:schemeClr>
                </a:solidFill>
              </a:defRPr>
            </a:lvl2pPr>
            <a:lvl3pPr marL="1015980" indent="0" algn="ctr">
              <a:buNone/>
              <a:defRPr>
                <a:solidFill>
                  <a:schemeClr val="tx1">
                    <a:tint val="75000"/>
                  </a:schemeClr>
                </a:solidFill>
              </a:defRPr>
            </a:lvl3pPr>
            <a:lvl4pPr marL="1523970" indent="0" algn="ctr">
              <a:buNone/>
              <a:defRPr>
                <a:solidFill>
                  <a:schemeClr val="tx1">
                    <a:tint val="75000"/>
                  </a:schemeClr>
                </a:solidFill>
              </a:defRPr>
            </a:lvl4pPr>
            <a:lvl5pPr marL="2031960" indent="0" algn="ctr">
              <a:buNone/>
              <a:defRPr>
                <a:solidFill>
                  <a:schemeClr val="tx1">
                    <a:tint val="75000"/>
                  </a:schemeClr>
                </a:solidFill>
              </a:defRPr>
            </a:lvl5pPr>
            <a:lvl6pPr marL="2539950" indent="0" algn="ctr">
              <a:buNone/>
              <a:defRPr>
                <a:solidFill>
                  <a:schemeClr val="tx1">
                    <a:tint val="75000"/>
                  </a:schemeClr>
                </a:solidFill>
              </a:defRPr>
            </a:lvl6pPr>
            <a:lvl7pPr marL="3047940" indent="0" algn="ctr">
              <a:buNone/>
              <a:defRPr>
                <a:solidFill>
                  <a:schemeClr val="tx1">
                    <a:tint val="75000"/>
                  </a:schemeClr>
                </a:solidFill>
              </a:defRPr>
            </a:lvl7pPr>
            <a:lvl8pPr marL="3555929" indent="0" algn="ctr">
              <a:buNone/>
              <a:defRPr>
                <a:solidFill>
                  <a:schemeClr val="tx1">
                    <a:tint val="75000"/>
                  </a:schemeClr>
                </a:solidFill>
              </a:defRPr>
            </a:lvl8pPr>
            <a:lvl9pPr marL="4063918"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4AF466F-BDA4-4F18-9C7B-FF0A9A1B0E80}" type="datetime1">
              <a:rPr lang="en-US" smtClean="0"/>
              <a:pPr/>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69897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FB4290-6522-4139-852E-05BD9E7F0D2E}" type="datetime1">
              <a:rPr lang="en-US" smtClean="0"/>
              <a:pPr/>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729897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6000" y="305154"/>
            <a:ext cx="2286000" cy="650169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08001" y="305154"/>
            <a:ext cx="6688667" cy="650169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AAB955F9-81EA-47C5-8059-9E5C2B437C70}" type="datetime1">
              <a:rPr lang="en-US" smtClean="0"/>
              <a:pPr/>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349427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C ELAN_Inhalt_Stichpunkte 2spalti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80000" y="800000"/>
            <a:ext cx="9200000" cy="800000"/>
          </a:xfrm>
        </p:spPr>
        <p:txBody>
          <a:bodyPr/>
          <a:lstStyle>
            <a:lvl1pPr>
              <a:defRPr baseline="0">
                <a:solidFill>
                  <a:srgbClr val="333333"/>
                </a:solidFill>
              </a:defRPr>
            </a:lvl1pPr>
          </a:lstStyle>
          <a:p>
            <a:r>
              <a:rPr lang="de-DE" dirty="0" smtClean="0"/>
              <a:t>Headline   ̶ Tahoma Regular 22pt</a:t>
            </a:r>
            <a:br>
              <a:rPr lang="de-DE" dirty="0" smtClean="0"/>
            </a:br>
            <a:r>
              <a:rPr lang="de-DE" dirty="0" smtClean="0">
                <a:solidFill>
                  <a:srgbClr val="648A0A"/>
                </a:solidFill>
              </a:rPr>
              <a:t>Zweite Zeile bitte immer in Kopfbalkenfarbe</a:t>
            </a:r>
            <a:endParaRPr lang="de-DE" dirty="0"/>
          </a:p>
        </p:txBody>
      </p:sp>
      <p:sp>
        <p:nvSpPr>
          <p:cNvPr id="7" name="Inhaltsplatzhalter 2"/>
          <p:cNvSpPr>
            <a:spLocks noGrp="1"/>
          </p:cNvSpPr>
          <p:nvPr>
            <p:ph idx="13" hasCustomPrompt="1"/>
          </p:nvPr>
        </p:nvSpPr>
        <p:spPr>
          <a:xfrm>
            <a:off x="5280000" y="1905987"/>
            <a:ext cx="4400000" cy="4900000"/>
          </a:xfrm>
        </p:spPr>
        <p:txBody>
          <a:bodyPr/>
          <a:lstStyle/>
          <a:p>
            <a:pPr lvl="0"/>
            <a:r>
              <a:rPr lang="de-DE" dirty="0" smtClean="0"/>
              <a:t>Stichpunkt (</a:t>
            </a:r>
            <a:r>
              <a:rPr lang="de-DE" dirty="0" err="1" smtClean="0"/>
              <a:t>Tahoma</a:t>
            </a:r>
            <a:r>
              <a:rPr lang="de-DE" dirty="0" smtClean="0"/>
              <a:t> Regular, 16pt)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8" name="Inhaltsplatzhalter 2"/>
          <p:cNvSpPr>
            <a:spLocks noGrp="1"/>
          </p:cNvSpPr>
          <p:nvPr>
            <p:ph idx="14" hasCustomPrompt="1"/>
          </p:nvPr>
        </p:nvSpPr>
        <p:spPr>
          <a:xfrm>
            <a:off x="480000" y="1905987"/>
            <a:ext cx="4400000" cy="4900000"/>
          </a:xfrm>
        </p:spPr>
        <p:txBody>
          <a:bodyPr/>
          <a:lstStyle>
            <a:lvl1pPr>
              <a:defRPr>
                <a:solidFill>
                  <a:schemeClr val="tx1"/>
                </a:solidFill>
              </a:defRPr>
            </a:lvl1pPr>
            <a:lvl4pPr>
              <a:buFont typeface="Symbol" pitchFamily="18" charset="2"/>
              <a:buChar char="-"/>
              <a:defRPr/>
            </a:lvl4pPr>
            <a:lvl5pPr>
              <a:defRPr/>
            </a:lvl5pPr>
          </a:lstStyle>
          <a:p>
            <a:pPr lvl="0"/>
            <a:r>
              <a:rPr lang="de-DE" dirty="0" smtClean="0"/>
              <a:t>Stichpunkt (</a:t>
            </a:r>
            <a:r>
              <a:rPr lang="de-DE" dirty="0" err="1" smtClean="0"/>
              <a:t>Tahoma</a:t>
            </a:r>
            <a:r>
              <a:rPr lang="de-DE" dirty="0" smtClean="0"/>
              <a:t> Regular, 16pt)</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Tree>
    <p:extLst>
      <p:ext uri="{BB962C8B-B14F-4D97-AF65-F5344CB8AC3E}">
        <p14:creationId xmlns:p14="http://schemas.microsoft.com/office/powerpoint/2010/main" val="3735560238"/>
      </p:ext>
    </p:extLst>
  </p:cSld>
  <p:clrMapOvr>
    <a:masterClrMapping/>
  </p:clrMapOvr>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CEF607B-A47E-422C-9BEF-122CCDB7C526}" type="datetime1">
              <a:rPr lang="en-US" smtClean="0"/>
              <a:pPr/>
              <a:t>6/11/13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4347134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02570" y="4896557"/>
            <a:ext cx="8636000" cy="1513417"/>
          </a:xfrm>
        </p:spPr>
        <p:txBody>
          <a:bodyPr anchor="t"/>
          <a:lstStyle>
            <a:lvl1pPr algn="l">
              <a:defRPr sz="4400" b="1" cap="all"/>
            </a:lvl1pPr>
          </a:lstStyle>
          <a:p>
            <a:r>
              <a:rPr lang="en-US" smtClean="0"/>
              <a:t>Click to edit Master title style</a:t>
            </a:r>
            <a:endParaRPr lang="en-GB"/>
          </a:p>
        </p:txBody>
      </p:sp>
      <p:sp>
        <p:nvSpPr>
          <p:cNvPr id="3" name="Text Placeholder 2"/>
          <p:cNvSpPr>
            <a:spLocks noGrp="1"/>
          </p:cNvSpPr>
          <p:nvPr>
            <p:ph type="body" idx="1"/>
          </p:nvPr>
        </p:nvSpPr>
        <p:spPr>
          <a:xfrm>
            <a:off x="802570" y="3229683"/>
            <a:ext cx="8636000" cy="1666874"/>
          </a:xfrm>
        </p:spPr>
        <p:txBody>
          <a:bodyPr anchor="b"/>
          <a:lstStyle>
            <a:lvl1pPr marL="0" indent="0">
              <a:buNone/>
              <a:defRPr sz="2200">
                <a:solidFill>
                  <a:schemeClr val="tx1">
                    <a:tint val="75000"/>
                  </a:schemeClr>
                </a:solidFill>
              </a:defRPr>
            </a:lvl1pPr>
            <a:lvl2pPr marL="507990" indent="0">
              <a:buNone/>
              <a:defRPr sz="2000">
                <a:solidFill>
                  <a:schemeClr val="tx1">
                    <a:tint val="75000"/>
                  </a:schemeClr>
                </a:solidFill>
              </a:defRPr>
            </a:lvl2pPr>
            <a:lvl3pPr marL="1015980" indent="0">
              <a:buNone/>
              <a:defRPr sz="1800">
                <a:solidFill>
                  <a:schemeClr val="tx1">
                    <a:tint val="75000"/>
                  </a:schemeClr>
                </a:solidFill>
              </a:defRPr>
            </a:lvl3pPr>
            <a:lvl4pPr marL="1523970" indent="0">
              <a:buNone/>
              <a:defRPr sz="1600">
                <a:solidFill>
                  <a:schemeClr val="tx1">
                    <a:tint val="75000"/>
                  </a:schemeClr>
                </a:solidFill>
              </a:defRPr>
            </a:lvl4pPr>
            <a:lvl5pPr marL="2031960" indent="0">
              <a:buNone/>
              <a:defRPr sz="1600">
                <a:solidFill>
                  <a:schemeClr val="tx1">
                    <a:tint val="75000"/>
                  </a:schemeClr>
                </a:solidFill>
              </a:defRPr>
            </a:lvl5pPr>
            <a:lvl6pPr marL="2539950" indent="0">
              <a:buNone/>
              <a:defRPr sz="1600">
                <a:solidFill>
                  <a:schemeClr val="tx1">
                    <a:tint val="75000"/>
                  </a:schemeClr>
                </a:solidFill>
              </a:defRPr>
            </a:lvl6pPr>
            <a:lvl7pPr marL="3047940" indent="0">
              <a:buNone/>
              <a:defRPr sz="1600">
                <a:solidFill>
                  <a:schemeClr val="tx1">
                    <a:tint val="75000"/>
                  </a:schemeClr>
                </a:solidFill>
              </a:defRPr>
            </a:lvl7pPr>
            <a:lvl8pPr marL="3555929" indent="0">
              <a:buNone/>
              <a:defRPr sz="1600">
                <a:solidFill>
                  <a:schemeClr val="tx1">
                    <a:tint val="75000"/>
                  </a:schemeClr>
                </a:solidFill>
              </a:defRPr>
            </a:lvl8pPr>
            <a:lvl9pPr marL="4063918"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A9A7CB-BEE6-4F99-898E-913F06E8E125}" type="datetime1">
              <a:rPr lang="en-US" smtClean="0"/>
              <a:pPr/>
              <a:t>6/11/13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04383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08000"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164668" y="1778000"/>
            <a:ext cx="4487333" cy="5028848"/>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B6EE300C-6FC5-4FC3-AF1A-075E4F50620D}" type="datetime1">
              <a:rPr lang="en-US" smtClean="0"/>
              <a:pPr/>
              <a:t>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86467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508000" y="1705681"/>
            <a:ext cx="4489098" cy="710847"/>
          </a:xfrm>
        </p:spPr>
        <p:txBody>
          <a:bodyPr anchor="b"/>
          <a:lstStyle>
            <a:lvl1pPr marL="0" indent="0">
              <a:buNone/>
              <a:defRPr sz="2700" b="1"/>
            </a:lvl1pPr>
            <a:lvl2pPr marL="507990" indent="0">
              <a:buNone/>
              <a:defRPr sz="2200" b="1"/>
            </a:lvl2pPr>
            <a:lvl3pPr marL="1015980" indent="0">
              <a:buNone/>
              <a:defRPr sz="2000" b="1"/>
            </a:lvl3pPr>
            <a:lvl4pPr marL="1523970" indent="0">
              <a:buNone/>
              <a:defRPr sz="1800" b="1"/>
            </a:lvl4pPr>
            <a:lvl5pPr marL="2031960" indent="0">
              <a:buNone/>
              <a:defRPr sz="1800" b="1"/>
            </a:lvl5pPr>
            <a:lvl6pPr marL="2539950" indent="0">
              <a:buNone/>
              <a:defRPr sz="1800" b="1"/>
            </a:lvl6pPr>
            <a:lvl7pPr marL="3047940" indent="0">
              <a:buNone/>
              <a:defRPr sz="1800" b="1"/>
            </a:lvl7pPr>
            <a:lvl8pPr marL="3555929" indent="0">
              <a:buNone/>
              <a:defRPr sz="1800" b="1"/>
            </a:lvl8pPr>
            <a:lvl9pPr marL="4063918"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8000" y="2416528"/>
            <a:ext cx="4489098"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5161141" y="1705681"/>
            <a:ext cx="4490861" cy="710847"/>
          </a:xfrm>
        </p:spPr>
        <p:txBody>
          <a:bodyPr anchor="b"/>
          <a:lstStyle>
            <a:lvl1pPr marL="0" indent="0">
              <a:buNone/>
              <a:defRPr sz="2700" b="1"/>
            </a:lvl1pPr>
            <a:lvl2pPr marL="507990" indent="0">
              <a:buNone/>
              <a:defRPr sz="2200" b="1"/>
            </a:lvl2pPr>
            <a:lvl3pPr marL="1015980" indent="0">
              <a:buNone/>
              <a:defRPr sz="2000" b="1"/>
            </a:lvl3pPr>
            <a:lvl4pPr marL="1523970" indent="0">
              <a:buNone/>
              <a:defRPr sz="1800" b="1"/>
            </a:lvl4pPr>
            <a:lvl5pPr marL="2031960" indent="0">
              <a:buNone/>
              <a:defRPr sz="1800" b="1"/>
            </a:lvl5pPr>
            <a:lvl6pPr marL="2539950" indent="0">
              <a:buNone/>
              <a:defRPr sz="1800" b="1"/>
            </a:lvl6pPr>
            <a:lvl7pPr marL="3047940" indent="0">
              <a:buNone/>
              <a:defRPr sz="1800" b="1"/>
            </a:lvl7pPr>
            <a:lvl8pPr marL="3555929" indent="0">
              <a:buNone/>
              <a:defRPr sz="1800" b="1"/>
            </a:lvl8pPr>
            <a:lvl9pPr marL="4063918"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61141" y="2416528"/>
            <a:ext cx="4490861" cy="4390320"/>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50D295D-4A77-4DEB-B04C-9F4282A8BC04}" type="datetime1">
              <a:rPr lang="en-US" smtClean="0"/>
              <a:pPr/>
              <a:t>6/11/13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586338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2B28685-4D0C-42D5-8013-B5904CD1FCBC}" type="datetime1">
              <a:rPr lang="en-US" smtClean="0"/>
              <a:pPr/>
              <a:t>6/11/13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1849654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226C0-9885-4BA9-BBFA-A52CBFEBB775}" type="datetime1">
              <a:rPr lang="en-US" smtClean="0"/>
              <a:pPr/>
              <a:t>6/11/13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79447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2" y="303390"/>
            <a:ext cx="3342570" cy="1291167"/>
          </a:xfrm>
        </p:spPr>
        <p:txBody>
          <a:bodyPr anchor="b"/>
          <a:lstStyle>
            <a:lvl1pPr algn="l">
              <a:defRPr sz="2200" b="1"/>
            </a:lvl1pPr>
          </a:lstStyle>
          <a:p>
            <a:r>
              <a:rPr lang="en-US" smtClean="0"/>
              <a:t>Click to edit Master title style</a:t>
            </a:r>
            <a:endParaRPr lang="en-GB"/>
          </a:p>
        </p:txBody>
      </p:sp>
      <p:sp>
        <p:nvSpPr>
          <p:cNvPr id="3" name="Content Placeholder 2"/>
          <p:cNvSpPr>
            <a:spLocks noGrp="1"/>
          </p:cNvSpPr>
          <p:nvPr>
            <p:ph idx="1"/>
          </p:nvPr>
        </p:nvSpPr>
        <p:spPr>
          <a:xfrm>
            <a:off x="3972278" y="303391"/>
            <a:ext cx="5679722" cy="6503459"/>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508002" y="1594556"/>
            <a:ext cx="3342570" cy="5212292"/>
          </a:xfrm>
        </p:spPr>
        <p:txBody>
          <a:bodyPr/>
          <a:lstStyle>
            <a:lvl1pPr marL="0" indent="0">
              <a:buNone/>
              <a:defRPr sz="1600"/>
            </a:lvl1pPr>
            <a:lvl2pPr marL="507990" indent="0">
              <a:buNone/>
              <a:defRPr sz="1300"/>
            </a:lvl2pPr>
            <a:lvl3pPr marL="1015980" indent="0">
              <a:buNone/>
              <a:defRPr sz="1100"/>
            </a:lvl3pPr>
            <a:lvl4pPr marL="1523970" indent="0">
              <a:buNone/>
              <a:defRPr sz="1000"/>
            </a:lvl4pPr>
            <a:lvl5pPr marL="2031960" indent="0">
              <a:buNone/>
              <a:defRPr sz="1000"/>
            </a:lvl5pPr>
            <a:lvl6pPr marL="2539950" indent="0">
              <a:buNone/>
              <a:defRPr sz="1000"/>
            </a:lvl6pPr>
            <a:lvl7pPr marL="3047940" indent="0">
              <a:buNone/>
              <a:defRPr sz="1000"/>
            </a:lvl7pPr>
            <a:lvl8pPr marL="3555929" indent="0">
              <a:buNone/>
              <a:defRPr sz="1000"/>
            </a:lvl8pPr>
            <a:lvl9pPr marL="406391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EE1B38-C5EB-4D66-9137-0AFE9CDEDE8F}" type="datetime1">
              <a:rPr lang="en-US" smtClean="0"/>
              <a:pPr/>
              <a:t>6/11/13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3766632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91431" y="5334001"/>
            <a:ext cx="6096000" cy="629709"/>
          </a:xfrm>
        </p:spPr>
        <p:txBody>
          <a:bodyPr anchor="b"/>
          <a:lstStyle>
            <a:lvl1pPr algn="l">
              <a:defRPr sz="2200" b="1"/>
            </a:lvl1pPr>
          </a:lstStyle>
          <a:p>
            <a:r>
              <a:rPr lang="en-US" smtClean="0"/>
              <a:t>Click to edit Master title style</a:t>
            </a:r>
            <a:endParaRPr lang="en-GB"/>
          </a:p>
        </p:txBody>
      </p:sp>
      <p:sp>
        <p:nvSpPr>
          <p:cNvPr id="3" name="Picture Placeholder 2"/>
          <p:cNvSpPr>
            <a:spLocks noGrp="1"/>
          </p:cNvSpPr>
          <p:nvPr>
            <p:ph type="pic" idx="1"/>
          </p:nvPr>
        </p:nvSpPr>
        <p:spPr>
          <a:xfrm>
            <a:off x="1991431" y="680861"/>
            <a:ext cx="6096000" cy="4572000"/>
          </a:xfrm>
        </p:spPr>
        <p:txBody>
          <a:bodyPr/>
          <a:lstStyle>
            <a:lvl1pPr marL="0" indent="0">
              <a:buNone/>
              <a:defRPr sz="3600"/>
            </a:lvl1pPr>
            <a:lvl2pPr marL="507990" indent="0">
              <a:buNone/>
              <a:defRPr sz="3100"/>
            </a:lvl2pPr>
            <a:lvl3pPr marL="1015980" indent="0">
              <a:buNone/>
              <a:defRPr sz="2700"/>
            </a:lvl3pPr>
            <a:lvl4pPr marL="1523970" indent="0">
              <a:buNone/>
              <a:defRPr sz="2200"/>
            </a:lvl4pPr>
            <a:lvl5pPr marL="2031960" indent="0">
              <a:buNone/>
              <a:defRPr sz="2200"/>
            </a:lvl5pPr>
            <a:lvl6pPr marL="2539950" indent="0">
              <a:buNone/>
              <a:defRPr sz="2200"/>
            </a:lvl6pPr>
            <a:lvl7pPr marL="3047940" indent="0">
              <a:buNone/>
              <a:defRPr sz="2200"/>
            </a:lvl7pPr>
            <a:lvl8pPr marL="3555929" indent="0">
              <a:buNone/>
              <a:defRPr sz="2200"/>
            </a:lvl8pPr>
            <a:lvl9pPr marL="4063918" indent="0">
              <a:buNone/>
              <a:defRPr sz="2200"/>
            </a:lvl9pPr>
          </a:lstStyle>
          <a:p>
            <a:endParaRPr lang="en-GB"/>
          </a:p>
        </p:txBody>
      </p:sp>
      <p:sp>
        <p:nvSpPr>
          <p:cNvPr id="4" name="Text Placeholder 3"/>
          <p:cNvSpPr>
            <a:spLocks noGrp="1"/>
          </p:cNvSpPr>
          <p:nvPr>
            <p:ph type="body" sz="half" idx="2"/>
          </p:nvPr>
        </p:nvSpPr>
        <p:spPr>
          <a:xfrm>
            <a:off x="1991431" y="5963710"/>
            <a:ext cx="6096000" cy="894291"/>
          </a:xfrm>
        </p:spPr>
        <p:txBody>
          <a:bodyPr/>
          <a:lstStyle>
            <a:lvl1pPr marL="0" indent="0">
              <a:buNone/>
              <a:defRPr sz="1600"/>
            </a:lvl1pPr>
            <a:lvl2pPr marL="507990" indent="0">
              <a:buNone/>
              <a:defRPr sz="1300"/>
            </a:lvl2pPr>
            <a:lvl3pPr marL="1015980" indent="0">
              <a:buNone/>
              <a:defRPr sz="1100"/>
            </a:lvl3pPr>
            <a:lvl4pPr marL="1523970" indent="0">
              <a:buNone/>
              <a:defRPr sz="1000"/>
            </a:lvl4pPr>
            <a:lvl5pPr marL="2031960" indent="0">
              <a:buNone/>
              <a:defRPr sz="1000"/>
            </a:lvl5pPr>
            <a:lvl6pPr marL="2539950" indent="0">
              <a:buNone/>
              <a:defRPr sz="1000"/>
            </a:lvl6pPr>
            <a:lvl7pPr marL="3047940" indent="0">
              <a:buNone/>
              <a:defRPr sz="1000"/>
            </a:lvl7pPr>
            <a:lvl8pPr marL="3555929" indent="0">
              <a:buNone/>
              <a:defRPr sz="1000"/>
            </a:lvl8pPr>
            <a:lvl9pPr marL="4063918"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7B613C-1AD7-49D3-885D-F654C5CDBAA6}" type="datetime1">
              <a:rPr lang="en-US" smtClean="0"/>
              <a:pPr/>
              <a:t>6/11/13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7750360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8000" y="305153"/>
            <a:ext cx="9144000" cy="1270000"/>
          </a:xfrm>
          <a:prstGeom prst="rect">
            <a:avLst/>
          </a:prstGeom>
        </p:spPr>
        <p:txBody>
          <a:bodyPr vert="horz" lIns="101598" tIns="50798" rIns="101598" bIns="50798"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508000" y="1778000"/>
            <a:ext cx="9144000" cy="5028848"/>
          </a:xfrm>
          <a:prstGeom prst="rect">
            <a:avLst/>
          </a:prstGeom>
        </p:spPr>
        <p:txBody>
          <a:bodyPr vert="horz" lIns="101598" tIns="50798" rIns="101598" bIns="5079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508001" y="7062613"/>
            <a:ext cx="2370667" cy="405694"/>
          </a:xfrm>
          <a:prstGeom prst="rect">
            <a:avLst/>
          </a:prstGeom>
        </p:spPr>
        <p:txBody>
          <a:bodyPr vert="horz" lIns="101598" tIns="50798" rIns="101598" bIns="50798" rtlCol="0" anchor="ctr"/>
          <a:lstStyle>
            <a:lvl1pPr algn="l">
              <a:defRPr sz="1300">
                <a:solidFill>
                  <a:schemeClr val="tx1">
                    <a:tint val="75000"/>
                  </a:schemeClr>
                </a:solidFill>
              </a:defRPr>
            </a:lvl1pPr>
          </a:lstStyle>
          <a:p>
            <a:fld id="{327B613C-1AD7-49D3-885D-F654C5CDBAA6}" type="datetime1">
              <a:rPr lang="en-US" smtClean="0"/>
              <a:pPr/>
              <a:t>6/11/13</a:t>
            </a:fld>
            <a:endParaRPr lang="en-US" dirty="0"/>
          </a:p>
        </p:txBody>
      </p:sp>
      <p:sp>
        <p:nvSpPr>
          <p:cNvPr id="5" name="Footer Placeholder 4"/>
          <p:cNvSpPr>
            <a:spLocks noGrp="1"/>
          </p:cNvSpPr>
          <p:nvPr>
            <p:ph type="ftr" sz="quarter" idx="3"/>
          </p:nvPr>
        </p:nvSpPr>
        <p:spPr>
          <a:xfrm>
            <a:off x="3471335" y="7062613"/>
            <a:ext cx="3217333" cy="405694"/>
          </a:xfrm>
          <a:prstGeom prst="rect">
            <a:avLst/>
          </a:prstGeom>
        </p:spPr>
        <p:txBody>
          <a:bodyPr vert="horz" lIns="101598" tIns="50798" rIns="101598" bIns="50798"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281333" y="7062613"/>
            <a:ext cx="2370667" cy="405694"/>
          </a:xfrm>
          <a:prstGeom prst="rect">
            <a:avLst/>
          </a:prstGeom>
        </p:spPr>
        <p:txBody>
          <a:bodyPr vert="horz" lIns="101598" tIns="50798" rIns="101598" bIns="50798" rtlCol="0" anchor="ctr"/>
          <a:lstStyle>
            <a:lvl1pPr algn="r">
              <a:defRPr sz="1300">
                <a:solidFill>
                  <a:schemeClr val="tx1">
                    <a:tint val="75000"/>
                  </a:schemeClr>
                </a:solidFill>
              </a:defRPr>
            </a:lvl1p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192423433"/>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 id="2147483757" r:id="rId12"/>
  </p:sldLayoutIdLst>
  <p:txStyles>
    <p:titleStyle>
      <a:lvl1pPr algn="ctr" defTabSz="507990" rtl="0" eaLnBrk="1" latinLnBrk="0" hangingPunct="1">
        <a:spcBef>
          <a:spcPct val="0"/>
        </a:spcBef>
        <a:buNone/>
        <a:defRPr sz="4900" kern="1200">
          <a:solidFill>
            <a:schemeClr val="tx1"/>
          </a:solidFill>
          <a:latin typeface="+mj-lt"/>
          <a:ea typeface="+mj-ea"/>
          <a:cs typeface="+mj-cs"/>
        </a:defRPr>
      </a:lvl1pPr>
    </p:titleStyle>
    <p:bodyStyle>
      <a:lvl1pPr marL="380992" indent="-380992" algn="l" defTabSz="507990" rtl="0" eaLnBrk="1" latinLnBrk="0" hangingPunct="1">
        <a:spcBef>
          <a:spcPct val="20000"/>
        </a:spcBef>
        <a:buFont typeface="Arial"/>
        <a:buChar char="•"/>
        <a:defRPr sz="3600" kern="1200">
          <a:solidFill>
            <a:schemeClr val="tx1"/>
          </a:solidFill>
          <a:latin typeface="+mn-lt"/>
          <a:ea typeface="+mn-ea"/>
          <a:cs typeface="+mn-cs"/>
        </a:defRPr>
      </a:lvl1pPr>
      <a:lvl2pPr marL="825484" indent="-317493" algn="l" defTabSz="507990" rtl="0" eaLnBrk="1" latinLnBrk="0" hangingPunct="1">
        <a:spcBef>
          <a:spcPct val="20000"/>
        </a:spcBef>
        <a:buFont typeface="Arial"/>
        <a:buChar char="–"/>
        <a:defRPr sz="3100" kern="1200">
          <a:solidFill>
            <a:schemeClr val="tx1"/>
          </a:solidFill>
          <a:latin typeface="+mn-lt"/>
          <a:ea typeface="+mn-ea"/>
          <a:cs typeface="+mn-cs"/>
        </a:defRPr>
      </a:lvl2pPr>
      <a:lvl3pPr marL="1269974" indent="-253994" algn="l" defTabSz="507990" rtl="0" eaLnBrk="1" latinLnBrk="0" hangingPunct="1">
        <a:spcBef>
          <a:spcPct val="20000"/>
        </a:spcBef>
        <a:buFont typeface="Arial"/>
        <a:buChar char="•"/>
        <a:defRPr sz="2700" kern="1200">
          <a:solidFill>
            <a:schemeClr val="tx1"/>
          </a:solidFill>
          <a:latin typeface="+mn-lt"/>
          <a:ea typeface="+mn-ea"/>
          <a:cs typeface="+mn-cs"/>
        </a:defRPr>
      </a:lvl3pPr>
      <a:lvl4pPr marL="1777964" indent="-253994" algn="l" defTabSz="507990" rtl="0" eaLnBrk="1" latinLnBrk="0" hangingPunct="1">
        <a:spcBef>
          <a:spcPct val="20000"/>
        </a:spcBef>
        <a:buFont typeface="Arial"/>
        <a:buChar char="–"/>
        <a:defRPr sz="2200" kern="1200">
          <a:solidFill>
            <a:schemeClr val="tx1"/>
          </a:solidFill>
          <a:latin typeface="+mn-lt"/>
          <a:ea typeface="+mn-ea"/>
          <a:cs typeface="+mn-cs"/>
        </a:defRPr>
      </a:lvl4pPr>
      <a:lvl5pPr marL="2285954" indent="-253994" algn="l" defTabSz="507990" rtl="0" eaLnBrk="1" latinLnBrk="0" hangingPunct="1">
        <a:spcBef>
          <a:spcPct val="20000"/>
        </a:spcBef>
        <a:buFont typeface="Arial"/>
        <a:buChar char="»"/>
        <a:defRPr sz="2200" kern="1200">
          <a:solidFill>
            <a:schemeClr val="tx1"/>
          </a:solidFill>
          <a:latin typeface="+mn-lt"/>
          <a:ea typeface="+mn-ea"/>
          <a:cs typeface="+mn-cs"/>
        </a:defRPr>
      </a:lvl5pPr>
      <a:lvl6pPr marL="2793944" indent="-253994" algn="l" defTabSz="507990" rtl="0" eaLnBrk="1" latinLnBrk="0" hangingPunct="1">
        <a:spcBef>
          <a:spcPct val="20000"/>
        </a:spcBef>
        <a:buFont typeface="Arial"/>
        <a:buChar char="•"/>
        <a:defRPr sz="2200" kern="1200">
          <a:solidFill>
            <a:schemeClr val="tx1"/>
          </a:solidFill>
          <a:latin typeface="+mn-lt"/>
          <a:ea typeface="+mn-ea"/>
          <a:cs typeface="+mn-cs"/>
        </a:defRPr>
      </a:lvl6pPr>
      <a:lvl7pPr marL="3301934" indent="-253994" algn="l" defTabSz="507990" rtl="0" eaLnBrk="1" latinLnBrk="0" hangingPunct="1">
        <a:spcBef>
          <a:spcPct val="20000"/>
        </a:spcBef>
        <a:buFont typeface="Arial"/>
        <a:buChar char="•"/>
        <a:defRPr sz="2200" kern="1200">
          <a:solidFill>
            <a:schemeClr val="tx1"/>
          </a:solidFill>
          <a:latin typeface="+mn-lt"/>
          <a:ea typeface="+mn-ea"/>
          <a:cs typeface="+mn-cs"/>
        </a:defRPr>
      </a:lvl7pPr>
      <a:lvl8pPr marL="3809924" indent="-253994" algn="l" defTabSz="507990" rtl="0" eaLnBrk="1" latinLnBrk="0" hangingPunct="1">
        <a:spcBef>
          <a:spcPct val="20000"/>
        </a:spcBef>
        <a:buFont typeface="Arial"/>
        <a:buChar char="•"/>
        <a:defRPr sz="2200" kern="1200">
          <a:solidFill>
            <a:schemeClr val="tx1"/>
          </a:solidFill>
          <a:latin typeface="+mn-lt"/>
          <a:ea typeface="+mn-ea"/>
          <a:cs typeface="+mn-cs"/>
        </a:defRPr>
      </a:lvl8pPr>
      <a:lvl9pPr marL="4317913" indent="-253994" algn="l" defTabSz="507990"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7990" rtl="0" eaLnBrk="1" latinLnBrk="0" hangingPunct="1">
        <a:defRPr sz="2000" kern="1200">
          <a:solidFill>
            <a:schemeClr val="tx1"/>
          </a:solidFill>
          <a:latin typeface="+mn-lt"/>
          <a:ea typeface="+mn-ea"/>
          <a:cs typeface="+mn-cs"/>
        </a:defRPr>
      </a:lvl1pPr>
      <a:lvl2pPr marL="507990" algn="l" defTabSz="507990" rtl="0" eaLnBrk="1" latinLnBrk="0" hangingPunct="1">
        <a:defRPr sz="2000" kern="1200">
          <a:solidFill>
            <a:schemeClr val="tx1"/>
          </a:solidFill>
          <a:latin typeface="+mn-lt"/>
          <a:ea typeface="+mn-ea"/>
          <a:cs typeface="+mn-cs"/>
        </a:defRPr>
      </a:lvl2pPr>
      <a:lvl3pPr marL="1015980" algn="l" defTabSz="507990" rtl="0" eaLnBrk="1" latinLnBrk="0" hangingPunct="1">
        <a:defRPr sz="2000" kern="1200">
          <a:solidFill>
            <a:schemeClr val="tx1"/>
          </a:solidFill>
          <a:latin typeface="+mn-lt"/>
          <a:ea typeface="+mn-ea"/>
          <a:cs typeface="+mn-cs"/>
        </a:defRPr>
      </a:lvl3pPr>
      <a:lvl4pPr marL="1523970" algn="l" defTabSz="507990" rtl="0" eaLnBrk="1" latinLnBrk="0" hangingPunct="1">
        <a:defRPr sz="2000" kern="1200">
          <a:solidFill>
            <a:schemeClr val="tx1"/>
          </a:solidFill>
          <a:latin typeface="+mn-lt"/>
          <a:ea typeface="+mn-ea"/>
          <a:cs typeface="+mn-cs"/>
        </a:defRPr>
      </a:lvl4pPr>
      <a:lvl5pPr marL="2031960" algn="l" defTabSz="507990" rtl="0" eaLnBrk="1" latinLnBrk="0" hangingPunct="1">
        <a:defRPr sz="2000" kern="1200">
          <a:solidFill>
            <a:schemeClr val="tx1"/>
          </a:solidFill>
          <a:latin typeface="+mn-lt"/>
          <a:ea typeface="+mn-ea"/>
          <a:cs typeface="+mn-cs"/>
        </a:defRPr>
      </a:lvl5pPr>
      <a:lvl6pPr marL="2539950" algn="l" defTabSz="507990" rtl="0" eaLnBrk="1" latinLnBrk="0" hangingPunct="1">
        <a:defRPr sz="2000" kern="1200">
          <a:solidFill>
            <a:schemeClr val="tx1"/>
          </a:solidFill>
          <a:latin typeface="+mn-lt"/>
          <a:ea typeface="+mn-ea"/>
          <a:cs typeface="+mn-cs"/>
        </a:defRPr>
      </a:lvl6pPr>
      <a:lvl7pPr marL="3047940" algn="l" defTabSz="507990" rtl="0" eaLnBrk="1" latinLnBrk="0" hangingPunct="1">
        <a:defRPr sz="2000" kern="1200">
          <a:solidFill>
            <a:schemeClr val="tx1"/>
          </a:solidFill>
          <a:latin typeface="+mn-lt"/>
          <a:ea typeface="+mn-ea"/>
          <a:cs typeface="+mn-cs"/>
        </a:defRPr>
      </a:lvl7pPr>
      <a:lvl8pPr marL="3555929" algn="l" defTabSz="507990" rtl="0" eaLnBrk="1" latinLnBrk="0" hangingPunct="1">
        <a:defRPr sz="2000" kern="1200">
          <a:solidFill>
            <a:schemeClr val="tx1"/>
          </a:solidFill>
          <a:latin typeface="+mn-lt"/>
          <a:ea typeface="+mn-ea"/>
          <a:cs typeface="+mn-cs"/>
        </a:defRPr>
      </a:lvl8pPr>
      <a:lvl9pPr marL="4063918" algn="l" defTabSz="5079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png"/><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dirty="0" smtClean="0"/>
              <a:t>Tools for Legal Argumentation: Current State of the </a:t>
            </a:r>
            <a:r>
              <a:rPr lang="en-GB" smtClean="0"/>
              <a:t>Art </a:t>
            </a:r>
            <a:endParaRPr lang="en-GB" dirty="0"/>
          </a:p>
        </p:txBody>
      </p:sp>
      <p:sp>
        <p:nvSpPr>
          <p:cNvPr id="3" name="Subtitle 2"/>
          <p:cNvSpPr>
            <a:spLocks noGrp="1"/>
          </p:cNvSpPr>
          <p:nvPr>
            <p:ph type="subTitle" idx="1"/>
          </p:nvPr>
        </p:nvSpPr>
        <p:spPr/>
        <p:txBody>
          <a:bodyPr/>
          <a:lstStyle/>
          <a:p>
            <a:r>
              <a:rPr lang="en-GB" dirty="0" smtClean="0"/>
              <a:t>Tom Gordon</a:t>
            </a:r>
          </a:p>
          <a:p>
            <a:r>
              <a:rPr lang="en-GB" dirty="0" smtClean="0"/>
              <a:t>Fraunhofer FOKUS / </a:t>
            </a:r>
            <a:br>
              <a:rPr lang="en-GB" dirty="0" smtClean="0"/>
            </a:br>
            <a:r>
              <a:rPr lang="en-GB" dirty="0" smtClean="0"/>
              <a:t>University of Potsdam</a:t>
            </a:r>
            <a:endParaRPr lang="en-GB" dirty="0"/>
          </a:p>
        </p:txBody>
      </p:sp>
    </p:spTree>
    <p:extLst>
      <p:ext uri="{BB962C8B-B14F-4D97-AF65-F5344CB8AC3E}">
        <p14:creationId xmlns:p14="http://schemas.microsoft.com/office/powerpoint/2010/main" val="2895290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p:txBody>
          <a:bodyPr>
            <a:normAutofit fontScale="90000"/>
          </a:bodyPr>
          <a:lstStyle/>
          <a:p>
            <a:r>
              <a:rPr lang="en-US" smtClean="0"/>
              <a:t>Computational Models of Argumentation Schemes</a:t>
            </a:r>
            <a:endParaRPr lang="en-US" dirty="0"/>
          </a:p>
        </p:txBody>
      </p:sp>
      <p:sp>
        <p:nvSpPr>
          <p:cNvPr id="8194" name="Rectangle 2"/>
          <p:cNvSpPr>
            <a:spLocks noGrp="1" noChangeArrowheads="1"/>
          </p:cNvSpPr>
          <p:nvPr>
            <p:ph type="body" idx="1"/>
          </p:nvPr>
        </p:nvSpPr>
        <p:spPr/>
        <p:txBody>
          <a:bodyPr>
            <a:normAutofit fontScale="77500" lnSpcReduction="20000"/>
          </a:bodyPr>
          <a:lstStyle/>
          <a:p>
            <a:r>
              <a:rPr lang="en-US" dirty="0" smtClean="0"/>
              <a:t>Argument from Cases (CBR)  [McCarty, Ashley, </a:t>
            </a:r>
            <a:r>
              <a:rPr lang="en-US" dirty="0" err="1" smtClean="0"/>
              <a:t>Rissland</a:t>
            </a:r>
            <a:r>
              <a:rPr lang="en-US" dirty="0" smtClean="0"/>
              <a:t>, Branting, </a:t>
            </a:r>
            <a:r>
              <a:rPr lang="en-US" dirty="0" err="1" smtClean="0"/>
              <a:t>Skalak</a:t>
            </a:r>
            <a:r>
              <a:rPr lang="en-US" dirty="0" smtClean="0"/>
              <a:t>, </a:t>
            </a:r>
            <a:r>
              <a:rPr lang="en-US" dirty="0" err="1" smtClean="0"/>
              <a:t>Aleven</a:t>
            </a:r>
            <a:r>
              <a:rPr lang="en-US" dirty="0" smtClean="0"/>
              <a:t>, Roth]</a:t>
            </a:r>
          </a:p>
          <a:p>
            <a:r>
              <a:rPr lang="en-US" dirty="0" smtClean="0"/>
              <a:t>Argument from Rules and Cases [Gardner, Branting, </a:t>
            </a:r>
            <a:r>
              <a:rPr lang="en-US" dirty="0" err="1" smtClean="0"/>
              <a:t>Skalak</a:t>
            </a:r>
            <a:r>
              <a:rPr lang="en-US" dirty="0" smtClean="0"/>
              <a:t>, Nitta, </a:t>
            </a:r>
            <a:r>
              <a:rPr lang="en-US" dirty="0" err="1" smtClean="0"/>
              <a:t>Prakken</a:t>
            </a:r>
            <a:r>
              <a:rPr lang="en-US" dirty="0" smtClean="0"/>
              <a:t>, Sartor, Bench-Capon]</a:t>
            </a:r>
          </a:p>
          <a:p>
            <a:r>
              <a:rPr lang="en-US" dirty="0" smtClean="0"/>
              <a:t>Argument from Rules with Priorities  [</a:t>
            </a:r>
            <a:r>
              <a:rPr lang="en-US" dirty="0" err="1" smtClean="0"/>
              <a:t>Hage</a:t>
            </a:r>
            <a:r>
              <a:rPr lang="en-US" dirty="0" smtClean="0"/>
              <a:t>, </a:t>
            </a:r>
            <a:r>
              <a:rPr lang="en-US" dirty="0" err="1" smtClean="0"/>
              <a:t>Verheij</a:t>
            </a:r>
            <a:r>
              <a:rPr lang="en-US" dirty="0" smtClean="0"/>
              <a:t>, Gordon, </a:t>
            </a:r>
            <a:r>
              <a:rPr lang="en-US" dirty="0" err="1" smtClean="0"/>
              <a:t>Prakken</a:t>
            </a:r>
            <a:r>
              <a:rPr lang="en-US" dirty="0" smtClean="0"/>
              <a:t>, Sartor]</a:t>
            </a:r>
          </a:p>
          <a:p>
            <a:r>
              <a:rPr lang="en-US" dirty="0" smtClean="0"/>
              <a:t>Argument from Rationales [</a:t>
            </a:r>
            <a:r>
              <a:rPr lang="en-US" dirty="0" err="1" smtClean="0"/>
              <a:t>Loui</a:t>
            </a:r>
            <a:r>
              <a:rPr lang="en-US" dirty="0" smtClean="0"/>
              <a:t>, Norman, Roth]</a:t>
            </a:r>
          </a:p>
          <a:p>
            <a:r>
              <a:rPr lang="en-US" dirty="0" smtClean="0"/>
              <a:t>Argument from Principles [</a:t>
            </a:r>
            <a:r>
              <a:rPr lang="en-US" dirty="0" err="1" smtClean="0"/>
              <a:t>Hage</a:t>
            </a:r>
            <a:r>
              <a:rPr lang="en-US" dirty="0" smtClean="0"/>
              <a:t>, </a:t>
            </a:r>
            <a:r>
              <a:rPr lang="en-US" dirty="0" err="1" smtClean="0"/>
              <a:t>Prakken</a:t>
            </a:r>
            <a:r>
              <a:rPr lang="en-US" dirty="0" smtClean="0"/>
              <a:t>, Gordon, </a:t>
            </a:r>
            <a:r>
              <a:rPr lang="en-US" dirty="0" err="1" smtClean="0"/>
              <a:t>Loui</a:t>
            </a:r>
            <a:r>
              <a:rPr lang="en-US" dirty="0" smtClean="0"/>
              <a:t>]</a:t>
            </a:r>
          </a:p>
          <a:p>
            <a:r>
              <a:rPr lang="en-US" dirty="0" smtClean="0"/>
              <a:t>Argument from Values, Purpose and Policy  [Berman, </a:t>
            </a:r>
            <a:r>
              <a:rPr lang="en-US" dirty="0" err="1" smtClean="0"/>
              <a:t>Hafner</a:t>
            </a:r>
            <a:r>
              <a:rPr lang="en-US" dirty="0" smtClean="0"/>
              <a:t>, Bench-Capon, Sartor]</a:t>
            </a:r>
          </a:p>
          <a:p>
            <a:r>
              <a:rPr lang="en-US" dirty="0" smtClean="0"/>
              <a:t>Argument from Goals [Atkinson, Bench-Capon]</a:t>
            </a:r>
          </a:p>
          <a:p>
            <a:r>
              <a:rPr lang="en-US" dirty="0" smtClean="0"/>
              <a:t>Argument from Evidence [</a:t>
            </a:r>
            <a:r>
              <a:rPr lang="en-US" dirty="0" err="1" smtClean="0"/>
              <a:t>Prakken</a:t>
            </a:r>
            <a:r>
              <a:rPr lang="en-US" dirty="0" smtClean="0"/>
              <a:t>, Walton]</a:t>
            </a:r>
            <a:endParaRPr lang="en-US" dirty="0"/>
          </a:p>
        </p:txBody>
      </p:sp>
    </p:spTree>
    <p:extLst>
      <p:ext uri="{BB962C8B-B14F-4D97-AF65-F5344CB8AC3E}">
        <p14:creationId xmlns:p14="http://schemas.microsoft.com/office/powerpoint/2010/main" val="27228098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Argumentation Scheme Languages</a:t>
            </a:r>
            <a:endParaRPr lang="en-GB" dirty="0"/>
          </a:p>
        </p:txBody>
      </p:sp>
      <p:sp>
        <p:nvSpPr>
          <p:cNvPr id="7" name="Text Placeholder 6"/>
          <p:cNvSpPr>
            <a:spLocks noGrp="1"/>
          </p:cNvSpPr>
          <p:nvPr>
            <p:ph type="body" idx="1"/>
          </p:nvPr>
        </p:nvSpPr>
        <p:spPr>
          <a:xfrm>
            <a:off x="543497" y="1361728"/>
            <a:ext cx="4489098" cy="478736"/>
          </a:xfrm>
        </p:spPr>
        <p:txBody>
          <a:bodyPr>
            <a:normAutofit lnSpcReduction="10000"/>
          </a:bodyPr>
          <a:lstStyle/>
          <a:p>
            <a:r>
              <a:rPr lang="en-GB" dirty="0" smtClean="0"/>
              <a:t>Araucaria</a:t>
            </a:r>
            <a:endParaRPr lang="en-GB" dirty="0"/>
          </a:p>
        </p:txBody>
      </p:sp>
      <p:sp>
        <p:nvSpPr>
          <p:cNvPr id="6" name="Content Placeholder 5"/>
          <p:cNvSpPr>
            <a:spLocks noGrp="1"/>
          </p:cNvSpPr>
          <p:nvPr>
            <p:ph sz="half" idx="2"/>
          </p:nvPr>
        </p:nvSpPr>
        <p:spPr>
          <a:xfrm>
            <a:off x="508000" y="1865784"/>
            <a:ext cx="4489098" cy="4941064"/>
          </a:xfrm>
        </p:spPr>
        <p:txBody>
          <a:bodyPr>
            <a:normAutofit fontScale="40000" lnSpcReduction="20000"/>
          </a:bodyPr>
          <a:lstStyle/>
          <a:p>
            <a:pPr marL="0" indent="0">
              <a:buNone/>
            </a:pPr>
            <a:r>
              <a:rPr lang="en-GB" dirty="0" smtClean="0"/>
              <a:t>&lt;SCHEME&gt;</a:t>
            </a:r>
          </a:p>
          <a:p>
            <a:pPr marL="0" indent="0">
              <a:buNone/>
            </a:pPr>
            <a:r>
              <a:rPr lang="en-GB" dirty="0" smtClean="0"/>
              <a:t>&lt;</a:t>
            </a:r>
            <a:r>
              <a:rPr lang="en-GB" dirty="0"/>
              <a:t>NAME&gt; Argument from Expert </a:t>
            </a:r>
            <a:r>
              <a:rPr lang="en-GB" dirty="0" smtClean="0"/>
              <a:t>Opinion&lt;</a:t>
            </a:r>
            <a:r>
              <a:rPr lang="en-GB" dirty="0"/>
              <a:t>/NAME</a:t>
            </a:r>
            <a:r>
              <a:rPr lang="en-GB" dirty="0" smtClean="0"/>
              <a:t>&gt;</a:t>
            </a:r>
            <a:endParaRPr lang="en-GB" dirty="0"/>
          </a:p>
          <a:p>
            <a:pPr marL="0" indent="0">
              <a:buNone/>
            </a:pPr>
            <a:r>
              <a:rPr lang="en-GB" dirty="0"/>
              <a:t>&lt;FORM</a:t>
            </a:r>
            <a:r>
              <a:rPr lang="en-GB" dirty="0" smtClean="0"/>
              <a:t>&gt;</a:t>
            </a:r>
            <a:endParaRPr lang="en-GB" dirty="0"/>
          </a:p>
          <a:p>
            <a:pPr marL="0" indent="0">
              <a:buNone/>
            </a:pPr>
            <a:r>
              <a:rPr lang="en-GB" dirty="0"/>
              <a:t>&lt;PREMISE</a:t>
            </a:r>
            <a:r>
              <a:rPr lang="en-GB" dirty="0" smtClean="0"/>
              <a:t>&gt;E </a:t>
            </a:r>
            <a:r>
              <a:rPr lang="en-GB" dirty="0"/>
              <a:t>is an expert in domain </a:t>
            </a:r>
            <a:r>
              <a:rPr lang="en-GB" dirty="0" smtClean="0"/>
              <a:t>D&lt;</a:t>
            </a:r>
            <a:r>
              <a:rPr lang="en-GB" dirty="0"/>
              <a:t>/PREMISE</a:t>
            </a:r>
            <a:r>
              <a:rPr lang="en-GB" dirty="0" smtClean="0"/>
              <a:t>&gt;</a:t>
            </a:r>
          </a:p>
          <a:p>
            <a:pPr marL="0" indent="0">
              <a:buNone/>
            </a:pPr>
            <a:r>
              <a:rPr lang="en-GB" dirty="0" smtClean="0"/>
              <a:t>&lt;</a:t>
            </a:r>
            <a:r>
              <a:rPr lang="en-GB" dirty="0"/>
              <a:t>PREMISE</a:t>
            </a:r>
            <a:r>
              <a:rPr lang="en-GB" dirty="0" smtClean="0"/>
              <a:t>&gt;E </a:t>
            </a:r>
            <a:r>
              <a:rPr lang="en-GB" dirty="0"/>
              <a:t>asserts that A is known to be </a:t>
            </a:r>
            <a:r>
              <a:rPr lang="en-GB" dirty="0" smtClean="0"/>
              <a:t>true&lt;</a:t>
            </a:r>
            <a:r>
              <a:rPr lang="en-GB" dirty="0"/>
              <a:t>/PREMISE</a:t>
            </a:r>
            <a:r>
              <a:rPr lang="en-GB" dirty="0" smtClean="0"/>
              <a:t>&gt;</a:t>
            </a:r>
          </a:p>
          <a:p>
            <a:pPr marL="0" indent="0">
              <a:buNone/>
            </a:pPr>
            <a:r>
              <a:rPr lang="en-GB" dirty="0" smtClean="0"/>
              <a:t>&lt;</a:t>
            </a:r>
            <a:r>
              <a:rPr lang="en-GB" dirty="0"/>
              <a:t>PREMISE</a:t>
            </a:r>
            <a:r>
              <a:rPr lang="en-GB" dirty="0" smtClean="0"/>
              <a:t>&gt;A </a:t>
            </a:r>
            <a:r>
              <a:rPr lang="en-GB" dirty="0"/>
              <a:t>is within </a:t>
            </a:r>
            <a:r>
              <a:rPr lang="en-GB" dirty="0" smtClean="0"/>
              <a:t>D&lt;</a:t>
            </a:r>
            <a:r>
              <a:rPr lang="en-GB" dirty="0"/>
              <a:t>/PREMISE</a:t>
            </a:r>
            <a:r>
              <a:rPr lang="en-GB" dirty="0" smtClean="0"/>
              <a:t>&gt;</a:t>
            </a:r>
          </a:p>
          <a:p>
            <a:pPr marL="0" indent="0">
              <a:buNone/>
            </a:pPr>
            <a:r>
              <a:rPr lang="en-GB" dirty="0" smtClean="0"/>
              <a:t>&lt;</a:t>
            </a:r>
            <a:r>
              <a:rPr lang="en-GB" dirty="0"/>
              <a:t>CONCLUSION</a:t>
            </a:r>
            <a:r>
              <a:rPr lang="en-GB" dirty="0" smtClean="0"/>
              <a:t>&gt;A </a:t>
            </a:r>
            <a:r>
              <a:rPr lang="en-GB" dirty="0"/>
              <a:t>may (plausibly) be taken to be true</a:t>
            </a:r>
            <a:r>
              <a:rPr lang="en-GB" dirty="0" smtClean="0"/>
              <a:t>.&lt;</a:t>
            </a:r>
            <a:r>
              <a:rPr lang="en-GB" dirty="0"/>
              <a:t>/CONCLUSION</a:t>
            </a:r>
            <a:r>
              <a:rPr lang="en-GB" dirty="0" smtClean="0"/>
              <a:t>&gt;</a:t>
            </a:r>
          </a:p>
          <a:p>
            <a:pPr marL="0" indent="0">
              <a:buNone/>
            </a:pPr>
            <a:r>
              <a:rPr lang="en-GB" dirty="0" smtClean="0"/>
              <a:t>&lt;</a:t>
            </a:r>
            <a:r>
              <a:rPr lang="en-GB" dirty="0"/>
              <a:t>/FORM</a:t>
            </a:r>
            <a:r>
              <a:rPr lang="en-GB" dirty="0" smtClean="0"/>
              <a:t>&gt;</a:t>
            </a:r>
          </a:p>
          <a:p>
            <a:pPr marL="0" indent="0">
              <a:buNone/>
            </a:pPr>
            <a:r>
              <a:rPr lang="en-GB" dirty="0" smtClean="0"/>
              <a:t>&lt;</a:t>
            </a:r>
            <a:r>
              <a:rPr lang="en-GB" dirty="0"/>
              <a:t>CQ</a:t>
            </a:r>
            <a:r>
              <a:rPr lang="en-GB" dirty="0" smtClean="0"/>
              <a:t>&gt;Is </a:t>
            </a:r>
            <a:r>
              <a:rPr lang="en-GB" dirty="0"/>
              <a:t>E a genuine expert in D</a:t>
            </a:r>
            <a:r>
              <a:rPr lang="en-GB" dirty="0" smtClean="0"/>
              <a:t>?&lt;</a:t>
            </a:r>
            <a:r>
              <a:rPr lang="en-GB" dirty="0"/>
              <a:t>/CQ</a:t>
            </a:r>
            <a:r>
              <a:rPr lang="en-GB" dirty="0" smtClean="0"/>
              <a:t>&gt;</a:t>
            </a:r>
            <a:endParaRPr lang="en-GB" dirty="0"/>
          </a:p>
          <a:p>
            <a:pPr marL="0" indent="0">
              <a:buNone/>
            </a:pPr>
            <a:r>
              <a:rPr lang="en-GB" dirty="0"/>
              <a:t>&lt;CQ</a:t>
            </a:r>
            <a:r>
              <a:rPr lang="en-GB" dirty="0" smtClean="0"/>
              <a:t>&gt;Did </a:t>
            </a:r>
            <a:r>
              <a:rPr lang="en-GB" dirty="0"/>
              <a:t>E really assert that A is known to be true</a:t>
            </a:r>
            <a:r>
              <a:rPr lang="en-GB" dirty="0" smtClean="0"/>
              <a:t>?&lt;</a:t>
            </a:r>
            <a:r>
              <a:rPr lang="en-GB" dirty="0"/>
              <a:t>/CQ</a:t>
            </a:r>
            <a:r>
              <a:rPr lang="en-GB" dirty="0" smtClean="0"/>
              <a:t>&gt;</a:t>
            </a:r>
            <a:endParaRPr lang="en-GB" dirty="0"/>
          </a:p>
          <a:p>
            <a:pPr marL="0" indent="0">
              <a:buNone/>
            </a:pPr>
            <a:r>
              <a:rPr lang="en-GB" dirty="0"/>
              <a:t>&lt;CQ</a:t>
            </a:r>
            <a:r>
              <a:rPr lang="en-GB" dirty="0" smtClean="0"/>
              <a:t>&gt;Is </a:t>
            </a:r>
            <a:r>
              <a:rPr lang="en-GB" dirty="0"/>
              <a:t>the expert's pronouncement directly quoted? If not, is a reference to the original source given? Can it be checked</a:t>
            </a:r>
            <a:r>
              <a:rPr lang="en-GB" dirty="0" smtClean="0"/>
              <a:t>?</a:t>
            </a:r>
            <a:br>
              <a:rPr lang="en-GB" dirty="0" smtClean="0"/>
            </a:br>
            <a:r>
              <a:rPr lang="en-GB" dirty="0" smtClean="0"/>
              <a:t>&lt;</a:t>
            </a:r>
            <a:r>
              <a:rPr lang="en-GB" dirty="0"/>
              <a:t>/CQ</a:t>
            </a:r>
            <a:r>
              <a:rPr lang="en-GB" dirty="0" smtClean="0"/>
              <a:t>&gt;</a:t>
            </a:r>
          </a:p>
          <a:p>
            <a:pPr marL="0" indent="0">
              <a:buNone/>
            </a:pPr>
            <a:r>
              <a:rPr lang="en-GB" dirty="0" smtClean="0"/>
              <a:t>&lt;</a:t>
            </a:r>
            <a:r>
              <a:rPr lang="en-GB" dirty="0"/>
              <a:t>CQ</a:t>
            </a:r>
            <a:r>
              <a:rPr lang="en-GB" dirty="0" smtClean="0"/>
              <a:t>&gt;If </a:t>
            </a:r>
            <a:r>
              <a:rPr lang="en-GB" dirty="0"/>
              <a:t>the expert advice is not quoted, does it look like important information or qualifications may have been left out</a:t>
            </a:r>
            <a:r>
              <a:rPr lang="en-GB" dirty="0" smtClean="0"/>
              <a:t>?&lt;</a:t>
            </a:r>
            <a:r>
              <a:rPr lang="en-GB" dirty="0"/>
              <a:t>/CQ</a:t>
            </a:r>
            <a:r>
              <a:rPr lang="en-GB" dirty="0" smtClean="0"/>
              <a:t>&gt;</a:t>
            </a:r>
          </a:p>
          <a:p>
            <a:pPr marL="0" indent="0">
              <a:buNone/>
            </a:pPr>
            <a:r>
              <a:rPr lang="en-GB" dirty="0" smtClean="0"/>
              <a:t>&lt;</a:t>
            </a:r>
            <a:r>
              <a:rPr lang="en-GB" dirty="0"/>
              <a:t>CQ</a:t>
            </a:r>
            <a:r>
              <a:rPr lang="en-GB" dirty="0" smtClean="0"/>
              <a:t>&gt;If </a:t>
            </a:r>
            <a:r>
              <a:rPr lang="en-GB" dirty="0"/>
              <a:t>more than one expert source has been cited, is each authority quoted separately? Could there be disagreements among the cited authorities</a:t>
            </a:r>
            <a:r>
              <a:rPr lang="en-GB" dirty="0" smtClean="0"/>
              <a:t>?&lt;</a:t>
            </a:r>
            <a:r>
              <a:rPr lang="en-GB" dirty="0"/>
              <a:t>/CQ</a:t>
            </a:r>
            <a:r>
              <a:rPr lang="en-GB" dirty="0" smtClean="0"/>
              <a:t>&gt;</a:t>
            </a:r>
          </a:p>
          <a:p>
            <a:pPr marL="0" indent="0">
              <a:buNone/>
            </a:pPr>
            <a:r>
              <a:rPr lang="en-GB" dirty="0" smtClean="0"/>
              <a:t>&lt;</a:t>
            </a:r>
            <a:r>
              <a:rPr lang="en-GB" dirty="0"/>
              <a:t>CQ</a:t>
            </a:r>
            <a:r>
              <a:rPr lang="en-GB" dirty="0" smtClean="0"/>
              <a:t>&gt;Is </a:t>
            </a:r>
            <a:r>
              <a:rPr lang="en-GB" dirty="0"/>
              <a:t>what the authority said clear? Are there technical terms used that are not explained clearly? If the advice is in layman's terms, could this be an indication that it has been translated from some other form of expression given by the expert</a:t>
            </a:r>
            <a:r>
              <a:rPr lang="en-GB" dirty="0" smtClean="0"/>
              <a:t>?&lt;</a:t>
            </a:r>
            <a:r>
              <a:rPr lang="en-GB" dirty="0"/>
              <a:t>/CQ</a:t>
            </a:r>
            <a:r>
              <a:rPr lang="en-GB" dirty="0" smtClean="0"/>
              <a:t>&gt;</a:t>
            </a:r>
            <a:endParaRPr lang="en-GB" dirty="0"/>
          </a:p>
          <a:p>
            <a:pPr marL="0" indent="0">
              <a:buNone/>
            </a:pPr>
            <a:r>
              <a:rPr lang="en-GB" dirty="0"/>
              <a:t>&lt;CQ</a:t>
            </a:r>
            <a:r>
              <a:rPr lang="en-GB" dirty="0" smtClean="0"/>
              <a:t>&gt;Is </a:t>
            </a:r>
            <a:r>
              <a:rPr lang="en-GB" dirty="0"/>
              <a:t>A relevant to domain D</a:t>
            </a:r>
            <a:r>
              <a:rPr lang="en-GB" dirty="0" smtClean="0"/>
              <a:t>?&lt;</a:t>
            </a:r>
            <a:r>
              <a:rPr lang="en-GB" dirty="0"/>
              <a:t>/CQ</a:t>
            </a:r>
            <a:r>
              <a:rPr lang="en-GB" dirty="0" smtClean="0"/>
              <a:t>&gt;</a:t>
            </a:r>
            <a:endParaRPr lang="en-GB" dirty="0"/>
          </a:p>
          <a:p>
            <a:pPr marL="0" indent="0">
              <a:buNone/>
            </a:pPr>
            <a:r>
              <a:rPr lang="en-GB" dirty="0"/>
              <a:t>&lt;CQ</a:t>
            </a:r>
            <a:r>
              <a:rPr lang="en-GB" dirty="0" smtClean="0"/>
              <a:t>&gt;Is </a:t>
            </a:r>
            <a:r>
              <a:rPr lang="en-GB" dirty="0"/>
              <a:t>A consistent with what other experts in D say</a:t>
            </a:r>
            <a:r>
              <a:rPr lang="en-GB" dirty="0" smtClean="0"/>
              <a:t>?&lt;</a:t>
            </a:r>
            <a:r>
              <a:rPr lang="en-GB" dirty="0"/>
              <a:t>/CQ</a:t>
            </a:r>
            <a:r>
              <a:rPr lang="en-GB" dirty="0" smtClean="0"/>
              <a:t>&gt;</a:t>
            </a:r>
            <a:endParaRPr lang="en-GB" dirty="0"/>
          </a:p>
          <a:p>
            <a:pPr marL="0" indent="0">
              <a:buNone/>
            </a:pPr>
            <a:r>
              <a:rPr lang="en-GB" dirty="0"/>
              <a:t>&lt;CQ</a:t>
            </a:r>
            <a:r>
              <a:rPr lang="en-GB" dirty="0" smtClean="0"/>
              <a:t>&gt;Is </a:t>
            </a:r>
            <a:r>
              <a:rPr lang="en-GB" dirty="0"/>
              <a:t>A consistent with known evidence in D</a:t>
            </a:r>
            <a:r>
              <a:rPr lang="en-GB" dirty="0" smtClean="0"/>
              <a:t>?&lt;</a:t>
            </a:r>
            <a:r>
              <a:rPr lang="en-GB" dirty="0"/>
              <a:t>/CQ</a:t>
            </a:r>
            <a:r>
              <a:rPr lang="en-GB" dirty="0" smtClean="0"/>
              <a:t>&gt;</a:t>
            </a:r>
          </a:p>
          <a:p>
            <a:pPr marL="0" indent="0">
              <a:buNone/>
            </a:pPr>
            <a:r>
              <a:rPr lang="en-GB" dirty="0" smtClean="0"/>
              <a:t>&lt;</a:t>
            </a:r>
            <a:r>
              <a:rPr lang="en-GB" dirty="0"/>
              <a:t>/SCHEME&gt;</a:t>
            </a:r>
          </a:p>
        </p:txBody>
      </p:sp>
      <p:sp>
        <p:nvSpPr>
          <p:cNvPr id="8" name="Text Placeholder 7"/>
          <p:cNvSpPr>
            <a:spLocks noGrp="1"/>
          </p:cNvSpPr>
          <p:nvPr>
            <p:ph type="body" sz="quarter" idx="3"/>
          </p:nvPr>
        </p:nvSpPr>
        <p:spPr>
          <a:xfrm>
            <a:off x="4863977" y="1433737"/>
            <a:ext cx="4490861" cy="406728"/>
          </a:xfrm>
        </p:spPr>
        <p:txBody>
          <a:bodyPr>
            <a:normAutofit fontScale="92500" lnSpcReduction="20000"/>
          </a:bodyPr>
          <a:lstStyle/>
          <a:p>
            <a:r>
              <a:rPr lang="en-GB" dirty="0" err="1" smtClean="0"/>
              <a:t>Carneades</a:t>
            </a:r>
            <a:endParaRPr lang="en-GB" dirty="0"/>
          </a:p>
        </p:txBody>
      </p:sp>
      <p:sp>
        <p:nvSpPr>
          <p:cNvPr id="9" name="Content Placeholder 8"/>
          <p:cNvSpPr>
            <a:spLocks noGrp="1"/>
          </p:cNvSpPr>
          <p:nvPr>
            <p:ph sz="quarter" idx="4"/>
          </p:nvPr>
        </p:nvSpPr>
        <p:spPr>
          <a:xfrm>
            <a:off x="4863976" y="1865784"/>
            <a:ext cx="5184576" cy="4941064"/>
          </a:xfrm>
        </p:spPr>
        <p:txBody>
          <a:bodyPr>
            <a:normAutofit fontScale="92500" lnSpcReduction="20000"/>
          </a:bodyPr>
          <a:lstStyle/>
          <a:p>
            <a:pPr marL="0" indent="0">
              <a:buNone/>
            </a:pPr>
            <a:r>
              <a:rPr lang="en-US" sz="1200" dirty="0"/>
              <a:t> (make-scheme</a:t>
            </a:r>
          </a:p>
          <a:p>
            <a:pPr marL="0" indent="0">
              <a:buNone/>
            </a:pPr>
            <a:r>
              <a:rPr lang="en-US" sz="1200" dirty="0"/>
              <a:t>     :id 'expert-opinion</a:t>
            </a:r>
          </a:p>
          <a:p>
            <a:pPr marL="0" indent="0">
              <a:buNone/>
            </a:pPr>
            <a:r>
              <a:rPr lang="en-US" sz="1200" dirty="0"/>
              <a:t>     :header (make-metadata</a:t>
            </a:r>
          </a:p>
          <a:p>
            <a:pPr marL="0" indent="0">
              <a:buNone/>
            </a:pPr>
            <a:r>
              <a:rPr lang="en-US" sz="1200" dirty="0"/>
              <a:t>              :title "Argument from Expert Opinion"</a:t>
            </a:r>
          </a:p>
          <a:p>
            <a:pPr marL="0" indent="0">
              <a:buNone/>
            </a:pPr>
            <a:r>
              <a:rPr lang="en-US" sz="1200" dirty="0"/>
              <a:t>              :source "Douglas Walton, Legal Argumentation and</a:t>
            </a:r>
          </a:p>
          <a:p>
            <a:pPr marL="0" indent="0">
              <a:buNone/>
            </a:pPr>
            <a:r>
              <a:rPr lang="en-US" sz="1200" dirty="0"/>
              <a:t>                       Evidence, The Pennsylvania State University Press, University Park,</a:t>
            </a:r>
          </a:p>
          <a:p>
            <a:pPr marL="0" indent="0">
              <a:buNone/>
            </a:pPr>
            <a:r>
              <a:rPr lang="en-US" sz="1200" dirty="0"/>
              <a:t>                       2002, pp.49-50.  Douglas Walton, Appeal to Expert Opinion, The</a:t>
            </a:r>
          </a:p>
          <a:p>
            <a:pPr marL="0" indent="0">
              <a:buNone/>
            </a:pPr>
            <a:r>
              <a:rPr lang="en-US" sz="1200" dirty="0"/>
              <a:t>                       Pennsylvania University Press, University Park, Albany, 1997,</a:t>
            </a:r>
          </a:p>
          <a:p>
            <a:pPr marL="0" indent="0">
              <a:buNone/>
            </a:pPr>
            <a:r>
              <a:rPr lang="en-US" sz="1200" dirty="0"/>
              <a:t>                       p.211-225.")</a:t>
            </a:r>
          </a:p>
          <a:p>
            <a:pPr marL="0" indent="0">
              <a:buNone/>
            </a:pPr>
            <a:r>
              <a:rPr lang="en-US" sz="1200" dirty="0"/>
              <a:t>     :conclusion '?A</a:t>
            </a:r>
          </a:p>
          <a:p>
            <a:pPr marL="0" indent="0">
              <a:buNone/>
            </a:pPr>
            <a:r>
              <a:rPr lang="en-US" sz="1200" dirty="0"/>
              <a:t>     :premises [(make-premise</a:t>
            </a:r>
          </a:p>
          <a:p>
            <a:pPr marL="0" indent="0">
              <a:buNone/>
            </a:pPr>
            <a:r>
              <a:rPr lang="en-US" sz="1200" dirty="0"/>
              <a:t>                               :role "major"</a:t>
            </a:r>
          </a:p>
          <a:p>
            <a:pPr marL="0" indent="0">
              <a:buNone/>
            </a:pPr>
            <a:r>
              <a:rPr lang="en-US" sz="1200" dirty="0"/>
              <a:t>                               :statement '(expert ?E ?S))</a:t>
            </a:r>
          </a:p>
          <a:p>
            <a:pPr marL="0" indent="0">
              <a:buNone/>
            </a:pPr>
            <a:r>
              <a:rPr lang="en-US" sz="1200" dirty="0"/>
              <a:t>                         (make-premise</a:t>
            </a:r>
          </a:p>
          <a:p>
            <a:pPr marL="0" indent="0">
              <a:buNone/>
            </a:pPr>
            <a:r>
              <a:rPr lang="en-US" sz="1200" dirty="0"/>
              <a:t>                               :role "domain"</a:t>
            </a:r>
          </a:p>
          <a:p>
            <a:pPr marL="0" indent="0">
              <a:buNone/>
            </a:pPr>
            <a:r>
              <a:rPr lang="en-US" sz="1200" dirty="0"/>
              <a:t>                               :statement '(in-domain ?A ?S))</a:t>
            </a:r>
          </a:p>
          <a:p>
            <a:pPr marL="0" indent="0">
              <a:buNone/>
            </a:pPr>
            <a:r>
              <a:rPr lang="en-US" sz="1200" dirty="0"/>
              <a:t>                        (make-premise</a:t>
            </a:r>
          </a:p>
          <a:p>
            <a:pPr marL="0" indent="0">
              <a:buNone/>
            </a:pPr>
            <a:r>
              <a:rPr lang="en-US" sz="1200" dirty="0"/>
              <a:t>                               :role "minor"</a:t>
            </a:r>
          </a:p>
          <a:p>
            <a:pPr marL="0" indent="0">
              <a:buNone/>
            </a:pPr>
            <a:r>
              <a:rPr lang="en-US" sz="1200" dirty="0"/>
              <a:t>                               :statement '(asserts ?E ?A))]</a:t>
            </a:r>
          </a:p>
          <a:p>
            <a:pPr marL="0" indent="0">
              <a:buNone/>
            </a:pPr>
            <a:r>
              <a:rPr lang="en-US" sz="1200" dirty="0"/>
              <a:t>      ;; Critical Questions</a:t>
            </a:r>
          </a:p>
          <a:p>
            <a:pPr marL="0" indent="0">
              <a:buNone/>
            </a:pPr>
            <a:r>
              <a:rPr lang="en-US" sz="1200" dirty="0"/>
              <a:t>     :exceptions [(make-premise</a:t>
            </a:r>
          </a:p>
          <a:p>
            <a:pPr marL="0" indent="0">
              <a:buNone/>
            </a:pPr>
            <a:r>
              <a:rPr lang="en-US" sz="1200" dirty="0"/>
              <a:t>                                   :role "CQ1"</a:t>
            </a:r>
          </a:p>
          <a:p>
            <a:pPr marL="0" indent="0">
              <a:buNone/>
            </a:pPr>
            <a:r>
              <a:rPr lang="en-US" sz="1200" dirty="0"/>
              <a:t>                                   :statement '(untrustworthy ?E))</a:t>
            </a:r>
          </a:p>
          <a:p>
            <a:pPr marL="0" indent="0">
              <a:buNone/>
            </a:pPr>
            <a:r>
              <a:rPr lang="en-US" sz="1200" dirty="0"/>
              <a:t>                           (make-premise</a:t>
            </a:r>
          </a:p>
          <a:p>
            <a:pPr marL="0" indent="0">
              <a:buNone/>
            </a:pPr>
            <a:r>
              <a:rPr lang="en-US" sz="1200" dirty="0"/>
              <a:t>                                  :role "CQ2"</a:t>
            </a:r>
          </a:p>
          <a:p>
            <a:pPr marL="0" indent="0">
              <a:buNone/>
            </a:pPr>
            <a:r>
              <a:rPr lang="en-US" sz="1200" dirty="0"/>
              <a:t>                                 :statement '(inconsistent-with-other-experts ?A))]</a:t>
            </a:r>
          </a:p>
          <a:p>
            <a:pPr marL="0" indent="0">
              <a:buNone/>
            </a:pPr>
            <a:r>
              <a:rPr lang="en-US" sz="1200" dirty="0"/>
              <a:t>    :assumptions [(make-premise</a:t>
            </a:r>
          </a:p>
          <a:p>
            <a:pPr marL="0" indent="0">
              <a:buNone/>
            </a:pPr>
            <a:r>
              <a:rPr lang="en-US" sz="1200" dirty="0"/>
              <a:t>                                  :role "CQ3"</a:t>
            </a:r>
          </a:p>
          <a:p>
            <a:pPr marL="0" indent="0">
              <a:buNone/>
            </a:pPr>
            <a:r>
              <a:rPr lang="en-US" sz="1200" dirty="0"/>
              <a:t>                                  :statement '(based-on-evidence ?A))])</a:t>
            </a:r>
            <a:endParaRPr lang="en-GB" sz="1200" dirty="0"/>
          </a:p>
        </p:txBody>
      </p:sp>
    </p:spTree>
    <p:extLst>
      <p:ext uri="{BB962C8B-B14F-4D97-AF65-F5344CB8AC3E}">
        <p14:creationId xmlns:p14="http://schemas.microsoft.com/office/powerpoint/2010/main" val="19544020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Legal Argumentation Tasks</a:t>
            </a:r>
            <a:endParaRPr lang="en-US" dirty="0"/>
          </a:p>
        </p:txBody>
      </p:sp>
      <p:sp>
        <p:nvSpPr>
          <p:cNvPr id="15" name="Frame 14"/>
          <p:cNvSpPr/>
          <p:nvPr/>
        </p:nvSpPr>
        <p:spPr>
          <a:xfrm>
            <a:off x="6088112" y="5178152"/>
            <a:ext cx="1080120" cy="792088"/>
          </a:xfrm>
          <a:prstGeom prst="frame">
            <a:avLst/>
          </a:prstGeom>
          <a:solidFill>
            <a:srgbClr val="FF0000"/>
          </a:solidFill>
          <a:ln w="3175" cmpd="sng">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pic>
        <p:nvPicPr>
          <p:cNvPr id="3" name="Content Placeholder 2"/>
          <p:cNvPicPr>
            <a:picLocks noGrp="1" noChangeAspect="1"/>
          </p:cNvPicPr>
          <p:nvPr>
            <p:ph idx="1"/>
          </p:nvPr>
        </p:nvPicPr>
        <p:blipFill>
          <a:blip r:embed="rId3"/>
          <a:srcRect l="-31518" r="-31518"/>
          <a:stretch>
            <a:fillRect/>
          </a:stretch>
        </p:blipFill>
        <p:spPr/>
      </p:pic>
    </p:spTree>
    <p:extLst>
      <p:ext uri="{BB962C8B-B14F-4D97-AF65-F5344CB8AC3E}">
        <p14:creationId xmlns:p14="http://schemas.microsoft.com/office/powerpoint/2010/main" val="7313269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Modelling Laws</a:t>
            </a:r>
            <a:endParaRPr lang="en-GB" dirty="0"/>
          </a:p>
        </p:txBody>
      </p:sp>
      <p:sp>
        <p:nvSpPr>
          <p:cNvPr id="3" name="Content Placeholder 2"/>
          <p:cNvSpPr>
            <a:spLocks noGrp="1"/>
          </p:cNvSpPr>
          <p:nvPr>
            <p:ph idx="1"/>
          </p:nvPr>
        </p:nvSpPr>
        <p:spPr/>
        <p:txBody>
          <a:bodyPr/>
          <a:lstStyle/>
          <a:p>
            <a:r>
              <a:rPr lang="en-US" dirty="0" smtClean="0"/>
              <a:t>Isomorphism</a:t>
            </a:r>
          </a:p>
          <a:p>
            <a:r>
              <a:rPr lang="en-US" dirty="0" smtClean="0"/>
              <a:t>Reification </a:t>
            </a:r>
          </a:p>
          <a:p>
            <a:r>
              <a:rPr lang="en-US" dirty="0" smtClean="0"/>
              <a:t>Defeasibility</a:t>
            </a:r>
          </a:p>
          <a:p>
            <a:r>
              <a:rPr lang="en-US" dirty="0" smtClean="0"/>
              <a:t>Contraposition </a:t>
            </a:r>
          </a:p>
          <a:p>
            <a:r>
              <a:rPr lang="en-US" dirty="0" smtClean="0"/>
              <a:t>Open Texture</a:t>
            </a:r>
          </a:p>
          <a:p>
            <a:r>
              <a:rPr lang="en-US" dirty="0" smtClean="0"/>
              <a:t>Rule Validity</a:t>
            </a:r>
          </a:p>
          <a:p>
            <a:r>
              <a:rPr lang="en-US" dirty="0" smtClean="0"/>
              <a:t>Modalities</a:t>
            </a:r>
            <a:endParaRPr lang="en-GB" dirty="0"/>
          </a:p>
        </p:txBody>
      </p:sp>
    </p:spTree>
    <p:extLst>
      <p:ext uri="{BB962C8B-B14F-4D97-AF65-F5344CB8AC3E}">
        <p14:creationId xmlns:p14="http://schemas.microsoft.com/office/powerpoint/2010/main" val="28085864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Some Rule Languages for </a:t>
            </a:r>
            <a:br>
              <a:rPr lang="en-GB" dirty="0" smtClean="0"/>
            </a:br>
            <a:r>
              <a:rPr lang="en-GB" dirty="0" err="1" smtClean="0"/>
              <a:t>Modeling</a:t>
            </a:r>
            <a:r>
              <a:rPr lang="en-GB" dirty="0" smtClean="0"/>
              <a:t> Laws</a:t>
            </a:r>
            <a:endParaRPr lang="en-GB" dirty="0"/>
          </a:p>
        </p:txBody>
      </p:sp>
      <p:sp>
        <p:nvSpPr>
          <p:cNvPr id="3" name="Content Placeholder 2"/>
          <p:cNvSpPr>
            <a:spLocks noGrp="1"/>
          </p:cNvSpPr>
          <p:nvPr>
            <p:ph idx="1"/>
          </p:nvPr>
        </p:nvSpPr>
        <p:spPr/>
        <p:txBody>
          <a:bodyPr/>
          <a:lstStyle/>
          <a:p>
            <a:r>
              <a:rPr lang="en-GB" dirty="0" smtClean="0"/>
              <a:t>Defeasible Logic (</a:t>
            </a:r>
            <a:r>
              <a:rPr lang="en-GB" dirty="0" err="1" smtClean="0"/>
              <a:t>Nute</a:t>
            </a:r>
            <a:r>
              <a:rPr lang="en-GB" dirty="0"/>
              <a:t> </a:t>
            </a:r>
            <a:r>
              <a:rPr lang="en-GB" dirty="0" smtClean="0"/>
              <a:t>1994; </a:t>
            </a:r>
            <a:r>
              <a:rPr lang="en-GB" dirty="0" err="1" smtClean="0"/>
              <a:t>Governatori</a:t>
            </a:r>
            <a:r>
              <a:rPr lang="en-GB" dirty="0" smtClean="0"/>
              <a:t>, </a:t>
            </a:r>
            <a:r>
              <a:rPr lang="en-GB" dirty="0" err="1" smtClean="0"/>
              <a:t>Rotolo</a:t>
            </a:r>
            <a:r>
              <a:rPr lang="en-GB" dirty="0" smtClean="0"/>
              <a:t> &amp; </a:t>
            </a:r>
            <a:r>
              <a:rPr lang="en-GB" dirty="0" err="1" smtClean="0"/>
              <a:t>Sartor</a:t>
            </a:r>
            <a:r>
              <a:rPr lang="en-GB" dirty="0" smtClean="0"/>
              <a:t> 2005)</a:t>
            </a:r>
          </a:p>
          <a:p>
            <a:r>
              <a:rPr lang="en-GB" dirty="0" smtClean="0"/>
              <a:t>PRATOR (</a:t>
            </a:r>
            <a:r>
              <a:rPr lang="en-GB" dirty="0" err="1" smtClean="0"/>
              <a:t>Prakken</a:t>
            </a:r>
            <a:r>
              <a:rPr lang="en-GB" dirty="0" smtClean="0"/>
              <a:t> &amp; </a:t>
            </a:r>
            <a:r>
              <a:rPr lang="en-GB" dirty="0" err="1" smtClean="0"/>
              <a:t>Sartor</a:t>
            </a:r>
            <a:r>
              <a:rPr lang="en-GB" dirty="0"/>
              <a:t> </a:t>
            </a:r>
            <a:r>
              <a:rPr lang="en-GB" dirty="0" smtClean="0"/>
              <a:t>1996)</a:t>
            </a:r>
          </a:p>
          <a:p>
            <a:r>
              <a:rPr lang="en-GB" dirty="0" smtClean="0"/>
              <a:t>Legal Knowledge Interchange Format (Gordon et al. 2008 )</a:t>
            </a:r>
          </a:p>
          <a:p>
            <a:r>
              <a:rPr lang="en-GB" dirty="0" smtClean="0"/>
              <a:t>OASIS Legal </a:t>
            </a:r>
            <a:r>
              <a:rPr lang="en-GB" dirty="0" err="1" smtClean="0"/>
              <a:t>RuleML</a:t>
            </a:r>
            <a:r>
              <a:rPr lang="en-GB" dirty="0" smtClean="0"/>
              <a:t> (2013 ?)</a:t>
            </a:r>
          </a:p>
          <a:p>
            <a:r>
              <a:rPr lang="en-GB" dirty="0" err="1" smtClean="0"/>
              <a:t>Carneades</a:t>
            </a:r>
            <a:r>
              <a:rPr lang="en-GB" dirty="0" smtClean="0"/>
              <a:t> Scheme Language (Gordon 2013)</a:t>
            </a:r>
          </a:p>
          <a:p>
            <a:endParaRPr lang="en-GB" dirty="0"/>
          </a:p>
        </p:txBody>
      </p:sp>
    </p:spTree>
    <p:extLst>
      <p:ext uri="{BB962C8B-B14F-4D97-AF65-F5344CB8AC3E}">
        <p14:creationId xmlns:p14="http://schemas.microsoft.com/office/powerpoint/2010/main" val="197015185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 Rule</a:t>
            </a:r>
            <a:endParaRPr lang="en-GB" dirty="0"/>
          </a:p>
        </p:txBody>
      </p:sp>
      <p:sp>
        <p:nvSpPr>
          <p:cNvPr id="3" name="Text Placeholder 2"/>
          <p:cNvSpPr>
            <a:spLocks noGrp="1"/>
          </p:cNvSpPr>
          <p:nvPr>
            <p:ph type="body" idx="1"/>
          </p:nvPr>
        </p:nvSpPr>
        <p:spPr/>
        <p:txBody>
          <a:bodyPr/>
          <a:lstStyle/>
          <a:p>
            <a:r>
              <a:rPr lang="en-GB" dirty="0" smtClean="0"/>
              <a:t>Legal </a:t>
            </a:r>
            <a:r>
              <a:rPr lang="en-GB" dirty="0" err="1" smtClean="0"/>
              <a:t>RuleML</a:t>
            </a:r>
            <a:endParaRPr lang="en-GB" dirty="0"/>
          </a:p>
        </p:txBody>
      </p:sp>
      <p:sp>
        <p:nvSpPr>
          <p:cNvPr id="5" name="Text Placeholder 4"/>
          <p:cNvSpPr>
            <a:spLocks noGrp="1"/>
          </p:cNvSpPr>
          <p:nvPr>
            <p:ph type="body" sz="quarter" idx="3"/>
          </p:nvPr>
        </p:nvSpPr>
        <p:spPr/>
        <p:txBody>
          <a:bodyPr/>
          <a:lstStyle/>
          <a:p>
            <a:r>
              <a:rPr lang="en-GB" dirty="0" err="1" smtClean="0"/>
              <a:t>Carneades</a:t>
            </a:r>
            <a:r>
              <a:rPr lang="en-GB" dirty="0" smtClean="0"/>
              <a:t> Scheme Language</a:t>
            </a:r>
            <a:endParaRPr lang="en-GB" dirty="0"/>
          </a:p>
        </p:txBody>
      </p:sp>
      <p:pic>
        <p:nvPicPr>
          <p:cNvPr id="7" name="Content Placeholder 6"/>
          <p:cNvPicPr>
            <a:picLocks noGrp="1" noChangeAspect="1"/>
          </p:cNvPicPr>
          <p:nvPr>
            <p:ph sz="half" idx="2"/>
          </p:nvPr>
        </p:nvPicPr>
        <p:blipFill>
          <a:blip r:embed="rId2"/>
          <a:srcRect t="-27605" b="-27605"/>
          <a:stretch>
            <a:fillRect/>
          </a:stretch>
        </p:blipFill>
        <p:spPr>
          <a:xfrm>
            <a:off x="471488" y="2441848"/>
            <a:ext cx="4489098" cy="4390320"/>
          </a:xfrm>
          <a:prstGeom prst="rect">
            <a:avLst/>
          </a:prstGeom>
        </p:spPr>
      </p:pic>
      <p:pic>
        <p:nvPicPr>
          <p:cNvPr id="8" name="Content Placeholder 7"/>
          <p:cNvPicPr>
            <a:picLocks noGrp="1" noChangeAspect="1"/>
          </p:cNvPicPr>
          <p:nvPr>
            <p:ph sz="quarter" idx="4"/>
          </p:nvPr>
        </p:nvPicPr>
        <p:blipFill>
          <a:blip r:embed="rId3"/>
          <a:srcRect t="-118196" b="-118196"/>
          <a:stretch>
            <a:fillRect/>
          </a:stretch>
        </p:blipFill>
        <p:spPr>
          <a:prstGeom prst="rect">
            <a:avLst/>
          </a:prstGeom>
        </p:spPr>
      </p:pic>
    </p:spTree>
    <p:extLst>
      <p:ext uri="{BB962C8B-B14F-4D97-AF65-F5344CB8AC3E}">
        <p14:creationId xmlns:p14="http://schemas.microsoft.com/office/powerpoint/2010/main" val="167107273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Modeling</a:t>
            </a:r>
            <a:r>
              <a:rPr lang="en-GB" dirty="0" smtClean="0"/>
              <a:t> Cases</a:t>
            </a:r>
            <a:endParaRPr lang="en-GB" dirty="0"/>
          </a:p>
        </p:txBody>
      </p:sp>
      <p:sp>
        <p:nvSpPr>
          <p:cNvPr id="3" name="Content Placeholder 2"/>
          <p:cNvSpPr>
            <a:spLocks noGrp="1"/>
          </p:cNvSpPr>
          <p:nvPr>
            <p:ph idx="1"/>
          </p:nvPr>
        </p:nvSpPr>
        <p:spPr/>
        <p:txBody>
          <a:bodyPr>
            <a:normAutofit/>
          </a:bodyPr>
          <a:lstStyle/>
          <a:p>
            <a:r>
              <a:rPr lang="en-GB" dirty="0" smtClean="0"/>
              <a:t>Title</a:t>
            </a:r>
          </a:p>
          <a:p>
            <a:r>
              <a:rPr lang="en-GB" dirty="0" smtClean="0"/>
              <a:t>Court</a:t>
            </a:r>
          </a:p>
          <a:p>
            <a:r>
              <a:rPr lang="en-GB" dirty="0" smtClean="0"/>
              <a:t>Issue</a:t>
            </a:r>
          </a:p>
          <a:p>
            <a:r>
              <a:rPr lang="en-GB" dirty="0" smtClean="0"/>
              <a:t>Decision</a:t>
            </a:r>
          </a:p>
          <a:p>
            <a:r>
              <a:rPr lang="en-GB" dirty="0" smtClean="0"/>
              <a:t>Facts or Factors</a:t>
            </a:r>
          </a:p>
          <a:p>
            <a:r>
              <a:rPr lang="en-GB" dirty="0" smtClean="0"/>
              <a:t>Arguments (majority and minority)</a:t>
            </a:r>
          </a:p>
          <a:p>
            <a:r>
              <a:rPr lang="en-GB" dirty="0" smtClean="0"/>
              <a:t>Ratio </a:t>
            </a:r>
            <a:r>
              <a:rPr lang="en-GB" dirty="0" err="1" smtClean="0"/>
              <a:t>Decidendi</a:t>
            </a:r>
            <a:endParaRPr lang="en-GB" dirty="0"/>
          </a:p>
        </p:txBody>
      </p:sp>
    </p:spTree>
    <p:extLst>
      <p:ext uri="{BB962C8B-B14F-4D97-AF65-F5344CB8AC3E}">
        <p14:creationId xmlns:p14="http://schemas.microsoft.com/office/powerpoint/2010/main" val="98022049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ln/>
        </p:spPr>
        <p:txBody>
          <a:bodyPr rIns="-50799"/>
          <a:lstStyle/>
          <a:p>
            <a:pPr>
              <a:tabLst>
                <a:tab pos="190498" algn="l"/>
                <a:tab pos="431796" algn="l"/>
                <a:tab pos="2692373" algn="l"/>
                <a:tab pos="2946371" algn="l"/>
                <a:tab pos="3174968" algn="l"/>
                <a:tab pos="3187668" algn="l"/>
              </a:tabLst>
            </a:pPr>
            <a:r>
              <a:rPr lang="en-US"/>
              <a:t>HYPO Trade Secrets Example</a:t>
            </a:r>
          </a:p>
        </p:txBody>
      </p:sp>
      <p:grpSp>
        <p:nvGrpSpPr>
          <p:cNvPr id="15364" name="Group 4"/>
          <p:cNvGrpSpPr>
            <a:grpSpLocks/>
          </p:cNvGrpSpPr>
          <p:nvPr/>
        </p:nvGrpSpPr>
        <p:grpSpPr bwMode="auto">
          <a:xfrm>
            <a:off x="790575" y="5226050"/>
            <a:ext cx="1709738" cy="769938"/>
            <a:chOff x="0" y="0"/>
            <a:chExt cx="1076" cy="485"/>
          </a:xfrm>
        </p:grpSpPr>
        <p:sp>
          <p:nvSpPr>
            <p:cNvPr id="15362" name="Rectangle 2"/>
            <p:cNvSpPr>
              <a:spLocks/>
            </p:cNvSpPr>
            <p:nvPr/>
          </p:nvSpPr>
          <p:spPr bwMode="auto">
            <a:xfrm>
              <a:off x="49" y="24"/>
              <a:ext cx="981" cy="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25400" tIns="25400" rIns="63500" bIns="25400"/>
            <a:lstStyle/>
            <a:p>
              <a:pPr marL="12700">
                <a:lnSpc>
                  <a:spcPct val="102000"/>
                </a:lnSpc>
              </a:pPr>
              <a:r>
                <a:rPr lang="en-US" sz="1800">
                  <a:solidFill>
                    <a:srgbClr val="660066"/>
                  </a:solidFill>
                  <a:ea typeface="ＭＳ Ｐゴシック" charset="0"/>
                  <a:cs typeface="Times New Roman" charset="0"/>
                </a:rPr>
                <a:t>π</a:t>
              </a:r>
              <a:r>
                <a:rPr lang="en-US" sz="1800">
                  <a:solidFill>
                    <a:srgbClr val="660066"/>
                  </a:solidFill>
                  <a:latin typeface="Arial" charset="0"/>
                  <a:ea typeface="ＭＳ Ｐゴシック" charset="0"/>
                  <a:cs typeface="Arial" charset="0"/>
                  <a:sym typeface="Arial" charset="0"/>
                </a:rPr>
                <a:t> = plaintiff</a:t>
              </a:r>
            </a:p>
            <a:p>
              <a:pPr marL="12700">
                <a:lnSpc>
                  <a:spcPct val="102000"/>
                </a:lnSpc>
              </a:pPr>
              <a:r>
                <a:rPr lang="en-US" sz="1800">
                  <a:solidFill>
                    <a:srgbClr val="660066"/>
                  </a:solidFill>
                  <a:ea typeface="ＭＳ Ｐゴシック" charset="0"/>
                  <a:cs typeface="Times New Roman" charset="0"/>
                </a:rPr>
                <a:t>∆</a:t>
              </a:r>
              <a:r>
                <a:rPr lang="en-US" sz="1800">
                  <a:solidFill>
                    <a:srgbClr val="660066"/>
                  </a:solidFill>
                  <a:latin typeface="Arial" charset="0"/>
                  <a:ea typeface="ＭＳ Ｐゴシック" charset="0"/>
                  <a:cs typeface="Arial" charset="0"/>
                  <a:sym typeface="Arial" charset="0"/>
                </a:rPr>
                <a:t> = defendant</a:t>
              </a:r>
            </a:p>
          </p:txBody>
        </p:sp>
        <p:sp>
          <p:nvSpPr>
            <p:cNvPr id="15363" name="Rectangle 3"/>
            <p:cNvSpPr>
              <a:spLocks/>
            </p:cNvSpPr>
            <p:nvPr/>
          </p:nvSpPr>
          <p:spPr bwMode="auto">
            <a:xfrm>
              <a:off x="0" y="0"/>
              <a:ext cx="1076" cy="485"/>
            </a:xfrm>
            <a:prstGeom prst="rect">
              <a:avLst/>
            </a:prstGeom>
            <a:noFill/>
            <a:ln w="127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grpSp>
      <p:sp>
        <p:nvSpPr>
          <p:cNvPr id="15365" name="Rectangle 5"/>
          <p:cNvSpPr>
            <a:spLocks/>
          </p:cNvSpPr>
          <p:nvPr/>
        </p:nvSpPr>
        <p:spPr bwMode="auto">
          <a:xfrm>
            <a:off x="6019800" y="1346200"/>
            <a:ext cx="3746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25400" tIns="25400" rIns="63499" bIns="25400"/>
          <a:lstStyle/>
          <a:p>
            <a:pPr marL="368296" indent="-355596" algn="l">
              <a:spcBef>
                <a:spcPts val="900"/>
              </a:spcBef>
              <a:tabLst>
                <a:tab pos="393696" algn="l"/>
                <a:tab pos="977890" algn="l"/>
                <a:tab pos="393696" algn="l"/>
                <a:tab pos="977890" algn="l"/>
                <a:tab pos="393696" algn="l"/>
                <a:tab pos="977890" algn="l"/>
                <a:tab pos="393696" algn="l"/>
                <a:tab pos="977890" algn="l"/>
              </a:tabLst>
            </a:pPr>
            <a:r>
              <a:rPr lang="en-US" sz="1400" b="1" dirty="0">
                <a:latin typeface="Lucida Grande" charset="0"/>
                <a:ea typeface="ＭＳ Ｐゴシック" charset="0"/>
                <a:cs typeface="Lucida Grande" charset="0"/>
                <a:sym typeface="Lucida Grande" charset="0"/>
              </a:rPr>
              <a:t>CASE </a:t>
            </a:r>
            <a:r>
              <a:rPr lang="en-US" sz="1400" b="1" dirty="0" err="1">
                <a:latin typeface="Lucida Grande" charset="0"/>
                <a:ea typeface="ＭＳ Ｐゴシック" charset="0"/>
                <a:cs typeface="Lucida Grande" charset="0"/>
                <a:sym typeface="Lucida Grande" charset="0"/>
              </a:rPr>
              <a:t>Yokana</a:t>
            </a:r>
            <a:r>
              <a:rPr lang="en-US" sz="1400" b="1" dirty="0">
                <a:latin typeface="Lucida Grande" charset="0"/>
                <a:ea typeface="ＭＳ Ｐゴシック" charset="0"/>
                <a:cs typeface="Lucida Grande" charset="0"/>
                <a:sym typeface="Lucida Grande" charset="0"/>
              </a:rPr>
              <a:t>  (∆)</a:t>
            </a:r>
            <a:r>
              <a:rPr lang="en-US" sz="1400" dirty="0">
                <a:latin typeface="Lucida Grande" charset="0"/>
                <a:ea typeface="ＭＳ Ｐゴシック" charset="0"/>
                <a:cs typeface="Lucida Grande" charset="0"/>
                <a:sym typeface="Lucida Grande" charset="0"/>
              </a:rPr>
              <a:t>    </a:t>
            </a:r>
            <a:br>
              <a:rPr lang="en-US" sz="1400" dirty="0">
                <a:latin typeface="Lucida Grande" charset="0"/>
                <a:ea typeface="ＭＳ Ｐゴシック" charset="0"/>
                <a:cs typeface="Lucida Grande" charset="0"/>
                <a:sym typeface="Lucida Grande" charset="0"/>
              </a:rPr>
            </a:br>
            <a:r>
              <a:rPr lang="en-US" sz="1400" b="1" dirty="0">
                <a:latin typeface="Lucida Grande" charset="0"/>
                <a:ea typeface="ＭＳ Ｐゴシック" charset="0"/>
                <a:cs typeface="Lucida Grande" charset="0"/>
                <a:sym typeface="Lucida Grande" charset="0"/>
              </a:rPr>
              <a:t>F7 Brought-Tools (π)</a:t>
            </a:r>
            <a:br>
              <a:rPr lang="en-US" sz="1400" b="1" dirty="0">
                <a:latin typeface="Lucida Grande" charset="0"/>
                <a:ea typeface="ＭＳ Ｐゴシック" charset="0"/>
                <a:cs typeface="Lucida Grande" charset="0"/>
                <a:sym typeface="Lucida Grande" charset="0"/>
              </a:rPr>
            </a:br>
            <a:r>
              <a:rPr lang="en-US" sz="1400" b="1" dirty="0">
                <a:latin typeface="Lucida Grande" charset="0"/>
                <a:ea typeface="ＭＳ Ｐゴシック" charset="0"/>
                <a:cs typeface="Lucida Grande" charset="0"/>
                <a:sym typeface="Lucida Grande" charset="0"/>
              </a:rPr>
              <a:t>F10 Secrets-Disclosed-Outsiders  (∆)</a:t>
            </a:r>
            <a:br>
              <a:rPr lang="en-US" sz="1400" b="1" dirty="0">
                <a:latin typeface="Lucida Grande" charset="0"/>
                <a:ea typeface="ＭＳ Ｐゴシック" charset="0"/>
                <a:cs typeface="Lucida Grande" charset="0"/>
                <a:sym typeface="Lucida Grande" charset="0"/>
              </a:rPr>
            </a:br>
            <a:r>
              <a:rPr lang="en-US" sz="1400" b="1" dirty="0">
                <a:latin typeface="Lucida Grande" charset="0"/>
                <a:ea typeface="ＭＳ Ｐゴシック" charset="0"/>
                <a:cs typeface="Lucida Grande" charset="0"/>
                <a:sym typeface="Lucida Grande" charset="0"/>
              </a:rPr>
              <a:t>F16 Info-Reverse-</a:t>
            </a:r>
            <a:r>
              <a:rPr lang="en-US" sz="1400" b="1" dirty="0" err="1">
                <a:latin typeface="Lucida Grande" charset="0"/>
                <a:ea typeface="ＭＳ Ｐゴシック" charset="0"/>
                <a:cs typeface="Lucida Grande" charset="0"/>
                <a:sym typeface="Lucida Grande" charset="0"/>
              </a:rPr>
              <a:t>Engineerable</a:t>
            </a:r>
            <a:r>
              <a:rPr lang="en-US" sz="1400" b="1" dirty="0">
                <a:latin typeface="Lucida Grande" charset="0"/>
                <a:ea typeface="ＭＳ Ｐゴシック" charset="0"/>
                <a:cs typeface="Lucida Grande" charset="0"/>
                <a:sym typeface="Lucida Grande" charset="0"/>
              </a:rPr>
              <a:t>  (∆)</a:t>
            </a:r>
          </a:p>
          <a:p>
            <a:pPr marL="368296" indent="-355596" algn="l">
              <a:spcBef>
                <a:spcPts val="900"/>
              </a:spcBef>
              <a:tabLst>
                <a:tab pos="393696" algn="l"/>
                <a:tab pos="977890" algn="l"/>
                <a:tab pos="393696" algn="l"/>
                <a:tab pos="977890" algn="l"/>
                <a:tab pos="393696" algn="l"/>
                <a:tab pos="977890" algn="l"/>
                <a:tab pos="393696" algn="l"/>
                <a:tab pos="977890" algn="l"/>
              </a:tabLst>
            </a:pPr>
            <a:r>
              <a:rPr lang="en-US" sz="1400" b="1" dirty="0">
                <a:latin typeface="Lucida Grande" charset="0"/>
                <a:ea typeface="ＭＳ Ｐゴシック" charset="0"/>
                <a:cs typeface="Lucida Grande" charset="0"/>
                <a:sym typeface="Lucida Grande" charset="0"/>
              </a:rPr>
              <a:t>CASE American Precision (π)</a:t>
            </a:r>
            <a:br>
              <a:rPr lang="en-US" sz="1400" b="1" dirty="0">
                <a:latin typeface="Lucida Grande" charset="0"/>
                <a:ea typeface="ＭＳ Ｐゴシック" charset="0"/>
                <a:cs typeface="Lucida Grande" charset="0"/>
                <a:sym typeface="Lucida Grande" charset="0"/>
              </a:rPr>
            </a:br>
            <a:r>
              <a:rPr lang="en-US" sz="1400" b="1" dirty="0">
                <a:latin typeface="Lucida Grande" charset="0"/>
                <a:ea typeface="ＭＳ Ｐゴシック" charset="0"/>
                <a:cs typeface="Lucida Grande" charset="0"/>
                <a:sym typeface="Lucida Grande" charset="0"/>
              </a:rPr>
              <a:t>F7  Brought-Tools (π)</a:t>
            </a:r>
            <a:br>
              <a:rPr lang="en-US" sz="1400" b="1" dirty="0">
                <a:latin typeface="Lucida Grande" charset="0"/>
                <a:ea typeface="ＭＳ Ｐゴシック" charset="0"/>
                <a:cs typeface="Lucida Grande" charset="0"/>
                <a:sym typeface="Lucida Grande" charset="0"/>
              </a:rPr>
            </a:br>
            <a:r>
              <a:rPr lang="en-US" sz="1400" b="1" dirty="0">
                <a:latin typeface="Lucida Grande" charset="0"/>
                <a:ea typeface="ＭＳ Ｐゴシック" charset="0"/>
                <a:cs typeface="Lucida Grande" charset="0"/>
                <a:sym typeface="Lucida Grande" charset="0"/>
              </a:rPr>
              <a:t>F16  Info-Reverse-</a:t>
            </a:r>
            <a:r>
              <a:rPr lang="en-US" sz="1400" b="1" dirty="0" err="1">
                <a:latin typeface="Lucida Grande" charset="0"/>
                <a:ea typeface="ＭＳ Ｐゴシック" charset="0"/>
                <a:cs typeface="Lucida Grande" charset="0"/>
                <a:sym typeface="Lucida Grande" charset="0"/>
              </a:rPr>
              <a:t>Engineerable</a:t>
            </a:r>
            <a:r>
              <a:rPr lang="en-US" sz="1400" b="1" dirty="0">
                <a:latin typeface="Lucida Grande" charset="0"/>
                <a:ea typeface="ＭＳ Ｐゴシック" charset="0"/>
                <a:cs typeface="Lucida Grande" charset="0"/>
                <a:sym typeface="Lucida Grande" charset="0"/>
              </a:rPr>
              <a:t>  (∆)</a:t>
            </a:r>
            <a:br>
              <a:rPr lang="en-US" sz="1400" b="1" dirty="0">
                <a:latin typeface="Lucida Grande" charset="0"/>
                <a:ea typeface="ＭＳ Ｐゴシック" charset="0"/>
                <a:cs typeface="Lucida Grande" charset="0"/>
                <a:sym typeface="Lucida Grande" charset="0"/>
              </a:rPr>
            </a:br>
            <a:r>
              <a:rPr lang="en-US" sz="1400" b="1" dirty="0">
                <a:latin typeface="Lucida Grande" charset="0"/>
                <a:ea typeface="ＭＳ Ｐゴシック" charset="0"/>
                <a:cs typeface="Lucida Grande" charset="0"/>
                <a:sym typeface="Lucida Grande" charset="0"/>
              </a:rPr>
              <a:t>F21  Knew-Info-Confidential  (π)</a:t>
            </a:r>
          </a:p>
          <a:p>
            <a:pPr marL="368296" indent="-355596" algn="l">
              <a:spcBef>
                <a:spcPts val="938"/>
              </a:spcBef>
              <a:tabLst>
                <a:tab pos="393696" algn="l"/>
                <a:tab pos="977890" algn="l"/>
                <a:tab pos="393696" algn="l"/>
                <a:tab pos="977890" algn="l"/>
                <a:tab pos="393696" algn="l"/>
                <a:tab pos="977890" algn="l"/>
                <a:tab pos="393696" algn="l"/>
                <a:tab pos="977890" algn="l"/>
              </a:tabLst>
            </a:pPr>
            <a:r>
              <a:rPr lang="en-US" sz="1400" b="1" dirty="0">
                <a:latin typeface="Lucida Grande" charset="0"/>
                <a:ea typeface="ＭＳ Ｐゴシック" charset="0"/>
                <a:cs typeface="Lucida Grande" charset="0"/>
                <a:sym typeface="Lucida Grande" charset="0"/>
              </a:rPr>
              <a:t>CASE Mason  (CFS, Undecided)</a:t>
            </a:r>
            <a:br>
              <a:rPr lang="en-US" sz="1400" b="1" dirty="0">
                <a:latin typeface="Lucida Grande" charset="0"/>
                <a:ea typeface="ＭＳ Ｐゴシック" charset="0"/>
                <a:cs typeface="Lucida Grande" charset="0"/>
                <a:sym typeface="Lucida Grande" charset="0"/>
              </a:rPr>
            </a:br>
            <a:r>
              <a:rPr lang="en-US" sz="1400" b="1" dirty="0">
                <a:latin typeface="Lucida Grande" charset="0"/>
                <a:ea typeface="ＭＳ Ｐゴシック" charset="0"/>
                <a:cs typeface="Lucida Grande" charset="0"/>
                <a:sym typeface="Lucida Grande" charset="0"/>
              </a:rPr>
              <a:t>F1 Disclosure-in-Negotiations (∆)  </a:t>
            </a:r>
            <a:br>
              <a:rPr lang="en-US" sz="1400" b="1" dirty="0">
                <a:latin typeface="Lucida Grande" charset="0"/>
                <a:ea typeface="ＭＳ Ｐゴシック" charset="0"/>
                <a:cs typeface="Lucida Grande" charset="0"/>
                <a:sym typeface="Lucida Grande" charset="0"/>
              </a:rPr>
            </a:br>
            <a:r>
              <a:rPr lang="en-US" sz="1400" b="1" dirty="0">
                <a:latin typeface="Lucida Grande" charset="0"/>
                <a:ea typeface="ＭＳ Ｐゴシック" charset="0"/>
                <a:cs typeface="Lucida Grande" charset="0"/>
                <a:sym typeface="Lucida Grande" charset="0"/>
              </a:rPr>
              <a:t>F6 Security-Measures  (π)</a:t>
            </a:r>
            <a:br>
              <a:rPr lang="en-US" sz="1400" b="1" dirty="0">
                <a:latin typeface="Lucida Grande" charset="0"/>
                <a:ea typeface="ＭＳ Ｐゴシック" charset="0"/>
                <a:cs typeface="Lucida Grande" charset="0"/>
                <a:sym typeface="Lucida Grande" charset="0"/>
              </a:rPr>
            </a:br>
            <a:r>
              <a:rPr lang="en-US" sz="1400" b="1" dirty="0">
                <a:latin typeface="Lucida Grande" charset="0"/>
                <a:ea typeface="ＭＳ Ｐゴシック" charset="0"/>
                <a:cs typeface="Lucida Grande" charset="0"/>
                <a:sym typeface="Lucida Grande" charset="0"/>
              </a:rPr>
              <a:t>F15 Unique-Product  (π)</a:t>
            </a:r>
            <a:br>
              <a:rPr lang="en-US" sz="1400" b="1" dirty="0">
                <a:latin typeface="Lucida Grande" charset="0"/>
                <a:ea typeface="ＭＳ Ｐゴシック" charset="0"/>
                <a:cs typeface="Lucida Grande" charset="0"/>
                <a:sym typeface="Lucida Grande" charset="0"/>
              </a:rPr>
            </a:br>
            <a:r>
              <a:rPr lang="en-US" sz="1400" b="1" dirty="0">
                <a:latin typeface="Lucida Grande" charset="0"/>
                <a:ea typeface="ＭＳ Ｐゴシック" charset="0"/>
                <a:cs typeface="Lucida Grande" charset="0"/>
                <a:sym typeface="Lucida Grande" charset="0"/>
              </a:rPr>
              <a:t>F16 Info-Reverse-</a:t>
            </a:r>
            <a:r>
              <a:rPr lang="en-US" sz="1400" b="1" dirty="0" err="1">
                <a:latin typeface="Lucida Grande" charset="0"/>
                <a:ea typeface="ＭＳ Ｐゴシック" charset="0"/>
                <a:cs typeface="Lucida Grande" charset="0"/>
                <a:sym typeface="Lucida Grande" charset="0"/>
              </a:rPr>
              <a:t>Engineerable</a:t>
            </a:r>
            <a:r>
              <a:rPr lang="en-US" sz="1400" b="1" dirty="0">
                <a:latin typeface="Lucida Grande" charset="0"/>
                <a:ea typeface="ＭＳ Ｐゴシック" charset="0"/>
                <a:cs typeface="Lucida Grande" charset="0"/>
                <a:sym typeface="Lucida Grande" charset="0"/>
              </a:rPr>
              <a:t>  (∆)</a:t>
            </a:r>
            <a:br>
              <a:rPr lang="en-US" sz="1400" b="1" dirty="0">
                <a:latin typeface="Lucida Grande" charset="0"/>
                <a:ea typeface="ＭＳ Ｐゴシック" charset="0"/>
                <a:cs typeface="Lucida Grande" charset="0"/>
                <a:sym typeface="Lucida Grande" charset="0"/>
              </a:rPr>
            </a:br>
            <a:r>
              <a:rPr lang="en-US" sz="1400" b="1" dirty="0">
                <a:latin typeface="Lucida Grande" charset="0"/>
                <a:ea typeface="ＭＳ Ｐゴシック" charset="0"/>
                <a:cs typeface="Lucida Grande" charset="0"/>
                <a:sym typeface="Lucida Grande" charset="0"/>
              </a:rPr>
              <a:t>F21 Knew-Info-Confidential  (π</a:t>
            </a:r>
          </a:p>
        </p:txBody>
      </p:sp>
      <p:sp>
        <p:nvSpPr>
          <p:cNvPr id="15366" name="Rectangle 6"/>
          <p:cNvSpPr>
            <a:spLocks/>
          </p:cNvSpPr>
          <p:nvPr/>
        </p:nvSpPr>
        <p:spPr bwMode="auto">
          <a:xfrm>
            <a:off x="1930409" y="3478213"/>
            <a:ext cx="795319" cy="234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5400" tIns="25400" rIns="63499" bIns="25400">
            <a:spAutoFit/>
          </a:bodyPr>
          <a:lstStyle/>
          <a:p>
            <a:pPr marL="12700">
              <a:lnSpc>
                <a:spcPct val="97000"/>
              </a:lnSpc>
            </a:pPr>
            <a:r>
              <a:rPr lang="en-US" sz="1200">
                <a:solidFill>
                  <a:srgbClr val="660066"/>
                </a:solidFill>
                <a:latin typeface="Arial Bold Italic" charset="0"/>
                <a:ea typeface="ＭＳ Ｐゴシック" charset="0"/>
                <a:cs typeface="Arial Bold Italic" charset="0"/>
                <a:sym typeface="Arial Bold Italic" charset="0"/>
              </a:rPr>
              <a:t>Mason </a:t>
            </a:r>
            <a:r>
              <a:rPr lang="en-US" sz="1200">
                <a:solidFill>
                  <a:srgbClr val="660066"/>
                </a:solidFill>
                <a:latin typeface="Arial Bold" charset="0"/>
                <a:ea typeface="ＭＳ Ｐゴシック" charset="0"/>
                <a:cs typeface="Arial Bold" charset="0"/>
                <a:sym typeface="Arial Bold" charset="0"/>
              </a:rPr>
              <a:t>(?)</a:t>
            </a:r>
          </a:p>
        </p:txBody>
      </p:sp>
      <p:sp>
        <p:nvSpPr>
          <p:cNvPr id="15367" name="Rectangle 7"/>
          <p:cNvSpPr>
            <a:spLocks/>
          </p:cNvSpPr>
          <p:nvPr/>
        </p:nvSpPr>
        <p:spPr bwMode="auto">
          <a:xfrm>
            <a:off x="4321242" y="3409950"/>
            <a:ext cx="1111119" cy="450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5400" tIns="25400" rIns="63499" bIns="25400">
            <a:spAutoFit/>
          </a:bodyPr>
          <a:lstStyle/>
          <a:p>
            <a:pPr marL="12700">
              <a:lnSpc>
                <a:spcPct val="97000"/>
              </a:lnSpc>
            </a:pPr>
            <a:r>
              <a:rPr lang="en-US" sz="1200">
                <a:solidFill>
                  <a:srgbClr val="660066"/>
                </a:solidFill>
                <a:latin typeface="Arial Bold Italic" charset="0"/>
                <a:ea typeface="ＭＳ Ｐゴシック" charset="0"/>
                <a:cs typeface="Arial Bold Italic" charset="0"/>
                <a:sym typeface="Arial Bold Italic" charset="0"/>
              </a:rPr>
              <a:t>American</a:t>
            </a:r>
          </a:p>
          <a:p>
            <a:pPr marL="12700">
              <a:lnSpc>
                <a:spcPct val="97000"/>
              </a:lnSpc>
            </a:pPr>
            <a:r>
              <a:rPr lang="en-US" sz="1200">
                <a:solidFill>
                  <a:srgbClr val="660066"/>
                </a:solidFill>
                <a:latin typeface="Arial Bold Italic" charset="0"/>
                <a:ea typeface="ＭＳ Ｐゴシック" charset="0"/>
                <a:cs typeface="Arial Bold Italic" charset="0"/>
                <a:sym typeface="Arial Bold Italic" charset="0"/>
              </a:rPr>
              <a:t>Precision </a:t>
            </a:r>
            <a:r>
              <a:rPr lang="en-US" sz="1200">
                <a:solidFill>
                  <a:srgbClr val="660066"/>
                </a:solidFill>
                <a:latin typeface="Arial" charset="0"/>
                <a:ea typeface="ＭＳ Ｐゴシック" charset="0"/>
                <a:cs typeface="Arial" charset="0"/>
                <a:sym typeface="Arial" charset="0"/>
              </a:rPr>
              <a:t> </a:t>
            </a:r>
            <a:r>
              <a:rPr lang="en-US" sz="1200">
                <a:solidFill>
                  <a:srgbClr val="660066"/>
                </a:solidFill>
                <a:latin typeface="Arial Bold" charset="0"/>
                <a:ea typeface="ＭＳ Ｐゴシック" charset="0"/>
                <a:cs typeface="Arial Bold" charset="0"/>
                <a:sym typeface="Arial Bold" charset="0"/>
              </a:rPr>
              <a:t>(</a:t>
            </a:r>
            <a:r>
              <a:rPr lang="en-US" sz="1400">
                <a:solidFill>
                  <a:srgbClr val="660066"/>
                </a:solidFill>
                <a:ea typeface="ＭＳ Ｐゴシック" charset="0"/>
                <a:cs typeface="Times New Roman" charset="0"/>
              </a:rPr>
              <a:t>π</a:t>
            </a:r>
            <a:r>
              <a:rPr lang="en-US" sz="1200">
                <a:solidFill>
                  <a:srgbClr val="660066"/>
                </a:solidFill>
                <a:latin typeface="Arial Bold" charset="0"/>
                <a:ea typeface="ＭＳ Ｐゴシック" charset="0"/>
                <a:cs typeface="Arial Bold" charset="0"/>
                <a:sym typeface="Arial Bold" charset="0"/>
              </a:rPr>
              <a:t>)</a:t>
            </a:r>
          </a:p>
        </p:txBody>
      </p:sp>
      <p:sp>
        <p:nvSpPr>
          <p:cNvPr id="15368" name="Rectangle 8"/>
          <p:cNvSpPr>
            <a:spLocks/>
          </p:cNvSpPr>
          <p:nvPr/>
        </p:nvSpPr>
        <p:spPr bwMode="auto">
          <a:xfrm>
            <a:off x="2977373" y="4033838"/>
            <a:ext cx="736570" cy="26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5400" tIns="25400" rIns="63499" bIns="25400">
            <a:spAutoFit/>
          </a:bodyPr>
          <a:lstStyle/>
          <a:p>
            <a:pPr marL="12700">
              <a:lnSpc>
                <a:spcPct val="97000"/>
              </a:lnSpc>
            </a:pPr>
            <a:r>
              <a:rPr lang="en-US" sz="1200">
                <a:solidFill>
                  <a:srgbClr val="660066"/>
                </a:solidFill>
                <a:latin typeface="Arial" charset="0"/>
                <a:ea typeface="ＭＳ Ｐゴシック" charset="0"/>
                <a:cs typeface="Arial" charset="0"/>
                <a:sym typeface="Arial" charset="0"/>
              </a:rPr>
              <a:t>F21  (</a:t>
            </a:r>
            <a:r>
              <a:rPr lang="en-US" sz="1400">
                <a:solidFill>
                  <a:srgbClr val="660066"/>
                </a:solidFill>
                <a:ea typeface="ＭＳ Ｐゴシック" charset="0"/>
                <a:cs typeface="Times New Roman" charset="0"/>
              </a:rPr>
              <a:t>π</a:t>
            </a:r>
            <a:r>
              <a:rPr lang="en-US" sz="1200">
                <a:solidFill>
                  <a:srgbClr val="660066"/>
                </a:solidFill>
                <a:latin typeface="Arial" charset="0"/>
                <a:ea typeface="ＭＳ Ｐゴシック" charset="0"/>
                <a:cs typeface="Arial" charset="0"/>
                <a:sym typeface="Arial" charset="0"/>
              </a:rPr>
              <a:t>)</a:t>
            </a:r>
          </a:p>
        </p:txBody>
      </p:sp>
      <p:sp>
        <p:nvSpPr>
          <p:cNvPr id="15369" name="Rectangle 9"/>
          <p:cNvSpPr>
            <a:spLocks/>
          </p:cNvSpPr>
          <p:nvPr/>
        </p:nvSpPr>
        <p:spPr bwMode="auto">
          <a:xfrm>
            <a:off x="2073219" y="4367213"/>
            <a:ext cx="649400" cy="26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5400" tIns="25400" rIns="63499" bIns="25400">
            <a:spAutoFit/>
          </a:bodyPr>
          <a:lstStyle/>
          <a:p>
            <a:pPr marL="12700">
              <a:lnSpc>
                <a:spcPct val="97000"/>
              </a:lnSpc>
            </a:pPr>
            <a:r>
              <a:rPr lang="en-US" sz="1200">
                <a:solidFill>
                  <a:srgbClr val="660066"/>
                </a:solidFill>
                <a:latin typeface="Arial" charset="0"/>
                <a:ea typeface="ＭＳ Ｐゴシック" charset="0"/>
                <a:cs typeface="Arial" charset="0"/>
                <a:sym typeface="Arial" charset="0"/>
              </a:rPr>
              <a:t>F6  (</a:t>
            </a:r>
            <a:r>
              <a:rPr lang="en-US" sz="1400">
                <a:solidFill>
                  <a:srgbClr val="660066"/>
                </a:solidFill>
                <a:ea typeface="ＭＳ Ｐゴシック" charset="0"/>
                <a:cs typeface="Times New Roman" charset="0"/>
              </a:rPr>
              <a:t>π</a:t>
            </a:r>
            <a:r>
              <a:rPr lang="en-US" sz="1200">
                <a:solidFill>
                  <a:srgbClr val="660066"/>
                </a:solidFill>
                <a:latin typeface="Arial" charset="0"/>
                <a:ea typeface="ＭＳ Ｐゴシック" charset="0"/>
                <a:cs typeface="Arial" charset="0"/>
                <a:sym typeface="Arial" charset="0"/>
              </a:rPr>
              <a:t>)</a:t>
            </a:r>
          </a:p>
        </p:txBody>
      </p:sp>
      <p:sp>
        <p:nvSpPr>
          <p:cNvPr id="15370" name="Rectangle 10"/>
          <p:cNvSpPr>
            <a:spLocks/>
          </p:cNvSpPr>
          <p:nvPr/>
        </p:nvSpPr>
        <p:spPr bwMode="auto">
          <a:xfrm>
            <a:off x="2420954" y="4645026"/>
            <a:ext cx="736570" cy="26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5400" tIns="25400" rIns="63499" bIns="25400">
            <a:spAutoFit/>
          </a:bodyPr>
          <a:lstStyle/>
          <a:p>
            <a:pPr marL="12700">
              <a:lnSpc>
                <a:spcPct val="97000"/>
              </a:lnSpc>
            </a:pPr>
            <a:r>
              <a:rPr lang="en-US" sz="1200">
                <a:solidFill>
                  <a:srgbClr val="660066"/>
                </a:solidFill>
                <a:latin typeface="Arial" charset="0"/>
                <a:ea typeface="ＭＳ Ｐゴシック" charset="0"/>
                <a:cs typeface="Arial" charset="0"/>
                <a:sym typeface="Arial" charset="0"/>
              </a:rPr>
              <a:t>F15  (</a:t>
            </a:r>
            <a:r>
              <a:rPr lang="en-US" sz="1400">
                <a:solidFill>
                  <a:srgbClr val="660066"/>
                </a:solidFill>
                <a:ea typeface="ＭＳ Ｐゴシック" charset="0"/>
                <a:cs typeface="Times New Roman" charset="0"/>
              </a:rPr>
              <a:t>π</a:t>
            </a:r>
            <a:r>
              <a:rPr lang="en-US" sz="1200">
                <a:solidFill>
                  <a:srgbClr val="660066"/>
                </a:solidFill>
                <a:latin typeface="Arial" charset="0"/>
                <a:ea typeface="ＭＳ Ｐゴシック" charset="0"/>
                <a:cs typeface="Arial" charset="0"/>
                <a:sym typeface="Arial" charset="0"/>
              </a:rPr>
              <a:t>)</a:t>
            </a:r>
          </a:p>
        </p:txBody>
      </p:sp>
      <p:sp>
        <p:nvSpPr>
          <p:cNvPr id="15371" name="Rectangle 11"/>
          <p:cNvSpPr>
            <a:spLocks/>
          </p:cNvSpPr>
          <p:nvPr/>
        </p:nvSpPr>
        <p:spPr bwMode="auto">
          <a:xfrm>
            <a:off x="2617884" y="2701925"/>
            <a:ext cx="887220" cy="255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5400" tIns="25400" rIns="63499" bIns="25400">
            <a:spAutoFit/>
          </a:bodyPr>
          <a:lstStyle/>
          <a:p>
            <a:pPr marL="12700">
              <a:lnSpc>
                <a:spcPct val="90000"/>
              </a:lnSpc>
            </a:pPr>
            <a:r>
              <a:rPr lang="en-US" sz="1200">
                <a:solidFill>
                  <a:srgbClr val="660066"/>
                </a:solidFill>
                <a:latin typeface="Arial Bold Italic" charset="0"/>
                <a:ea typeface="ＭＳ Ｐゴシック" charset="0"/>
                <a:cs typeface="Arial Bold Italic" charset="0"/>
                <a:sym typeface="Arial Bold Italic" charset="0"/>
              </a:rPr>
              <a:t>Yokana</a:t>
            </a:r>
            <a:r>
              <a:rPr lang="en-US" sz="1200">
                <a:solidFill>
                  <a:srgbClr val="660066"/>
                </a:solidFill>
                <a:latin typeface="Arial Bold" charset="0"/>
                <a:ea typeface="ＭＳ Ｐゴシック" charset="0"/>
                <a:cs typeface="Arial Bold" charset="0"/>
                <a:sym typeface="Arial Bold" charset="0"/>
              </a:rPr>
              <a:t> </a:t>
            </a:r>
            <a:r>
              <a:rPr lang="en-US" sz="1400">
                <a:solidFill>
                  <a:srgbClr val="660066"/>
                </a:solidFill>
                <a:latin typeface="Arial Bold" charset="0"/>
                <a:ea typeface="ＭＳ Ｐゴシック" charset="0"/>
                <a:cs typeface="Arial Bold" charset="0"/>
                <a:sym typeface="Arial Bold" charset="0"/>
              </a:rPr>
              <a:t>(</a:t>
            </a:r>
            <a:r>
              <a:rPr lang="en-US" sz="1400">
                <a:solidFill>
                  <a:srgbClr val="660066"/>
                </a:solidFill>
                <a:latin typeface="Times New Roman Bold" charset="0"/>
                <a:ea typeface="ＭＳ Ｐゴシック" charset="0"/>
                <a:cs typeface="Times New Roman Bold" charset="0"/>
                <a:sym typeface="Times New Roman Bold" charset="0"/>
              </a:rPr>
              <a:t>∆</a:t>
            </a:r>
            <a:r>
              <a:rPr lang="en-US" sz="1400">
                <a:solidFill>
                  <a:srgbClr val="660066"/>
                </a:solidFill>
                <a:latin typeface="Arial Bold" charset="0"/>
                <a:ea typeface="ＭＳ Ｐゴシック" charset="0"/>
                <a:cs typeface="Arial Bold" charset="0"/>
                <a:sym typeface="Arial Bold" charset="0"/>
              </a:rPr>
              <a:t>)</a:t>
            </a:r>
          </a:p>
        </p:txBody>
      </p:sp>
      <p:sp>
        <p:nvSpPr>
          <p:cNvPr id="15372" name="Line 12"/>
          <p:cNvSpPr>
            <a:spLocks noChangeShapeType="1"/>
          </p:cNvSpPr>
          <p:nvPr/>
        </p:nvSpPr>
        <p:spPr bwMode="auto">
          <a:xfrm rot="10800000" flipH="1">
            <a:off x="876301" y="4449763"/>
            <a:ext cx="552450" cy="358776"/>
          </a:xfrm>
          <a:prstGeom prst="line">
            <a:avLst/>
          </a:prstGeom>
          <a:noFill/>
          <a:ln w="12700" cap="flat">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15373" name="Rectangle 13"/>
          <p:cNvSpPr>
            <a:spLocks/>
          </p:cNvSpPr>
          <p:nvPr/>
        </p:nvSpPr>
        <p:spPr bwMode="auto">
          <a:xfrm>
            <a:off x="3017650" y="3409950"/>
            <a:ext cx="675066" cy="26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5400" tIns="25400" rIns="63499" bIns="25400">
            <a:spAutoFit/>
          </a:bodyPr>
          <a:lstStyle/>
          <a:p>
            <a:pPr marL="12700">
              <a:lnSpc>
                <a:spcPct val="97000"/>
              </a:lnSpc>
            </a:pPr>
            <a:r>
              <a:rPr lang="en-US" sz="1200">
                <a:solidFill>
                  <a:srgbClr val="660066"/>
                </a:solidFill>
                <a:latin typeface="Arial" charset="0"/>
                <a:ea typeface="ＭＳ Ｐゴシック" charset="0"/>
                <a:cs typeface="Arial" charset="0"/>
                <a:sym typeface="Arial" charset="0"/>
              </a:rPr>
              <a:t>F16  (</a:t>
            </a:r>
            <a:r>
              <a:rPr lang="en-US" sz="1400">
                <a:solidFill>
                  <a:srgbClr val="660066"/>
                </a:solidFill>
                <a:ea typeface="ＭＳ Ｐゴシック" charset="0"/>
                <a:cs typeface="Times New Roman" charset="0"/>
              </a:rPr>
              <a:t>∆</a:t>
            </a:r>
            <a:r>
              <a:rPr lang="en-US" sz="1200">
                <a:solidFill>
                  <a:srgbClr val="660066"/>
                </a:solidFill>
                <a:latin typeface="Arial" charset="0"/>
                <a:ea typeface="ＭＳ Ｐゴシック" charset="0"/>
                <a:cs typeface="Arial" charset="0"/>
                <a:sym typeface="Arial" charset="0"/>
              </a:rPr>
              <a:t>)</a:t>
            </a:r>
          </a:p>
        </p:txBody>
      </p:sp>
      <p:sp>
        <p:nvSpPr>
          <p:cNvPr id="15374" name="Oval 14"/>
          <p:cNvSpPr>
            <a:spLocks/>
          </p:cNvSpPr>
          <p:nvPr/>
        </p:nvSpPr>
        <p:spPr bwMode="auto">
          <a:xfrm>
            <a:off x="1287464" y="3132138"/>
            <a:ext cx="2906712" cy="1866900"/>
          </a:xfrm>
          <a:prstGeom prst="ellipse">
            <a:avLst/>
          </a:prstGeom>
          <a:noFill/>
          <a:ln w="127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15375" name="Oval 15"/>
          <p:cNvSpPr>
            <a:spLocks/>
          </p:cNvSpPr>
          <p:nvPr/>
        </p:nvSpPr>
        <p:spPr bwMode="auto">
          <a:xfrm>
            <a:off x="2814638" y="2870200"/>
            <a:ext cx="3046412" cy="1865313"/>
          </a:xfrm>
          <a:prstGeom prst="ellipse">
            <a:avLst/>
          </a:prstGeom>
          <a:noFill/>
          <a:ln w="127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15376" name="Oval 16"/>
          <p:cNvSpPr>
            <a:spLocks/>
          </p:cNvSpPr>
          <p:nvPr/>
        </p:nvSpPr>
        <p:spPr bwMode="auto">
          <a:xfrm>
            <a:off x="2536826" y="2247900"/>
            <a:ext cx="1935163" cy="1446213"/>
          </a:xfrm>
          <a:prstGeom prst="ellipse">
            <a:avLst/>
          </a:prstGeom>
          <a:noFill/>
          <a:ln w="12700" cap="flat">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en-GB"/>
          </a:p>
        </p:txBody>
      </p:sp>
      <p:sp>
        <p:nvSpPr>
          <p:cNvPr id="15377" name="Rectangle 17"/>
          <p:cNvSpPr>
            <a:spLocks/>
          </p:cNvSpPr>
          <p:nvPr/>
        </p:nvSpPr>
        <p:spPr bwMode="auto">
          <a:xfrm>
            <a:off x="549785" y="4745038"/>
            <a:ext cx="551432" cy="293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5400" tIns="25400" rIns="63499" bIns="25400">
            <a:spAutoFit/>
          </a:bodyPr>
          <a:lstStyle/>
          <a:p>
            <a:pPr marL="12700">
              <a:lnSpc>
                <a:spcPct val="85000"/>
              </a:lnSpc>
            </a:pPr>
            <a:r>
              <a:rPr lang="en-US" sz="1800">
                <a:solidFill>
                  <a:srgbClr val="660066"/>
                </a:solidFill>
                <a:latin typeface="Arial Bold" charset="0"/>
                <a:ea typeface="ＭＳ Ｐゴシック" charset="0"/>
                <a:cs typeface="Arial Bold" charset="0"/>
                <a:sym typeface="Arial Bold" charset="0"/>
              </a:rPr>
              <a:t>CFS</a:t>
            </a:r>
          </a:p>
        </p:txBody>
      </p:sp>
      <p:sp>
        <p:nvSpPr>
          <p:cNvPr id="15378" name="Rectangle 18"/>
          <p:cNvSpPr>
            <a:spLocks/>
          </p:cNvSpPr>
          <p:nvPr/>
        </p:nvSpPr>
        <p:spPr bwMode="auto">
          <a:xfrm>
            <a:off x="1172313" y="2690813"/>
            <a:ext cx="649400" cy="26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5400" tIns="25400" rIns="63499" bIns="25400">
            <a:spAutoFit/>
          </a:bodyPr>
          <a:lstStyle/>
          <a:p>
            <a:pPr marL="12700">
              <a:lnSpc>
                <a:spcPct val="97000"/>
              </a:lnSpc>
            </a:pPr>
            <a:r>
              <a:rPr lang="en-US" sz="1200">
                <a:solidFill>
                  <a:srgbClr val="660066"/>
                </a:solidFill>
                <a:latin typeface="Arial" charset="0"/>
                <a:ea typeface="ＭＳ Ｐゴシック" charset="0"/>
                <a:cs typeface="Arial" charset="0"/>
                <a:sym typeface="Arial" charset="0"/>
              </a:rPr>
              <a:t>F9  (</a:t>
            </a:r>
            <a:r>
              <a:rPr lang="en-US" sz="1400">
                <a:solidFill>
                  <a:srgbClr val="660066"/>
                </a:solidFill>
                <a:ea typeface="ＭＳ Ｐゴシック" charset="0"/>
                <a:cs typeface="Times New Roman" charset="0"/>
              </a:rPr>
              <a:t>π</a:t>
            </a:r>
            <a:r>
              <a:rPr lang="en-US" sz="1200">
                <a:solidFill>
                  <a:srgbClr val="660066"/>
                </a:solidFill>
                <a:latin typeface="Arial" charset="0"/>
                <a:ea typeface="ＭＳ Ｐゴシック" charset="0"/>
                <a:cs typeface="Arial" charset="0"/>
                <a:sym typeface="Arial" charset="0"/>
              </a:rPr>
              <a:t>)</a:t>
            </a:r>
          </a:p>
        </p:txBody>
      </p:sp>
      <p:sp>
        <p:nvSpPr>
          <p:cNvPr id="15379" name="Rectangle 19"/>
          <p:cNvSpPr>
            <a:spLocks/>
          </p:cNvSpPr>
          <p:nvPr/>
        </p:nvSpPr>
        <p:spPr bwMode="auto">
          <a:xfrm>
            <a:off x="3503425" y="2501900"/>
            <a:ext cx="675066" cy="26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5400" tIns="25400" rIns="63499" bIns="25400">
            <a:spAutoFit/>
          </a:bodyPr>
          <a:lstStyle/>
          <a:p>
            <a:pPr marL="12700">
              <a:lnSpc>
                <a:spcPct val="97000"/>
              </a:lnSpc>
            </a:pPr>
            <a:r>
              <a:rPr lang="en-US" sz="1200">
                <a:solidFill>
                  <a:srgbClr val="660066"/>
                </a:solidFill>
                <a:latin typeface="Arial" charset="0"/>
                <a:ea typeface="ＭＳ Ｐゴシック" charset="0"/>
                <a:cs typeface="Arial" charset="0"/>
                <a:sym typeface="Arial" charset="0"/>
              </a:rPr>
              <a:t>F10  (</a:t>
            </a:r>
            <a:r>
              <a:rPr lang="en-US" sz="1400">
                <a:solidFill>
                  <a:srgbClr val="660066"/>
                </a:solidFill>
                <a:ea typeface="ＭＳ Ｐゴシック" charset="0"/>
                <a:cs typeface="Times New Roman" charset="0"/>
              </a:rPr>
              <a:t>∆</a:t>
            </a:r>
            <a:r>
              <a:rPr lang="en-US" sz="1200">
                <a:solidFill>
                  <a:srgbClr val="660066"/>
                </a:solidFill>
                <a:latin typeface="Arial" charset="0"/>
                <a:ea typeface="ＭＳ Ｐゴシック" charset="0"/>
                <a:cs typeface="Arial" charset="0"/>
                <a:sym typeface="Arial" charset="0"/>
              </a:rPr>
              <a:t>)</a:t>
            </a:r>
          </a:p>
        </p:txBody>
      </p:sp>
      <p:sp>
        <p:nvSpPr>
          <p:cNvPr id="15380" name="Rectangle 20"/>
          <p:cNvSpPr>
            <a:spLocks/>
          </p:cNvSpPr>
          <p:nvPr/>
        </p:nvSpPr>
        <p:spPr bwMode="auto">
          <a:xfrm>
            <a:off x="3622619" y="3022600"/>
            <a:ext cx="649400" cy="26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5400" tIns="25400" rIns="63499" bIns="25400">
            <a:spAutoFit/>
          </a:bodyPr>
          <a:lstStyle/>
          <a:p>
            <a:pPr marL="12700">
              <a:lnSpc>
                <a:spcPct val="97000"/>
              </a:lnSpc>
            </a:pPr>
            <a:r>
              <a:rPr lang="en-US" sz="1200">
                <a:solidFill>
                  <a:srgbClr val="660066"/>
                </a:solidFill>
                <a:latin typeface="Arial" charset="0"/>
                <a:ea typeface="ＭＳ Ｐゴシック" charset="0"/>
                <a:cs typeface="Arial" charset="0"/>
                <a:sym typeface="Arial" charset="0"/>
              </a:rPr>
              <a:t>F7  (</a:t>
            </a:r>
            <a:r>
              <a:rPr lang="en-US" sz="1400">
                <a:solidFill>
                  <a:srgbClr val="660066"/>
                </a:solidFill>
                <a:ea typeface="ＭＳ Ｐゴシック" charset="0"/>
                <a:cs typeface="Times New Roman" charset="0"/>
              </a:rPr>
              <a:t>π</a:t>
            </a:r>
            <a:r>
              <a:rPr lang="en-US" sz="1200">
                <a:solidFill>
                  <a:srgbClr val="660066"/>
                </a:solidFill>
                <a:latin typeface="Arial" charset="0"/>
                <a:ea typeface="ＭＳ Ｐゴシック" charset="0"/>
                <a:cs typeface="Arial" charset="0"/>
                <a:sym typeface="Arial" charset="0"/>
              </a:rPr>
              <a:t>)</a:t>
            </a:r>
          </a:p>
        </p:txBody>
      </p:sp>
      <p:sp>
        <p:nvSpPr>
          <p:cNvPr id="15381" name="Rectangle 21"/>
          <p:cNvSpPr>
            <a:spLocks/>
          </p:cNvSpPr>
          <p:nvPr/>
        </p:nvSpPr>
        <p:spPr bwMode="auto">
          <a:xfrm>
            <a:off x="2837673" y="5338763"/>
            <a:ext cx="736570" cy="26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5400" tIns="25400" rIns="63499" bIns="25400">
            <a:spAutoFit/>
          </a:bodyPr>
          <a:lstStyle/>
          <a:p>
            <a:pPr marL="12700">
              <a:lnSpc>
                <a:spcPct val="97000"/>
              </a:lnSpc>
            </a:pPr>
            <a:r>
              <a:rPr lang="en-US" sz="1200">
                <a:solidFill>
                  <a:srgbClr val="660066"/>
                </a:solidFill>
                <a:latin typeface="Arial" charset="0"/>
                <a:ea typeface="ＭＳ Ｐゴシック" charset="0"/>
                <a:cs typeface="Arial" charset="0"/>
                <a:sym typeface="Arial" charset="0"/>
              </a:rPr>
              <a:t>F18  (</a:t>
            </a:r>
            <a:r>
              <a:rPr lang="en-US" sz="1400">
                <a:solidFill>
                  <a:srgbClr val="660066"/>
                </a:solidFill>
                <a:ea typeface="ＭＳ Ｐゴシック" charset="0"/>
                <a:cs typeface="Times New Roman" charset="0"/>
              </a:rPr>
              <a:t>π</a:t>
            </a:r>
            <a:r>
              <a:rPr lang="en-US" sz="1200">
                <a:solidFill>
                  <a:srgbClr val="660066"/>
                </a:solidFill>
                <a:latin typeface="Arial" charset="0"/>
                <a:ea typeface="ＭＳ Ｐゴシック" charset="0"/>
                <a:cs typeface="Arial" charset="0"/>
                <a:sym typeface="Arial" charset="0"/>
              </a:rPr>
              <a:t>)</a:t>
            </a:r>
          </a:p>
        </p:txBody>
      </p:sp>
      <p:sp>
        <p:nvSpPr>
          <p:cNvPr id="15382" name="Rectangle 22"/>
          <p:cNvSpPr>
            <a:spLocks/>
          </p:cNvSpPr>
          <p:nvPr/>
        </p:nvSpPr>
        <p:spPr bwMode="auto">
          <a:xfrm>
            <a:off x="4476561" y="5132388"/>
            <a:ext cx="675066" cy="26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5400" tIns="25400" rIns="63499" bIns="25400">
            <a:spAutoFit/>
          </a:bodyPr>
          <a:lstStyle/>
          <a:p>
            <a:pPr marL="12700">
              <a:lnSpc>
                <a:spcPct val="97000"/>
              </a:lnSpc>
            </a:pPr>
            <a:r>
              <a:rPr lang="en-US" sz="1200">
                <a:solidFill>
                  <a:srgbClr val="660066"/>
                </a:solidFill>
                <a:latin typeface="Arial" charset="0"/>
                <a:ea typeface="ＭＳ Ｐゴシック" charset="0"/>
                <a:cs typeface="Arial" charset="0"/>
                <a:sym typeface="Arial" charset="0"/>
              </a:rPr>
              <a:t>F19  (</a:t>
            </a:r>
            <a:r>
              <a:rPr lang="en-US" sz="1400">
                <a:solidFill>
                  <a:srgbClr val="660066"/>
                </a:solidFill>
                <a:ea typeface="ＭＳ Ｐゴシック" charset="0"/>
                <a:cs typeface="Times New Roman" charset="0"/>
              </a:rPr>
              <a:t>∆</a:t>
            </a:r>
            <a:r>
              <a:rPr lang="en-US" sz="1200">
                <a:solidFill>
                  <a:srgbClr val="660066"/>
                </a:solidFill>
                <a:latin typeface="Arial" charset="0"/>
                <a:ea typeface="ＭＳ Ｐゴシック" charset="0"/>
                <a:cs typeface="Arial" charset="0"/>
                <a:sym typeface="Arial" charset="0"/>
              </a:rPr>
              <a:t>)</a:t>
            </a:r>
          </a:p>
        </p:txBody>
      </p:sp>
      <p:sp>
        <p:nvSpPr>
          <p:cNvPr id="15383" name="Rectangle 23"/>
          <p:cNvSpPr>
            <a:spLocks/>
          </p:cNvSpPr>
          <p:nvPr/>
        </p:nvSpPr>
        <p:spPr bwMode="auto">
          <a:xfrm>
            <a:off x="1911432" y="3879850"/>
            <a:ext cx="544349" cy="26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25400" tIns="25400" rIns="63499" bIns="25400">
            <a:spAutoFit/>
          </a:bodyPr>
          <a:lstStyle/>
          <a:p>
            <a:pPr marL="12700">
              <a:lnSpc>
                <a:spcPct val="97000"/>
              </a:lnSpc>
            </a:pPr>
            <a:r>
              <a:rPr lang="en-US" sz="1200">
                <a:solidFill>
                  <a:srgbClr val="660066"/>
                </a:solidFill>
                <a:latin typeface="Arial" charset="0"/>
                <a:ea typeface="ＭＳ Ｐゴシック" charset="0"/>
                <a:cs typeface="Arial" charset="0"/>
                <a:sym typeface="Arial" charset="0"/>
              </a:rPr>
              <a:t>F1 (</a:t>
            </a:r>
            <a:r>
              <a:rPr lang="en-US" sz="1400">
                <a:solidFill>
                  <a:srgbClr val="660066"/>
                </a:solidFill>
                <a:ea typeface="ＭＳ Ｐゴシック" charset="0"/>
                <a:cs typeface="Times New Roman" charset="0"/>
              </a:rPr>
              <a:t>∆</a:t>
            </a:r>
            <a:r>
              <a:rPr lang="en-US" sz="1200">
                <a:solidFill>
                  <a:srgbClr val="660066"/>
                </a:solidFill>
                <a:latin typeface="Arial" charset="0"/>
                <a:ea typeface="ＭＳ Ｐゴシック" charset="0"/>
                <a:cs typeface="Arial" charset="0"/>
                <a:sym typeface="Arial" charset="0"/>
              </a:rPr>
              <a:t>)</a:t>
            </a:r>
          </a:p>
        </p:txBody>
      </p:sp>
      <p:sp>
        <p:nvSpPr>
          <p:cNvPr id="2" name="TextBox 1"/>
          <p:cNvSpPr txBox="1"/>
          <p:nvPr/>
        </p:nvSpPr>
        <p:spPr>
          <a:xfrm>
            <a:off x="1191568" y="6762328"/>
            <a:ext cx="7848872" cy="307777"/>
          </a:xfrm>
          <a:prstGeom prst="rect">
            <a:avLst/>
          </a:prstGeom>
          <a:noFill/>
        </p:spPr>
        <p:txBody>
          <a:bodyPr wrap="square" rtlCol="0">
            <a:spAutoFit/>
          </a:bodyPr>
          <a:lstStyle/>
          <a:p>
            <a:r>
              <a:rPr lang="en-GB" sz="1400" dirty="0" err="1" smtClean="0"/>
              <a:t>Ashey</a:t>
            </a:r>
            <a:r>
              <a:rPr lang="en-GB" sz="1400" dirty="0" smtClean="0"/>
              <a:t>, Kevin;  </a:t>
            </a:r>
            <a:r>
              <a:rPr lang="en-GB" sz="1400" dirty="0" err="1" smtClean="0"/>
              <a:t>Modeling</a:t>
            </a:r>
            <a:r>
              <a:rPr lang="en-GB" sz="1400" dirty="0" smtClean="0"/>
              <a:t> Legal Argument: Reasoning with Cases and Hypotheticals; MIT Press; 1990. </a:t>
            </a:r>
            <a:endParaRPr lang="en-GB" sz="1400" dirty="0"/>
          </a:p>
        </p:txBody>
      </p:sp>
    </p:spTree>
    <p:extLst>
      <p:ext uri="{BB962C8B-B14F-4D97-AF65-F5344CB8AC3E}">
        <p14:creationId xmlns:p14="http://schemas.microsoft.com/office/powerpoint/2010/main" val="3171948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4000" dirty="0" smtClean="0"/>
              <a:t>Modelling Arguments in Court Opinions</a:t>
            </a:r>
            <a:br>
              <a:rPr lang="en-GB" sz="4000" dirty="0" smtClean="0"/>
            </a:br>
            <a:r>
              <a:rPr lang="en-GB" sz="4000" dirty="0" smtClean="0"/>
              <a:t>Example: Popov v. Hayashi</a:t>
            </a:r>
            <a:endParaRPr lang="en-GB" sz="4000" dirty="0"/>
          </a:p>
        </p:txBody>
      </p:sp>
      <p:pic>
        <p:nvPicPr>
          <p:cNvPr id="6" name="Content Placeholder 5"/>
          <p:cNvPicPr>
            <a:picLocks noGrp="1" noChangeAspect="1"/>
          </p:cNvPicPr>
          <p:nvPr>
            <p:ph idx="1"/>
          </p:nvPr>
        </p:nvPicPr>
        <p:blipFill>
          <a:blip r:embed="rId3"/>
          <a:srcRect l="-9182" r="-9182"/>
          <a:stretch>
            <a:fillRect/>
          </a:stretch>
        </p:blipFill>
        <p:spPr/>
      </p:pic>
      <p:sp>
        <p:nvSpPr>
          <p:cNvPr id="7" name="Rectangle 6"/>
          <p:cNvSpPr/>
          <p:nvPr/>
        </p:nvSpPr>
        <p:spPr>
          <a:xfrm>
            <a:off x="759521" y="6906345"/>
            <a:ext cx="8588672" cy="280419"/>
          </a:xfrm>
          <a:prstGeom prst="rect">
            <a:avLst/>
          </a:prstGeom>
        </p:spPr>
        <p:txBody>
          <a:bodyPr wrap="square" lIns="91439" tIns="45720" rIns="91439" bIns="45720">
            <a:spAutoFit/>
          </a:bodyPr>
          <a:lstStyle/>
          <a:p>
            <a:pPr lvl="1" algn="l"/>
            <a:r>
              <a:rPr lang="en-GB" sz="1200" dirty="0"/>
              <a:t>Gordon, T. F., and Walton, D. A </a:t>
            </a:r>
            <a:r>
              <a:rPr lang="en-GB" sz="1200" dirty="0" err="1"/>
              <a:t>Carneades</a:t>
            </a:r>
            <a:r>
              <a:rPr lang="en-GB" sz="1200" dirty="0"/>
              <a:t> Reconstruction of Popov v Hayashi. </a:t>
            </a:r>
            <a:r>
              <a:rPr lang="en-GB" sz="1200" i="1" dirty="0"/>
              <a:t>Artificial Intelligence and Law 20</a:t>
            </a:r>
            <a:r>
              <a:rPr lang="en-GB" sz="1200" dirty="0"/>
              <a:t>, 1 (2012), 37–56.</a:t>
            </a:r>
          </a:p>
        </p:txBody>
      </p:sp>
    </p:spTree>
    <p:extLst>
      <p:ext uri="{BB962C8B-B14F-4D97-AF65-F5344CB8AC3E}">
        <p14:creationId xmlns:p14="http://schemas.microsoft.com/office/powerpoint/2010/main" val="42881940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ln/>
        </p:spPr>
        <p:txBody>
          <a:bodyPr rIns="-50799">
            <a:normAutofit fontScale="90000"/>
          </a:bodyPr>
          <a:lstStyle/>
          <a:p>
            <a:pPr>
              <a:tabLst>
                <a:tab pos="190498" algn="l"/>
                <a:tab pos="431796" algn="l"/>
                <a:tab pos="2692373" algn="l"/>
                <a:tab pos="2946371" algn="l"/>
                <a:tab pos="3174968" algn="l"/>
                <a:tab pos="3187668" algn="l"/>
              </a:tabLst>
            </a:pPr>
            <a:r>
              <a:rPr lang="en-US" dirty="0" smtClean="0"/>
              <a:t>Ratio </a:t>
            </a:r>
            <a:r>
              <a:rPr lang="en-US" dirty="0" err="1" smtClean="0"/>
              <a:t>Decidendi</a:t>
            </a:r>
            <a:r>
              <a:rPr lang="en-US" dirty="0" smtClean="0"/>
              <a:t>: Theory Construction</a:t>
            </a:r>
            <a:endParaRPr lang="en-US" dirty="0"/>
          </a:p>
        </p:txBody>
      </p:sp>
      <p:pic>
        <p:nvPicPr>
          <p:cNvPr id="38914"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3696" y="1649760"/>
            <a:ext cx="5626100" cy="450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 name="Rectangle 1"/>
          <p:cNvSpPr/>
          <p:nvPr/>
        </p:nvSpPr>
        <p:spPr>
          <a:xfrm>
            <a:off x="1119560" y="6546305"/>
            <a:ext cx="7220520" cy="536899"/>
          </a:xfrm>
          <a:prstGeom prst="rect">
            <a:avLst/>
          </a:prstGeom>
        </p:spPr>
        <p:txBody>
          <a:bodyPr wrap="square" lIns="91439" tIns="45720" rIns="91439" bIns="45720">
            <a:spAutoFit/>
          </a:bodyPr>
          <a:lstStyle/>
          <a:p>
            <a:pPr lvl="1" algn="l"/>
            <a:r>
              <a:rPr lang="en-GB" sz="1400" dirty="0"/>
              <a:t>Bench-Capon, T., and </a:t>
            </a:r>
            <a:r>
              <a:rPr lang="en-GB" sz="1400" dirty="0" err="1"/>
              <a:t>Sartor</a:t>
            </a:r>
            <a:r>
              <a:rPr lang="en-GB" sz="1400" dirty="0"/>
              <a:t>, G. A Model of Legal Reasoning with Cases Incorporating Theories and Values. </a:t>
            </a:r>
            <a:r>
              <a:rPr lang="en-GB" sz="1400" i="1" dirty="0"/>
              <a:t>Artificial Intelligence 150</a:t>
            </a:r>
            <a:r>
              <a:rPr lang="en-GB" sz="1400" dirty="0"/>
              <a:t>, 1–2 (Nov. 2003), 97–143.</a:t>
            </a:r>
          </a:p>
        </p:txBody>
      </p:sp>
    </p:spTree>
    <p:extLst>
      <p:ext uri="{BB962C8B-B14F-4D97-AF65-F5344CB8AC3E}">
        <p14:creationId xmlns:p14="http://schemas.microsoft.com/office/powerpoint/2010/main" val="4007473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normAutofit/>
          </a:bodyPr>
          <a:lstStyle/>
          <a:p>
            <a:r>
              <a:rPr lang="en-GB" dirty="0" smtClean="0"/>
              <a:t>Overview of Legal Argumentation Tasks</a:t>
            </a:r>
          </a:p>
          <a:p>
            <a:r>
              <a:rPr lang="en-GB" dirty="0" smtClean="0"/>
              <a:t>Managing Sources and Evidence</a:t>
            </a:r>
          </a:p>
          <a:p>
            <a:r>
              <a:rPr lang="en-GB" dirty="0" smtClean="0"/>
              <a:t>Defining Argumentation Schemes</a:t>
            </a:r>
          </a:p>
          <a:p>
            <a:r>
              <a:rPr lang="en-GB" dirty="0" smtClean="0"/>
              <a:t>Modelling Laws and Cases</a:t>
            </a:r>
          </a:p>
          <a:p>
            <a:r>
              <a:rPr lang="en-GB" dirty="0" smtClean="0"/>
              <a:t>Constructing and Reconstructing Arguments</a:t>
            </a:r>
          </a:p>
          <a:p>
            <a:r>
              <a:rPr lang="en-GB" dirty="0" smtClean="0"/>
              <a:t>Evaluating and Comparing Arguments</a:t>
            </a:r>
          </a:p>
          <a:p>
            <a:r>
              <a:rPr lang="en-GB" dirty="0" smtClean="0"/>
              <a:t>Presenting Arguments</a:t>
            </a:r>
          </a:p>
          <a:p>
            <a:pPr marL="0" indent="0">
              <a:buNone/>
            </a:pPr>
            <a:endParaRPr lang="en-GB" dirty="0" smtClean="0"/>
          </a:p>
          <a:p>
            <a:endParaRPr lang="en-GB" dirty="0" smtClean="0"/>
          </a:p>
          <a:p>
            <a:endParaRPr lang="en-GB" dirty="0" smtClean="0"/>
          </a:p>
          <a:p>
            <a:endParaRPr lang="en-GB" dirty="0" smtClean="0"/>
          </a:p>
          <a:p>
            <a:endParaRPr lang="en-GB" dirty="0"/>
          </a:p>
        </p:txBody>
      </p:sp>
    </p:spTree>
    <p:extLst>
      <p:ext uri="{BB962C8B-B14F-4D97-AF65-F5344CB8AC3E}">
        <p14:creationId xmlns:p14="http://schemas.microsoft.com/office/powerpoint/2010/main" val="14710812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Legal Argumentation Tasks</a:t>
            </a:r>
            <a:endParaRPr lang="en-US" dirty="0"/>
          </a:p>
        </p:txBody>
      </p:sp>
      <p:sp>
        <p:nvSpPr>
          <p:cNvPr id="15" name="Frame 14"/>
          <p:cNvSpPr/>
          <p:nvPr/>
        </p:nvSpPr>
        <p:spPr>
          <a:xfrm>
            <a:off x="2991768" y="5466184"/>
            <a:ext cx="1080120" cy="792088"/>
          </a:xfrm>
          <a:prstGeom prst="frame">
            <a:avLst/>
          </a:prstGeom>
          <a:solidFill>
            <a:srgbClr val="FF0000"/>
          </a:solidFill>
          <a:ln w="3175" cmpd="sng">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sp>
        <p:nvSpPr>
          <p:cNvPr id="5" name="Frame 4"/>
          <p:cNvSpPr/>
          <p:nvPr/>
        </p:nvSpPr>
        <p:spPr>
          <a:xfrm>
            <a:off x="4863976" y="4674096"/>
            <a:ext cx="1080120" cy="792088"/>
          </a:xfrm>
          <a:prstGeom prst="frame">
            <a:avLst/>
          </a:prstGeom>
          <a:solidFill>
            <a:srgbClr val="FF0000"/>
          </a:solidFill>
          <a:ln w="3175" cmpd="sng">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pic>
        <p:nvPicPr>
          <p:cNvPr id="3" name="Content Placeholder 2"/>
          <p:cNvPicPr>
            <a:picLocks noGrp="1" noChangeAspect="1"/>
          </p:cNvPicPr>
          <p:nvPr>
            <p:ph idx="1"/>
          </p:nvPr>
        </p:nvPicPr>
        <p:blipFill>
          <a:blip r:embed="rId3"/>
          <a:srcRect l="-31518" r="-31518"/>
          <a:stretch>
            <a:fillRect/>
          </a:stretch>
        </p:blipFill>
        <p:spPr/>
      </p:pic>
    </p:spTree>
    <p:extLst>
      <p:ext uri="{BB962C8B-B14F-4D97-AF65-F5344CB8AC3E}">
        <p14:creationId xmlns:p14="http://schemas.microsoft.com/office/powerpoint/2010/main" val="2788503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Constructing and Reconstructing Arguments</a:t>
            </a:r>
            <a:endParaRPr lang="en-GB" dirty="0"/>
          </a:p>
        </p:txBody>
      </p:sp>
      <p:sp>
        <p:nvSpPr>
          <p:cNvPr id="3" name="Content Placeholder 2"/>
          <p:cNvSpPr>
            <a:spLocks noGrp="1"/>
          </p:cNvSpPr>
          <p:nvPr>
            <p:ph idx="1"/>
          </p:nvPr>
        </p:nvSpPr>
        <p:spPr/>
        <p:txBody>
          <a:bodyPr>
            <a:normAutofit lnSpcReduction="10000"/>
          </a:bodyPr>
          <a:lstStyle/>
          <a:p>
            <a:r>
              <a:rPr lang="en-GB" dirty="0" smtClean="0"/>
              <a:t>Compared</a:t>
            </a:r>
          </a:p>
          <a:p>
            <a:pPr lvl="1"/>
            <a:r>
              <a:rPr lang="en-GB" dirty="0" smtClean="0"/>
              <a:t>Construction: creating original arguments by instantiating argumentation schemes</a:t>
            </a:r>
          </a:p>
          <a:p>
            <a:pPr lvl="1"/>
            <a:r>
              <a:rPr lang="en-GB" dirty="0" smtClean="0"/>
              <a:t>Reconstruction: using argument schemes to interpret existing arguments in natural language texts (e.g. court opinions)</a:t>
            </a:r>
          </a:p>
          <a:p>
            <a:r>
              <a:rPr lang="en-GB" dirty="0" smtClean="0"/>
              <a:t>Kinds of Tools</a:t>
            </a:r>
          </a:p>
          <a:p>
            <a:pPr lvl="1"/>
            <a:r>
              <a:rPr lang="en-GB" dirty="0" smtClean="0"/>
              <a:t>Interactive </a:t>
            </a:r>
            <a:r>
              <a:rPr lang="en-GB" dirty="0"/>
              <a:t>s</a:t>
            </a:r>
            <a:r>
              <a:rPr lang="en-GB" dirty="0" smtClean="0"/>
              <a:t>oftware </a:t>
            </a:r>
            <a:r>
              <a:rPr lang="en-GB" dirty="0"/>
              <a:t>t</a:t>
            </a:r>
            <a:r>
              <a:rPr lang="en-GB" dirty="0" smtClean="0"/>
              <a:t>ools</a:t>
            </a:r>
          </a:p>
          <a:p>
            <a:pPr lvl="1"/>
            <a:r>
              <a:rPr lang="en-GB" dirty="0" smtClean="0"/>
              <a:t>Fully automatic, using models of, e.g., facts, ontologies, rules and cases</a:t>
            </a:r>
            <a:endParaRPr lang="en-GB" dirty="0"/>
          </a:p>
        </p:txBody>
      </p:sp>
    </p:spTree>
    <p:extLst>
      <p:ext uri="{BB962C8B-B14F-4D97-AF65-F5344CB8AC3E}">
        <p14:creationId xmlns:p14="http://schemas.microsoft.com/office/powerpoint/2010/main" val="1232135491"/>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p:txBody>
          <a:bodyPr>
            <a:normAutofit fontScale="90000"/>
          </a:bodyPr>
          <a:lstStyle/>
          <a:p>
            <a:r>
              <a:rPr lang="en-US" dirty="0" smtClean="0"/>
              <a:t>Interactive Argument Reconstruction </a:t>
            </a:r>
            <a:br>
              <a:rPr lang="en-US" dirty="0" smtClean="0"/>
            </a:br>
            <a:r>
              <a:rPr lang="en-US" dirty="0" smtClean="0"/>
              <a:t>with Araucaria</a:t>
            </a:r>
          </a:p>
        </p:txBody>
      </p:sp>
      <p:pic>
        <p:nvPicPr>
          <p:cNvPr id="4" name="Content Placeholder 3"/>
          <p:cNvPicPr>
            <a:picLocks noGrp="1" noChangeAspect="1"/>
          </p:cNvPicPr>
          <p:nvPr>
            <p:ph idx="1"/>
          </p:nvPr>
        </p:nvPicPr>
        <p:blipFill>
          <a:blip r:embed="rId3"/>
          <a:srcRect l="-16029" r="-16029"/>
          <a:stretch>
            <a:fillRect/>
          </a:stretch>
        </p:blipFill>
        <p:spPr>
          <a:xfrm>
            <a:off x="-824656" y="1721768"/>
            <a:ext cx="7884654" cy="4336256"/>
          </a:xfrm>
        </p:spPr>
      </p:pic>
      <p:pic>
        <p:nvPicPr>
          <p:cNvPr id="11" name="Picture 10"/>
          <p:cNvPicPr>
            <a:picLocks noChangeAspect="1"/>
          </p:cNvPicPr>
          <p:nvPr/>
        </p:nvPicPr>
        <p:blipFill>
          <a:blip r:embed="rId4"/>
          <a:stretch>
            <a:fillRect/>
          </a:stretch>
        </p:blipFill>
        <p:spPr>
          <a:xfrm>
            <a:off x="5446740" y="3377952"/>
            <a:ext cx="4693856" cy="3960440"/>
          </a:xfrm>
          <a:prstGeom prst="rect">
            <a:avLst/>
          </a:prstGeom>
        </p:spPr>
      </p:pic>
      <p:sp>
        <p:nvSpPr>
          <p:cNvPr id="2" name="TextBox 1"/>
          <p:cNvSpPr txBox="1"/>
          <p:nvPr/>
        </p:nvSpPr>
        <p:spPr>
          <a:xfrm>
            <a:off x="327472" y="6474297"/>
            <a:ext cx="5040560" cy="707886"/>
          </a:xfrm>
          <a:prstGeom prst="rect">
            <a:avLst/>
          </a:prstGeom>
          <a:noFill/>
        </p:spPr>
        <p:txBody>
          <a:bodyPr wrap="square" lIns="91439" tIns="45720" rIns="91439" bIns="45720" rtlCol="0">
            <a:spAutoFit/>
          </a:bodyPr>
          <a:lstStyle/>
          <a:p>
            <a:r>
              <a:rPr lang="en-US" sz="2000" dirty="0"/>
              <a:t>Rowe, Reed &amp; </a:t>
            </a:r>
            <a:r>
              <a:rPr lang="en-US" sz="2000" dirty="0" err="1"/>
              <a:t>Katzav</a:t>
            </a:r>
            <a:r>
              <a:rPr lang="en-US" sz="2000" dirty="0"/>
              <a:t> (2001)</a:t>
            </a:r>
            <a:br>
              <a:rPr lang="en-US" sz="2000" dirty="0"/>
            </a:br>
            <a:endParaRPr lang="en-GB" sz="2000" dirty="0"/>
          </a:p>
        </p:txBody>
      </p:sp>
    </p:spTree>
    <p:extLst>
      <p:ext uri="{BB962C8B-B14F-4D97-AF65-F5344CB8AC3E}">
        <p14:creationId xmlns:p14="http://schemas.microsoft.com/office/powerpoint/2010/main" val="1625330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Argument Mining: </a:t>
            </a:r>
            <a:br>
              <a:rPr lang="en-GB" dirty="0" smtClean="0"/>
            </a:br>
            <a:r>
              <a:rPr lang="en-GB" dirty="0" smtClean="0"/>
              <a:t>Automatic Argument Reconstruction</a:t>
            </a:r>
            <a:endParaRPr lang="en-GB" dirty="0"/>
          </a:p>
        </p:txBody>
      </p:sp>
      <p:pic>
        <p:nvPicPr>
          <p:cNvPr id="7" name="Content Placeholder 6"/>
          <p:cNvPicPr>
            <a:picLocks noGrp="1" noChangeAspect="1"/>
          </p:cNvPicPr>
          <p:nvPr>
            <p:ph sz="half" idx="1"/>
          </p:nvPr>
        </p:nvPicPr>
        <p:blipFill>
          <a:blip r:embed="rId2"/>
          <a:srcRect l="1175" r="1175"/>
          <a:stretch>
            <a:fillRect/>
          </a:stretch>
        </p:blipFill>
        <p:spPr/>
      </p:pic>
      <p:pic>
        <p:nvPicPr>
          <p:cNvPr id="8" name="Content Placeholder 7"/>
          <p:cNvPicPr>
            <a:picLocks noGrp="1" noChangeAspect="1"/>
          </p:cNvPicPr>
          <p:nvPr>
            <p:ph sz="half" idx="2"/>
          </p:nvPr>
        </p:nvPicPr>
        <p:blipFill>
          <a:blip r:embed="rId3"/>
          <a:srcRect l="-22873" r="-22873"/>
          <a:stretch>
            <a:fillRect/>
          </a:stretch>
        </p:blipFill>
        <p:spPr/>
      </p:pic>
      <p:sp>
        <p:nvSpPr>
          <p:cNvPr id="9" name="TextBox 8"/>
          <p:cNvSpPr txBox="1"/>
          <p:nvPr/>
        </p:nvSpPr>
        <p:spPr>
          <a:xfrm>
            <a:off x="543496" y="6906345"/>
            <a:ext cx="8568952" cy="523220"/>
          </a:xfrm>
          <a:prstGeom prst="rect">
            <a:avLst/>
          </a:prstGeom>
          <a:noFill/>
        </p:spPr>
        <p:txBody>
          <a:bodyPr wrap="square" lIns="91439" tIns="45720" rIns="91439" bIns="45720" rtlCol="0">
            <a:spAutoFit/>
          </a:bodyPr>
          <a:lstStyle/>
          <a:p>
            <a:pPr algn="l"/>
            <a:r>
              <a:rPr lang="en-GB" sz="1400" dirty="0"/>
              <a:t>Palau, Raquel </a:t>
            </a:r>
            <a:r>
              <a:rPr lang="en-GB" sz="1400" dirty="0" err="1"/>
              <a:t>Mochales</a:t>
            </a:r>
            <a:r>
              <a:rPr lang="en-GB" sz="1400" dirty="0"/>
              <a:t>, and Marie-Francine </a:t>
            </a:r>
            <a:r>
              <a:rPr lang="en-GB" sz="1400" dirty="0" err="1"/>
              <a:t>Moens</a:t>
            </a:r>
            <a:r>
              <a:rPr lang="en-GB" sz="1400" dirty="0"/>
              <a:t>. "Argumentation mining: the detection, classification and structure of arguments in text." Proceedings of the 12th international conference on artificial intelligence and law. ACM, 2009.</a:t>
            </a:r>
          </a:p>
        </p:txBody>
      </p:sp>
    </p:spTree>
    <p:extLst>
      <p:ext uri="{BB962C8B-B14F-4D97-AF65-F5344CB8AC3E}">
        <p14:creationId xmlns:p14="http://schemas.microsoft.com/office/powerpoint/2010/main" val="57000364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Automatic Argument Construction from Rules and Ontologies</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5465" y="1793777"/>
            <a:ext cx="9532721" cy="4240471"/>
          </a:xfrm>
          <a:prstGeom prst="rect">
            <a:avLst/>
          </a:prstGeom>
          <a:noFill/>
          <a:ln>
            <a:noFill/>
          </a:ln>
        </p:spPr>
      </p:pic>
      <p:sp>
        <p:nvSpPr>
          <p:cNvPr id="3" name="Rectangle 2"/>
          <p:cNvSpPr/>
          <p:nvPr/>
        </p:nvSpPr>
        <p:spPr>
          <a:xfrm>
            <a:off x="327472" y="6618313"/>
            <a:ext cx="9164736" cy="707886"/>
          </a:xfrm>
          <a:prstGeom prst="rect">
            <a:avLst/>
          </a:prstGeom>
        </p:spPr>
        <p:txBody>
          <a:bodyPr wrap="square" lIns="91439" tIns="45720" rIns="91439" bIns="45720">
            <a:spAutoFit/>
          </a:bodyPr>
          <a:lstStyle/>
          <a:p>
            <a:pPr lvl="1" algn="l"/>
            <a:r>
              <a:rPr lang="en-GB" sz="2000" dirty="0"/>
              <a:t>Gordon, T. F. Combining Rules and Ontologies with </a:t>
            </a:r>
            <a:r>
              <a:rPr lang="en-GB" sz="2000" dirty="0" err="1"/>
              <a:t>Carneades</a:t>
            </a:r>
            <a:r>
              <a:rPr lang="en-GB" sz="2000" dirty="0"/>
              <a:t>. In </a:t>
            </a:r>
            <a:r>
              <a:rPr lang="en-GB" sz="2000" i="1" dirty="0"/>
              <a:t>Proceedings of the 5th International RuleML2011@BRF Challenge</a:t>
            </a:r>
            <a:r>
              <a:rPr lang="en-GB" sz="2000" dirty="0"/>
              <a:t> (2011), pp. 103–110.</a:t>
            </a:r>
          </a:p>
        </p:txBody>
      </p:sp>
    </p:spTree>
    <p:extLst>
      <p:ext uri="{BB962C8B-B14F-4D97-AF65-F5344CB8AC3E}">
        <p14:creationId xmlns:p14="http://schemas.microsoft.com/office/powerpoint/2010/main" val="7643116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Legal Argumentation Tasks</a:t>
            </a:r>
            <a:endParaRPr lang="en-US" dirty="0"/>
          </a:p>
        </p:txBody>
      </p:sp>
      <p:sp>
        <p:nvSpPr>
          <p:cNvPr id="5" name="Frame 4"/>
          <p:cNvSpPr/>
          <p:nvPr/>
        </p:nvSpPr>
        <p:spPr>
          <a:xfrm>
            <a:off x="4791968" y="4026024"/>
            <a:ext cx="1080120" cy="792088"/>
          </a:xfrm>
          <a:prstGeom prst="frame">
            <a:avLst/>
          </a:prstGeom>
          <a:solidFill>
            <a:srgbClr val="FF0000"/>
          </a:solidFill>
          <a:ln w="3175" cmpd="sng">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pic>
        <p:nvPicPr>
          <p:cNvPr id="3" name="Content Placeholder 2"/>
          <p:cNvPicPr>
            <a:picLocks noGrp="1" noChangeAspect="1"/>
          </p:cNvPicPr>
          <p:nvPr>
            <p:ph idx="1"/>
          </p:nvPr>
        </p:nvPicPr>
        <p:blipFill>
          <a:blip r:embed="rId3"/>
          <a:srcRect l="-31518" r="-31518"/>
          <a:stretch>
            <a:fillRect/>
          </a:stretch>
        </p:blipFill>
        <p:spPr/>
      </p:pic>
    </p:spTree>
    <p:extLst>
      <p:ext uri="{BB962C8B-B14F-4D97-AF65-F5344CB8AC3E}">
        <p14:creationId xmlns:p14="http://schemas.microsoft.com/office/powerpoint/2010/main" val="523896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Evaluating Arguments:</a:t>
            </a:r>
            <a:br>
              <a:rPr lang="en-GB" dirty="0" smtClean="0"/>
            </a:br>
            <a:r>
              <a:rPr lang="en-GB" dirty="0" smtClean="0"/>
              <a:t>Conceptions of Argument</a:t>
            </a:r>
            <a:endParaRPr lang="en-GB" dirty="0"/>
          </a:p>
        </p:txBody>
      </p:sp>
      <p:sp>
        <p:nvSpPr>
          <p:cNvPr id="3" name="Content Placeholder 2"/>
          <p:cNvSpPr>
            <a:spLocks noGrp="1"/>
          </p:cNvSpPr>
          <p:nvPr>
            <p:ph idx="1"/>
          </p:nvPr>
        </p:nvSpPr>
        <p:spPr/>
        <p:txBody>
          <a:bodyPr>
            <a:normAutofit/>
          </a:bodyPr>
          <a:lstStyle/>
          <a:p>
            <a:r>
              <a:rPr lang="en-GB" dirty="0" smtClean="0"/>
              <a:t>Single-step </a:t>
            </a:r>
            <a:r>
              <a:rPr lang="en-GB" dirty="0"/>
              <a:t>a</a:t>
            </a:r>
            <a:r>
              <a:rPr lang="en-GB" dirty="0" smtClean="0"/>
              <a:t>rguments:  Instantiations of argumentation schemes</a:t>
            </a:r>
          </a:p>
          <a:p>
            <a:r>
              <a:rPr lang="en-GB" dirty="0" smtClean="0"/>
              <a:t>Defeasible proofs (Pollock 1987; </a:t>
            </a:r>
            <a:r>
              <a:rPr lang="en-GB" dirty="0" err="1" smtClean="0"/>
              <a:t>Prakken</a:t>
            </a:r>
            <a:r>
              <a:rPr lang="en-GB" dirty="0" smtClean="0"/>
              <a:t> 2010)</a:t>
            </a:r>
          </a:p>
          <a:p>
            <a:r>
              <a:rPr lang="en-GB" dirty="0" smtClean="0"/>
              <a:t>Minor premise (Pragma-Dialectics)</a:t>
            </a:r>
          </a:p>
          <a:p>
            <a:r>
              <a:rPr lang="en-GB" dirty="0" smtClean="0"/>
              <a:t>Set of propositions (</a:t>
            </a:r>
            <a:r>
              <a:rPr lang="en-GB" dirty="0" err="1" smtClean="0"/>
              <a:t>Bresnard</a:t>
            </a:r>
            <a:r>
              <a:rPr lang="en-GB" dirty="0" smtClean="0"/>
              <a:t> &amp; Hunter 2008)</a:t>
            </a:r>
          </a:p>
          <a:p>
            <a:r>
              <a:rPr lang="en-GB" dirty="0" smtClean="0"/>
              <a:t>Argument graphs (Gordon, </a:t>
            </a:r>
            <a:r>
              <a:rPr lang="en-GB" dirty="0" err="1" smtClean="0"/>
              <a:t>Prakken</a:t>
            </a:r>
            <a:r>
              <a:rPr lang="en-GB" dirty="0" smtClean="0"/>
              <a:t> &amp; Walton 2007)</a:t>
            </a:r>
          </a:p>
        </p:txBody>
      </p:sp>
    </p:spTree>
    <p:extLst>
      <p:ext uri="{BB962C8B-B14F-4D97-AF65-F5344CB8AC3E}">
        <p14:creationId xmlns:p14="http://schemas.microsoft.com/office/powerpoint/2010/main" val="413205719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Evaluating Arguments: Procedure</a:t>
            </a:r>
            <a:endParaRPr lang="en-GB" dirty="0"/>
          </a:p>
        </p:txBody>
      </p:sp>
      <p:sp>
        <p:nvSpPr>
          <p:cNvPr id="3" name="Content Placeholder 2"/>
          <p:cNvSpPr>
            <a:spLocks noGrp="1"/>
          </p:cNvSpPr>
          <p:nvPr>
            <p:ph idx="1"/>
          </p:nvPr>
        </p:nvSpPr>
        <p:spPr/>
        <p:txBody>
          <a:bodyPr>
            <a:normAutofit fontScale="70000" lnSpcReduction="20000"/>
          </a:bodyPr>
          <a:lstStyle/>
          <a:p>
            <a:pPr marL="742943" indent="-742943">
              <a:buFont typeface="+mj-lt"/>
              <a:buAutoNum type="arabicPeriod"/>
            </a:pPr>
            <a:r>
              <a:rPr lang="en-GB" dirty="0"/>
              <a:t>Validate that each </a:t>
            </a:r>
            <a:r>
              <a:rPr lang="en-GB" dirty="0" smtClean="0"/>
              <a:t>single-step argument properly </a:t>
            </a:r>
            <a:r>
              <a:rPr lang="en-GB" dirty="0"/>
              <a:t>instantiates its scheme.  Check for missing premises.</a:t>
            </a:r>
          </a:p>
          <a:p>
            <a:pPr marL="742943" indent="-742943">
              <a:buFont typeface="+mj-lt"/>
              <a:buAutoNum type="arabicPeriod"/>
            </a:pPr>
            <a:r>
              <a:rPr lang="en-GB" dirty="0"/>
              <a:t>From the perspective of the </a:t>
            </a:r>
            <a:r>
              <a:rPr lang="en-GB" b="1" dirty="0"/>
              <a:t>audience</a:t>
            </a:r>
            <a:r>
              <a:rPr lang="en-GB" dirty="0"/>
              <a:t> of interest, such as a judge or jury, label the statements which are accepted as true, or rejected as </a:t>
            </a:r>
            <a:r>
              <a:rPr lang="en-GB" dirty="0" smtClean="0"/>
              <a:t>false, without </a:t>
            </a:r>
            <a:r>
              <a:rPr lang="en-GB" dirty="0"/>
              <a:t>argument, and </a:t>
            </a:r>
            <a:r>
              <a:rPr lang="en-GB" dirty="0" smtClean="0"/>
              <a:t>weigh/order </a:t>
            </a:r>
            <a:r>
              <a:rPr lang="en-GB" dirty="0"/>
              <a:t>the </a:t>
            </a:r>
            <a:r>
              <a:rPr lang="en-GB" dirty="0" smtClean="0"/>
              <a:t>single-step arguments.</a:t>
            </a:r>
            <a:endParaRPr lang="en-GB" dirty="0"/>
          </a:p>
          <a:p>
            <a:pPr marL="742943" indent="-742943">
              <a:buFont typeface="+mj-lt"/>
              <a:buAutoNum type="arabicPeriod"/>
            </a:pPr>
            <a:r>
              <a:rPr lang="en-GB" b="1" dirty="0"/>
              <a:t>Narrower conception of evaluation</a:t>
            </a:r>
            <a:r>
              <a:rPr lang="en-GB" dirty="0"/>
              <a:t>: Evaluate the </a:t>
            </a:r>
            <a:r>
              <a:rPr lang="en-GB" dirty="0" smtClean="0"/>
              <a:t>defeasible proofs in </a:t>
            </a:r>
            <a:r>
              <a:rPr lang="en-GB" dirty="0"/>
              <a:t>the argument graph to determine which arguments are acceptable (in), not acceptable (out) or undecided. Use this information to then compute, analogously, which of the statements (claims) are acceptable (in), not acceptable (out) or undecided. </a:t>
            </a:r>
            <a:endParaRPr lang="en-GB" dirty="0" smtClean="0"/>
          </a:p>
          <a:p>
            <a:pPr marL="742943" indent="-742943">
              <a:buFont typeface="+mj-lt"/>
              <a:buAutoNum type="arabicPeriod"/>
            </a:pPr>
            <a:r>
              <a:rPr lang="en-GB" dirty="0" smtClean="0"/>
              <a:t>Use argumentation </a:t>
            </a:r>
            <a:r>
              <a:rPr lang="en-GB" dirty="0"/>
              <a:t>schemes to reveal and critically question any implicit premises and to construct counterarguments.</a:t>
            </a:r>
          </a:p>
          <a:p>
            <a:pPr marL="0" indent="0">
              <a:buNone/>
            </a:pPr>
            <a:endParaRPr lang="en-GB" dirty="0"/>
          </a:p>
        </p:txBody>
      </p:sp>
    </p:spTree>
    <p:extLst>
      <p:ext uri="{BB962C8B-B14F-4D97-AF65-F5344CB8AC3E}">
        <p14:creationId xmlns:p14="http://schemas.microsoft.com/office/powerpoint/2010/main" val="135409220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Computational Models </a:t>
            </a:r>
            <a:br>
              <a:rPr lang="en-GB" dirty="0" smtClean="0"/>
            </a:br>
            <a:r>
              <a:rPr lang="en-GB" dirty="0" smtClean="0"/>
              <a:t>of Argument Evaluation</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Narrow conception of evaluation:</a:t>
            </a:r>
          </a:p>
          <a:p>
            <a:r>
              <a:rPr lang="en-GB" dirty="0" smtClean="0"/>
              <a:t>Abstract Arguments</a:t>
            </a:r>
          </a:p>
          <a:p>
            <a:pPr lvl="1"/>
            <a:r>
              <a:rPr lang="en-GB" dirty="0" smtClean="0"/>
              <a:t>Abstract Argumentation Frameworks (Dung 1995)</a:t>
            </a:r>
          </a:p>
          <a:p>
            <a:pPr lvl="1"/>
            <a:r>
              <a:rPr lang="en-GB" dirty="0" smtClean="0"/>
              <a:t>Value-based Argumentation (Bench-Capon 2003)</a:t>
            </a:r>
          </a:p>
          <a:p>
            <a:pPr lvl="1"/>
            <a:r>
              <a:rPr lang="en-GB" dirty="0" smtClean="0"/>
              <a:t>Using arguments about preferences (</a:t>
            </a:r>
            <a:r>
              <a:rPr lang="en-GB" dirty="0" err="1" smtClean="0"/>
              <a:t>Modgil</a:t>
            </a:r>
            <a:r>
              <a:rPr lang="en-GB" dirty="0" smtClean="0"/>
              <a:t> 2009)</a:t>
            </a:r>
          </a:p>
          <a:p>
            <a:r>
              <a:rPr lang="en-GB" dirty="0" smtClean="0"/>
              <a:t>Structured Arguments</a:t>
            </a:r>
          </a:p>
          <a:p>
            <a:pPr lvl="1"/>
            <a:r>
              <a:rPr lang="en-GB" dirty="0" err="1" smtClean="0"/>
              <a:t>DefLog</a:t>
            </a:r>
            <a:r>
              <a:rPr lang="en-GB" dirty="0"/>
              <a:t> </a:t>
            </a:r>
            <a:r>
              <a:rPr lang="en-GB" dirty="0" smtClean="0"/>
              <a:t>(</a:t>
            </a:r>
            <a:r>
              <a:rPr lang="en-GB" dirty="0" err="1" smtClean="0"/>
              <a:t>Verheij</a:t>
            </a:r>
            <a:r>
              <a:rPr lang="en-GB" dirty="0" smtClean="0"/>
              <a:t>, 2003)</a:t>
            </a:r>
          </a:p>
          <a:p>
            <a:pPr lvl="1"/>
            <a:r>
              <a:rPr lang="en-GB" dirty="0" smtClean="0"/>
              <a:t>Using proof standards; </a:t>
            </a:r>
            <a:r>
              <a:rPr lang="en-GB" dirty="0" err="1" smtClean="0"/>
              <a:t>Carneades</a:t>
            </a:r>
            <a:r>
              <a:rPr lang="en-GB" dirty="0" smtClean="0"/>
              <a:t> (Gordon, </a:t>
            </a:r>
            <a:r>
              <a:rPr lang="en-GB" dirty="0" err="1" smtClean="0"/>
              <a:t>Prakken</a:t>
            </a:r>
            <a:r>
              <a:rPr lang="en-GB" dirty="0" smtClean="0"/>
              <a:t> &amp; Walton 2007) </a:t>
            </a:r>
          </a:p>
          <a:p>
            <a:pPr lvl="1"/>
            <a:r>
              <a:rPr lang="en-GB" dirty="0" smtClean="0"/>
              <a:t>Defeasible </a:t>
            </a:r>
            <a:r>
              <a:rPr lang="en-GB" dirty="0"/>
              <a:t>proof </a:t>
            </a:r>
            <a:r>
              <a:rPr lang="en-GB" dirty="0" smtClean="0"/>
              <a:t>trees;  ASPIC+ (</a:t>
            </a:r>
            <a:r>
              <a:rPr lang="en-GB" dirty="0" err="1" smtClean="0"/>
              <a:t>Prakken</a:t>
            </a:r>
            <a:r>
              <a:rPr lang="en-GB" dirty="0" smtClean="0"/>
              <a:t> 2010)</a:t>
            </a:r>
          </a:p>
          <a:p>
            <a:pPr lvl="1"/>
            <a:r>
              <a:rPr lang="en-GB" dirty="0" smtClean="0"/>
              <a:t>Mapping </a:t>
            </a:r>
            <a:r>
              <a:rPr lang="en-GB" dirty="0" err="1" smtClean="0"/>
              <a:t>Carneades</a:t>
            </a:r>
            <a:r>
              <a:rPr lang="en-GB" dirty="0" smtClean="0"/>
              <a:t> to ASPIC+ (</a:t>
            </a:r>
            <a:r>
              <a:rPr lang="en-GB" dirty="0" err="1" smtClean="0"/>
              <a:t>Gizjel</a:t>
            </a:r>
            <a:r>
              <a:rPr lang="en-GB" dirty="0" smtClean="0"/>
              <a:t> &amp; </a:t>
            </a:r>
            <a:r>
              <a:rPr lang="en-GB" dirty="0" err="1" smtClean="0"/>
              <a:t>Prakken</a:t>
            </a:r>
            <a:r>
              <a:rPr lang="en-GB" dirty="0" smtClean="0"/>
              <a:t> 2011)</a:t>
            </a:r>
          </a:p>
          <a:p>
            <a:pPr lvl="1"/>
            <a:endParaRPr lang="en-GB" dirty="0"/>
          </a:p>
        </p:txBody>
      </p:sp>
    </p:spTree>
    <p:extLst>
      <p:ext uri="{BB962C8B-B14F-4D97-AF65-F5344CB8AC3E}">
        <p14:creationId xmlns:p14="http://schemas.microsoft.com/office/powerpoint/2010/main" val="277529478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p:txBody>
          <a:bodyPr rIns="-50799">
            <a:normAutofit fontScale="90000"/>
          </a:bodyPr>
          <a:lstStyle/>
          <a:p>
            <a:pPr>
              <a:tabLst>
                <a:tab pos="190498" algn="l"/>
                <a:tab pos="431796" algn="l"/>
                <a:tab pos="2692373" algn="l"/>
                <a:tab pos="2946371" algn="l"/>
                <a:tab pos="3174968" algn="l"/>
                <a:tab pos="3187668" algn="l"/>
              </a:tabLst>
              <a:defRPr/>
            </a:pPr>
            <a:r>
              <a:rPr lang="en-US" dirty="0" err="1" smtClean="0"/>
              <a:t>ArguMed</a:t>
            </a:r>
            <a:r>
              <a:rPr lang="en-US" dirty="0" smtClean="0"/>
              <a:t> (2001)</a:t>
            </a:r>
            <a:br>
              <a:rPr lang="en-US" dirty="0" smtClean="0"/>
            </a:br>
            <a:r>
              <a:rPr lang="en-US" dirty="0" err="1" smtClean="0"/>
              <a:t>Verheij</a:t>
            </a:r>
            <a:endParaRPr lang="en-US" dirty="0" smtClean="0"/>
          </a:p>
        </p:txBody>
      </p:sp>
      <p:pic>
        <p:nvPicPr>
          <p:cNvPr id="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2571" r="-12571"/>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pic>
    </p:spTree>
    <p:extLst>
      <p:ext uri="{BB962C8B-B14F-4D97-AF65-F5344CB8AC3E}">
        <p14:creationId xmlns:p14="http://schemas.microsoft.com/office/powerpoint/2010/main" val="4144082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Factual and Legal Issues</a:t>
            </a:r>
            <a:endParaRPr lang="en-GB" dirty="0"/>
          </a:p>
        </p:txBody>
      </p:sp>
      <p:pic>
        <p:nvPicPr>
          <p:cNvPr id="4" name="Content Placeholder 3" descr="IssueTypes.pdf"/>
          <p:cNvPicPr>
            <a:picLocks noGrp="1" noChangeAspect="1"/>
          </p:cNvPicPr>
          <p:nvPr>
            <p:ph idx="1"/>
          </p:nvPr>
        </p:nvPicPr>
        <p:blipFill>
          <a:blip r:embed="rId2">
            <a:extLst>
              <a:ext uri="{28A0092B-C50C-407E-A947-70E740481C1C}">
                <a14:useLocalDpi xmlns:a14="http://schemas.microsoft.com/office/drawing/2010/main" val="0"/>
              </a:ext>
            </a:extLst>
          </a:blip>
          <a:srcRect l="-47025" r="-47025"/>
          <a:stretch>
            <a:fillRect/>
          </a:stretch>
        </p:blipFill>
        <p:spPr>
          <a:prstGeom prst="rect">
            <a:avLst/>
          </a:prstGeom>
        </p:spPr>
      </p:pic>
      <p:sp>
        <p:nvSpPr>
          <p:cNvPr id="5" name="TextBox 4"/>
          <p:cNvSpPr txBox="1"/>
          <p:nvPr/>
        </p:nvSpPr>
        <p:spPr>
          <a:xfrm>
            <a:off x="831528" y="4098033"/>
            <a:ext cx="1522923" cy="400110"/>
          </a:xfrm>
          <a:prstGeom prst="rect">
            <a:avLst/>
          </a:prstGeom>
          <a:noFill/>
        </p:spPr>
        <p:txBody>
          <a:bodyPr wrap="none" lIns="91439" tIns="45720" rIns="91439" bIns="45720" rtlCol="0">
            <a:spAutoFit/>
          </a:bodyPr>
          <a:lstStyle/>
          <a:p>
            <a:r>
              <a:rPr lang="en-GB" sz="2000" i="1" dirty="0" err="1"/>
              <a:t>Subsumption</a:t>
            </a:r>
            <a:endParaRPr lang="en-GB" sz="2000" i="1" dirty="0"/>
          </a:p>
        </p:txBody>
      </p:sp>
      <p:cxnSp>
        <p:nvCxnSpPr>
          <p:cNvPr id="7" name="Straight Arrow Connector 6"/>
          <p:cNvCxnSpPr>
            <a:stCxn id="5" idx="3"/>
          </p:cNvCxnSpPr>
          <p:nvPr/>
        </p:nvCxnSpPr>
        <p:spPr>
          <a:xfrm>
            <a:off x="2354451" y="4298088"/>
            <a:ext cx="925349" cy="1596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23108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err="1" smtClean="0"/>
              <a:t>Carneades</a:t>
            </a:r>
            <a:r>
              <a:rPr lang="en-GB" dirty="0" smtClean="0"/>
              <a:t> 2011</a:t>
            </a:r>
            <a:endParaRPr lang="en-GB" dirty="0"/>
          </a:p>
        </p:txBody>
      </p:sp>
      <p:pic>
        <p:nvPicPr>
          <p:cNvPr id="7" name="Picture 1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26804" r="-26804"/>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Tree>
    <p:extLst>
      <p:ext uri="{BB962C8B-B14F-4D97-AF65-F5344CB8AC3E}">
        <p14:creationId xmlns:p14="http://schemas.microsoft.com/office/powerpoint/2010/main" val="125875666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TOAST</a:t>
            </a:r>
            <a:br>
              <a:rPr lang="en-GB" dirty="0" smtClean="0"/>
            </a:br>
            <a:r>
              <a:rPr lang="en-GB" dirty="0" smtClean="0"/>
              <a:t>(An Implementation of ASPIC+)</a:t>
            </a:r>
            <a:endParaRPr lang="en-GB" dirty="0"/>
          </a:p>
        </p:txBody>
      </p:sp>
      <p:pic>
        <p:nvPicPr>
          <p:cNvPr id="4" name="Content Placeholder 3"/>
          <p:cNvPicPr>
            <a:picLocks noGrp="1" noChangeAspect="1"/>
          </p:cNvPicPr>
          <p:nvPr>
            <p:ph idx="1"/>
          </p:nvPr>
        </p:nvPicPr>
        <p:blipFill>
          <a:blip r:embed="rId2"/>
          <a:srcRect l="-14451" r="-14451"/>
          <a:stretch>
            <a:fillRect/>
          </a:stretch>
        </p:blipFill>
        <p:spPr/>
      </p:pic>
      <p:sp>
        <p:nvSpPr>
          <p:cNvPr id="5" name="TextBox 4"/>
          <p:cNvSpPr txBox="1"/>
          <p:nvPr/>
        </p:nvSpPr>
        <p:spPr>
          <a:xfrm>
            <a:off x="471488" y="6978353"/>
            <a:ext cx="9289032" cy="536899"/>
          </a:xfrm>
          <a:prstGeom prst="rect">
            <a:avLst/>
          </a:prstGeom>
          <a:noFill/>
        </p:spPr>
        <p:txBody>
          <a:bodyPr wrap="square" lIns="91439" tIns="45720" rIns="91439" bIns="45720" rtlCol="0">
            <a:spAutoFit/>
          </a:bodyPr>
          <a:lstStyle/>
          <a:p>
            <a:pPr algn="l"/>
            <a:r>
              <a:rPr lang="en-GB" sz="1400" dirty="0"/>
              <a:t>M. </a:t>
            </a:r>
            <a:r>
              <a:rPr lang="en-GB" sz="1400" dirty="0" err="1"/>
              <a:t>Snaith</a:t>
            </a:r>
            <a:r>
              <a:rPr lang="en-GB" sz="1400" dirty="0"/>
              <a:t> and C. Reed. TOAST: online ASPIC+ implementation. In Proceedings of the Fourth International Conference on Computational Models of Argument (COMMA 2012), 2012.</a:t>
            </a:r>
          </a:p>
        </p:txBody>
      </p:sp>
    </p:spTree>
    <p:extLst>
      <p:ext uri="{BB962C8B-B14F-4D97-AF65-F5344CB8AC3E}">
        <p14:creationId xmlns:p14="http://schemas.microsoft.com/office/powerpoint/2010/main" val="752985019"/>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TOAST</a:t>
            </a:r>
            <a:endParaRPr lang="en-GB" dirty="0"/>
          </a:p>
        </p:txBody>
      </p:sp>
      <p:pic>
        <p:nvPicPr>
          <p:cNvPr id="4" name="Content Placeholder 3"/>
          <p:cNvPicPr>
            <a:picLocks noGrp="1" noChangeAspect="1"/>
          </p:cNvPicPr>
          <p:nvPr>
            <p:ph idx="1"/>
          </p:nvPr>
        </p:nvPicPr>
        <p:blipFill>
          <a:blip r:embed="rId2"/>
          <a:srcRect l="-14451" r="-14451"/>
          <a:stretch>
            <a:fillRect/>
          </a:stretch>
        </p:blipFill>
        <p:spPr/>
      </p:pic>
    </p:spTree>
    <p:extLst>
      <p:ext uri="{BB962C8B-B14F-4D97-AF65-F5344CB8AC3E}">
        <p14:creationId xmlns:p14="http://schemas.microsoft.com/office/powerpoint/2010/main" val="340376586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Legal Argumentation Tasks</a:t>
            </a:r>
            <a:endParaRPr lang="en-US" dirty="0"/>
          </a:p>
        </p:txBody>
      </p:sp>
      <p:sp>
        <p:nvSpPr>
          <p:cNvPr id="5" name="Frame 4"/>
          <p:cNvSpPr/>
          <p:nvPr/>
        </p:nvSpPr>
        <p:spPr>
          <a:xfrm>
            <a:off x="4863976" y="2441848"/>
            <a:ext cx="1080120" cy="792088"/>
          </a:xfrm>
          <a:prstGeom prst="frame">
            <a:avLst/>
          </a:prstGeom>
          <a:solidFill>
            <a:srgbClr val="FF0000"/>
          </a:solidFill>
          <a:ln w="3175" cmpd="sng">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pic>
        <p:nvPicPr>
          <p:cNvPr id="3" name="Content Placeholder 2"/>
          <p:cNvPicPr>
            <a:picLocks noGrp="1" noChangeAspect="1"/>
          </p:cNvPicPr>
          <p:nvPr>
            <p:ph idx="1"/>
          </p:nvPr>
        </p:nvPicPr>
        <p:blipFill>
          <a:blip r:embed="rId3"/>
          <a:srcRect l="-31518" r="-31518"/>
          <a:stretch>
            <a:fillRect/>
          </a:stretch>
        </p:blipFill>
        <p:spPr/>
      </p:pic>
    </p:spTree>
    <p:extLst>
      <p:ext uri="{BB962C8B-B14F-4D97-AF65-F5344CB8AC3E}">
        <p14:creationId xmlns:p14="http://schemas.microsoft.com/office/powerpoint/2010/main" val="1305195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Presenting Arguments</a:t>
            </a:r>
            <a:endParaRPr lang="en-GB" dirty="0"/>
          </a:p>
        </p:txBody>
      </p:sp>
      <p:sp>
        <p:nvSpPr>
          <p:cNvPr id="3" name="Content Placeholder 2"/>
          <p:cNvSpPr>
            <a:spLocks noGrp="1"/>
          </p:cNvSpPr>
          <p:nvPr>
            <p:ph idx="1"/>
          </p:nvPr>
        </p:nvSpPr>
        <p:spPr/>
        <p:txBody>
          <a:bodyPr/>
          <a:lstStyle/>
          <a:p>
            <a:r>
              <a:rPr lang="en-GB" dirty="0" smtClean="0"/>
              <a:t>Textually</a:t>
            </a:r>
          </a:p>
          <a:p>
            <a:pPr lvl="1"/>
            <a:r>
              <a:rPr lang="en-GB" dirty="0" smtClean="0"/>
              <a:t>Outlines</a:t>
            </a:r>
          </a:p>
          <a:p>
            <a:pPr lvl="1"/>
            <a:r>
              <a:rPr lang="en-GB" dirty="0" smtClean="0"/>
              <a:t>Hypertext</a:t>
            </a:r>
          </a:p>
          <a:p>
            <a:pPr lvl="1"/>
            <a:r>
              <a:rPr lang="en-GB" dirty="0" smtClean="0"/>
              <a:t>Reports, using “document </a:t>
            </a:r>
            <a:r>
              <a:rPr lang="en-GB" dirty="0"/>
              <a:t>a</a:t>
            </a:r>
            <a:r>
              <a:rPr lang="en-GB" dirty="0" smtClean="0"/>
              <a:t>ssembly” tools (e.g. </a:t>
            </a:r>
            <a:r>
              <a:rPr lang="en-GB" dirty="0" err="1" smtClean="0"/>
              <a:t>HotDocs</a:t>
            </a:r>
            <a:r>
              <a:rPr lang="en-GB" dirty="0" smtClean="0"/>
              <a:t>, </a:t>
            </a:r>
            <a:r>
              <a:rPr lang="en-GB" dirty="0" err="1" smtClean="0"/>
              <a:t>Exari</a:t>
            </a:r>
            <a:r>
              <a:rPr lang="en-GB" dirty="0" smtClean="0"/>
              <a:t>)</a:t>
            </a:r>
          </a:p>
          <a:p>
            <a:r>
              <a:rPr lang="en-GB" dirty="0" smtClean="0"/>
              <a:t>Diagrams</a:t>
            </a:r>
          </a:p>
          <a:p>
            <a:pPr lvl="1"/>
            <a:r>
              <a:rPr lang="en-GB" dirty="0" smtClean="0"/>
              <a:t>Argument maps</a:t>
            </a:r>
            <a:endParaRPr lang="en-GB" dirty="0"/>
          </a:p>
        </p:txBody>
      </p:sp>
    </p:spTree>
    <p:extLst>
      <p:ext uri="{BB962C8B-B14F-4D97-AF65-F5344CB8AC3E}">
        <p14:creationId xmlns:p14="http://schemas.microsoft.com/office/powerpoint/2010/main" val="2896019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Hypertext Outline</a:t>
            </a:r>
            <a:br>
              <a:rPr lang="en-GB" dirty="0" smtClean="0"/>
            </a:br>
            <a:r>
              <a:rPr lang="en-GB" dirty="0" err="1" smtClean="0"/>
              <a:t>Carneades</a:t>
            </a:r>
            <a:r>
              <a:rPr lang="en-GB" dirty="0" smtClean="0"/>
              <a:t> Web App (2012)</a:t>
            </a:r>
            <a:endParaRPr lang="en-GB" dirty="0"/>
          </a:p>
        </p:txBody>
      </p:sp>
      <p:pic>
        <p:nvPicPr>
          <p:cNvPr id="4" name="Content Placeholder 3"/>
          <p:cNvPicPr>
            <a:picLocks noGrp="1" noChangeAspect="1"/>
          </p:cNvPicPr>
          <p:nvPr>
            <p:ph idx="1"/>
          </p:nvPr>
        </p:nvPicPr>
        <p:blipFill>
          <a:blip r:embed="rId2"/>
          <a:srcRect l="-28375" r="-28375"/>
          <a:stretch>
            <a:fillRect/>
          </a:stretch>
        </p:blipFill>
        <p:spPr/>
      </p:pic>
    </p:spTree>
    <p:extLst>
      <p:ext uri="{BB962C8B-B14F-4D97-AF65-F5344CB8AC3E}">
        <p14:creationId xmlns:p14="http://schemas.microsoft.com/office/powerpoint/2010/main" val="4173406933"/>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Detailed Argument View</a:t>
            </a:r>
            <a:br>
              <a:rPr lang="en-GB" dirty="0" smtClean="0"/>
            </a:br>
            <a:r>
              <a:rPr lang="en-GB" dirty="0" smtClean="0"/>
              <a:t> </a:t>
            </a:r>
            <a:r>
              <a:rPr lang="en-GB" dirty="0" err="1" smtClean="0"/>
              <a:t>Carneades</a:t>
            </a:r>
            <a:r>
              <a:rPr lang="en-GB" dirty="0" smtClean="0"/>
              <a:t> Web App</a:t>
            </a:r>
            <a:endParaRPr lang="en-GB" dirty="0"/>
          </a:p>
        </p:txBody>
      </p:sp>
      <p:pic>
        <p:nvPicPr>
          <p:cNvPr id="4" name="Content Placeholder 3"/>
          <p:cNvPicPr>
            <a:picLocks noGrp="1" noChangeAspect="1"/>
          </p:cNvPicPr>
          <p:nvPr>
            <p:ph idx="1"/>
          </p:nvPr>
        </p:nvPicPr>
        <p:blipFill>
          <a:blip r:embed="rId2"/>
          <a:srcRect l="-49043" r="-49043"/>
          <a:stretch>
            <a:fillRect/>
          </a:stretch>
        </p:blipFill>
        <p:spPr/>
      </p:pic>
    </p:spTree>
    <p:extLst>
      <p:ext uri="{BB962C8B-B14F-4D97-AF65-F5344CB8AC3E}">
        <p14:creationId xmlns:p14="http://schemas.microsoft.com/office/powerpoint/2010/main" val="1365810669"/>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Rationale (2003)</a:t>
            </a:r>
            <a:br>
              <a:rPr lang="en-GB" dirty="0" smtClean="0"/>
            </a:br>
            <a:r>
              <a:rPr lang="en-GB" dirty="0" err="1" smtClean="0"/>
              <a:t>Austhink</a:t>
            </a:r>
            <a:r>
              <a:rPr lang="en-GB" dirty="0" smtClean="0"/>
              <a:t> </a:t>
            </a:r>
            <a:endParaRPr lang="en-GB" dirty="0"/>
          </a:p>
        </p:txBody>
      </p:sp>
      <p:pic>
        <p:nvPicPr>
          <p:cNvPr id="5" name="Picture 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15564" r="-15564"/>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round/>
                <a:headEnd/>
                <a:tailEnd/>
              </a14:hiddenLine>
            </a:ext>
          </a:extLst>
        </p:spPr>
      </p:pic>
    </p:spTree>
    <p:extLst>
      <p:ext uri="{BB962C8B-B14F-4D97-AF65-F5344CB8AC3E}">
        <p14:creationId xmlns:p14="http://schemas.microsoft.com/office/powerpoint/2010/main" val="1355925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err="1" smtClean="0"/>
              <a:t>Carneades</a:t>
            </a:r>
            <a:r>
              <a:rPr lang="en-GB" dirty="0" smtClean="0"/>
              <a:t> </a:t>
            </a:r>
            <a:r>
              <a:rPr lang="en-GB" dirty="0"/>
              <a:t>Argument </a:t>
            </a:r>
            <a:r>
              <a:rPr lang="en-GB" dirty="0" smtClean="0"/>
              <a:t>Map</a:t>
            </a:r>
            <a:br>
              <a:rPr lang="en-GB" dirty="0" smtClean="0"/>
            </a:br>
            <a:r>
              <a:rPr lang="en-GB" dirty="0" smtClean="0"/>
              <a:t>Web App</a:t>
            </a:r>
            <a:r>
              <a:rPr lang="en-GB" dirty="0"/>
              <a:t> </a:t>
            </a:r>
            <a:r>
              <a:rPr lang="en-GB" dirty="0" smtClean="0"/>
              <a:t>Version</a:t>
            </a:r>
            <a:endParaRPr lang="en-GB" dirty="0"/>
          </a:p>
        </p:txBody>
      </p:sp>
      <p:pic>
        <p:nvPicPr>
          <p:cNvPr id="4" name="Content Placeholder 3"/>
          <p:cNvPicPr>
            <a:picLocks noGrp="1" noChangeAspect="1"/>
          </p:cNvPicPr>
          <p:nvPr>
            <p:ph idx="1"/>
          </p:nvPr>
        </p:nvPicPr>
        <p:blipFill>
          <a:blip r:embed="rId2"/>
          <a:srcRect l="-8226" r="-8226"/>
          <a:stretch>
            <a:fillRect/>
          </a:stretch>
        </p:blipFill>
        <p:spPr/>
      </p:pic>
    </p:spTree>
    <p:extLst>
      <p:ext uri="{BB962C8B-B14F-4D97-AF65-F5344CB8AC3E}">
        <p14:creationId xmlns:p14="http://schemas.microsoft.com/office/powerpoint/2010/main" val="125239282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ArguNet</a:t>
            </a:r>
            <a:r>
              <a:rPr lang="en-GB" dirty="0" smtClean="0"/>
              <a:t> (Betz)</a:t>
            </a:r>
            <a:endParaRPr lang="en-GB" dirty="0"/>
          </a:p>
        </p:txBody>
      </p:sp>
      <p:pic>
        <p:nvPicPr>
          <p:cNvPr id="4" name="Content Placeholder 3"/>
          <p:cNvPicPr>
            <a:picLocks noGrp="1" noChangeAspect="1"/>
          </p:cNvPicPr>
          <p:nvPr>
            <p:ph idx="1"/>
          </p:nvPr>
        </p:nvPicPr>
        <p:blipFill>
          <a:blip r:embed="rId2"/>
          <a:srcRect l="-6822" r="-6822"/>
          <a:stretch>
            <a:fillRect/>
          </a:stretch>
        </p:blipFill>
        <p:spPr/>
      </p:pic>
      <p:sp>
        <p:nvSpPr>
          <p:cNvPr id="3" name="TextBox 2"/>
          <p:cNvSpPr txBox="1"/>
          <p:nvPr/>
        </p:nvSpPr>
        <p:spPr>
          <a:xfrm>
            <a:off x="903536" y="6966575"/>
            <a:ext cx="8424936" cy="584776"/>
          </a:xfrm>
          <a:prstGeom prst="rect">
            <a:avLst/>
          </a:prstGeom>
          <a:noFill/>
        </p:spPr>
        <p:txBody>
          <a:bodyPr wrap="square" rtlCol="0">
            <a:spAutoFit/>
          </a:bodyPr>
          <a:lstStyle/>
          <a:p>
            <a:r>
              <a:rPr lang="en-GB" dirty="0"/>
              <a:t>http://</a:t>
            </a:r>
            <a:r>
              <a:rPr lang="en-GB" dirty="0" err="1"/>
              <a:t>www.argunet.org</a:t>
            </a:r>
            <a:endParaRPr lang="en-GB" dirty="0"/>
          </a:p>
        </p:txBody>
      </p:sp>
    </p:spTree>
    <p:extLst>
      <p:ext uri="{BB962C8B-B14F-4D97-AF65-F5344CB8AC3E}">
        <p14:creationId xmlns:p14="http://schemas.microsoft.com/office/powerpoint/2010/main" val="277045871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759520" y="-78432"/>
            <a:ext cx="8498417" cy="7620000"/>
          </a:xfrm>
          <a:prstGeom prst="rect">
            <a:avLst/>
          </a:prstGeom>
        </p:spPr>
      </p:pic>
    </p:spTree>
    <p:extLst>
      <p:ext uri="{BB962C8B-B14F-4D97-AF65-F5344CB8AC3E}">
        <p14:creationId xmlns:p14="http://schemas.microsoft.com/office/powerpoint/2010/main" val="1780228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LASAD </a:t>
            </a:r>
            <a:endParaRPr lang="en-US" sz="2200" dirty="0"/>
          </a:p>
        </p:txBody>
      </p:sp>
      <p:pic>
        <p:nvPicPr>
          <p:cNvPr id="8" name="Content Placeholder 7"/>
          <p:cNvPicPr>
            <a:picLocks noGrp="1" noChangeAspect="1"/>
          </p:cNvPicPr>
          <p:nvPr>
            <p:ph idx="1"/>
          </p:nvPr>
        </p:nvPicPr>
        <p:blipFill>
          <a:blip r:embed="rId2"/>
          <a:srcRect l="-2587" r="-2587"/>
          <a:stretch>
            <a:fillRect/>
          </a:stretch>
        </p:blipFill>
        <p:spPr/>
      </p:pic>
      <p:sp>
        <p:nvSpPr>
          <p:cNvPr id="6" name="Rectangle 5"/>
          <p:cNvSpPr/>
          <p:nvPr/>
        </p:nvSpPr>
        <p:spPr>
          <a:xfrm>
            <a:off x="615504" y="6906344"/>
            <a:ext cx="9073008" cy="523220"/>
          </a:xfrm>
          <a:prstGeom prst="rect">
            <a:avLst/>
          </a:prstGeom>
        </p:spPr>
        <p:txBody>
          <a:bodyPr wrap="square">
            <a:spAutoFit/>
          </a:bodyPr>
          <a:lstStyle/>
          <a:p>
            <a:pPr algn="l"/>
            <a:r>
              <a:rPr lang="en-GB" sz="1400" dirty="0"/>
              <a:t>Loll, Frank, and </a:t>
            </a:r>
            <a:r>
              <a:rPr lang="en-GB" sz="1400" dirty="0" err="1"/>
              <a:t>Niels</a:t>
            </a:r>
            <a:r>
              <a:rPr lang="en-GB" sz="1400" dirty="0"/>
              <a:t> </a:t>
            </a:r>
            <a:r>
              <a:rPr lang="en-GB" sz="1400" dirty="0" err="1"/>
              <a:t>Pinkwart</a:t>
            </a:r>
            <a:r>
              <a:rPr lang="en-GB" sz="1400" dirty="0"/>
              <a:t>. "LASAD: Flexible representations for computer-based collaborative argumentation." International Journal of Human-Computer Studies (2012)</a:t>
            </a:r>
            <a:r>
              <a:rPr lang="en-GB" sz="1400" dirty="0" smtClean="0"/>
              <a:t>. </a:t>
            </a:r>
            <a:endParaRPr lang="en-GB" sz="1400" dirty="0"/>
          </a:p>
        </p:txBody>
      </p:sp>
    </p:spTree>
    <p:extLst>
      <p:ext uri="{BB962C8B-B14F-4D97-AF65-F5344CB8AC3E}">
        <p14:creationId xmlns:p14="http://schemas.microsoft.com/office/powerpoint/2010/main" val="991207115"/>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dirty="0" smtClean="0"/>
              <a:t>Tasks</a:t>
            </a:r>
            <a:r>
              <a:rPr lang="en-US" dirty="0"/>
              <a:t> </a:t>
            </a:r>
            <a:r>
              <a:rPr lang="en-US" dirty="0" smtClean="0"/>
              <a:t>Not Covered</a:t>
            </a:r>
            <a:endParaRPr lang="en-US" dirty="0"/>
          </a:p>
        </p:txBody>
      </p:sp>
      <p:sp>
        <p:nvSpPr>
          <p:cNvPr id="5" name="Frame 4"/>
          <p:cNvSpPr/>
          <p:nvPr/>
        </p:nvSpPr>
        <p:spPr>
          <a:xfrm>
            <a:off x="2991768" y="2441848"/>
            <a:ext cx="1080120" cy="792088"/>
          </a:xfrm>
          <a:prstGeom prst="frame">
            <a:avLst/>
          </a:prstGeom>
          <a:solidFill>
            <a:srgbClr val="FF0000"/>
          </a:solidFill>
          <a:ln w="3175" cmpd="sng">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sp>
        <p:nvSpPr>
          <p:cNvPr id="6" name="Frame 5"/>
          <p:cNvSpPr/>
          <p:nvPr/>
        </p:nvSpPr>
        <p:spPr>
          <a:xfrm>
            <a:off x="6016104" y="2441848"/>
            <a:ext cx="1080120" cy="792088"/>
          </a:xfrm>
          <a:prstGeom prst="frame">
            <a:avLst/>
          </a:prstGeom>
          <a:solidFill>
            <a:srgbClr val="FF0000"/>
          </a:solidFill>
          <a:ln w="3175" cmpd="sng">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sp>
        <p:nvSpPr>
          <p:cNvPr id="7" name="Frame 6"/>
          <p:cNvSpPr/>
          <p:nvPr/>
        </p:nvSpPr>
        <p:spPr>
          <a:xfrm>
            <a:off x="4791968" y="3305944"/>
            <a:ext cx="1080120" cy="792088"/>
          </a:xfrm>
          <a:prstGeom prst="frame">
            <a:avLst/>
          </a:prstGeom>
          <a:solidFill>
            <a:srgbClr val="FF0000"/>
          </a:solidFill>
          <a:ln w="3175" cmpd="sng">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sp>
        <p:nvSpPr>
          <p:cNvPr id="8" name="Frame 7"/>
          <p:cNvSpPr/>
          <p:nvPr/>
        </p:nvSpPr>
        <p:spPr>
          <a:xfrm>
            <a:off x="6016104" y="3305944"/>
            <a:ext cx="1080120" cy="792088"/>
          </a:xfrm>
          <a:prstGeom prst="frame">
            <a:avLst/>
          </a:prstGeom>
          <a:solidFill>
            <a:srgbClr val="FF0000"/>
          </a:solidFill>
          <a:ln w="3175" cmpd="sng">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pic>
        <p:nvPicPr>
          <p:cNvPr id="3" name="Content Placeholder 2"/>
          <p:cNvPicPr>
            <a:picLocks noGrp="1" noChangeAspect="1"/>
          </p:cNvPicPr>
          <p:nvPr>
            <p:ph idx="1"/>
          </p:nvPr>
        </p:nvPicPr>
        <p:blipFill>
          <a:blip r:embed="rId3"/>
          <a:srcRect l="-31518" r="-31518"/>
          <a:stretch>
            <a:fillRect/>
          </a:stretch>
        </p:blipFill>
        <p:spPr>
          <a:xfrm>
            <a:off x="399480" y="1793776"/>
            <a:ext cx="9144000" cy="5028848"/>
          </a:xfrm>
        </p:spPr>
      </p:pic>
    </p:spTree>
    <p:extLst>
      <p:ext uri="{BB962C8B-B14F-4D97-AF65-F5344CB8AC3E}">
        <p14:creationId xmlns:p14="http://schemas.microsoft.com/office/powerpoint/2010/main" val="2610977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p:txBody>
          <a:bodyPr rIns="-50799">
            <a:normAutofit fontScale="90000"/>
          </a:bodyPr>
          <a:lstStyle/>
          <a:p>
            <a:pPr>
              <a:tabLst>
                <a:tab pos="190498" algn="l"/>
                <a:tab pos="431796" algn="l"/>
                <a:tab pos="2692373" algn="l"/>
                <a:tab pos="2946371" algn="l"/>
                <a:tab pos="3174968" algn="l"/>
                <a:tab pos="3187668" algn="l"/>
              </a:tabLst>
              <a:defRPr/>
            </a:pPr>
            <a:r>
              <a:rPr lang="en-US" dirty="0" smtClean="0"/>
              <a:t>Bank XX (1993/96)</a:t>
            </a:r>
            <a:br>
              <a:rPr lang="en-US" dirty="0" smtClean="0"/>
            </a:br>
            <a:r>
              <a:rPr lang="en-US" dirty="0" err="1"/>
              <a:t>Rissland</a:t>
            </a:r>
            <a:r>
              <a:rPr lang="en-US" dirty="0"/>
              <a:t>, </a:t>
            </a:r>
            <a:r>
              <a:rPr lang="en-US" dirty="0" err="1"/>
              <a:t>Skalak</a:t>
            </a:r>
            <a:r>
              <a:rPr lang="en-US" dirty="0"/>
              <a:t> &amp; </a:t>
            </a:r>
            <a:r>
              <a:rPr lang="en-US" dirty="0" smtClean="0"/>
              <a:t>Friedman</a:t>
            </a:r>
          </a:p>
        </p:txBody>
      </p:sp>
      <p:pic>
        <p:nvPicPr>
          <p:cNvPr id="6" name="Picture 2"/>
          <p:cNvPicPr>
            <a:picLocks noGrp="1" noChangeArrowheads="1"/>
          </p:cNvPicPr>
          <p:nvPr>
            <p:ph idx="1"/>
          </p:nvPr>
        </p:nvPicPr>
        <p:blipFill>
          <a:blip r:embed="rId2">
            <a:extLst>
              <a:ext uri="{28A0092B-C50C-407E-A947-70E740481C1C}">
                <a14:useLocalDpi xmlns:a14="http://schemas.microsoft.com/office/drawing/2010/main" val="0"/>
              </a:ext>
            </a:extLst>
          </a:blip>
          <a:srcRect t="-14242" b="-14242"/>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4763285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p:txBody>
          <a:bodyPr>
            <a:normAutofit fontScale="90000"/>
          </a:bodyPr>
          <a:lstStyle/>
          <a:p>
            <a:r>
              <a:rPr lang="en-US" smtClean="0"/>
              <a:t>PLAID (1995)</a:t>
            </a:r>
            <a:br>
              <a:rPr lang="en-US" smtClean="0"/>
            </a:br>
            <a:r>
              <a:rPr lang="en-US" smtClean="0"/>
              <a:t>Bench-Capon &amp; Staniford</a:t>
            </a:r>
            <a:endParaRPr lang="en-US" dirty="0" smtClean="0"/>
          </a:p>
        </p:txBody>
      </p:sp>
      <p:pic>
        <p:nvPicPr>
          <p:cNvPr id="8" name="Picture 3"/>
          <p:cNvPicPr>
            <a:picLocks noGrp="1" noChangeArrowheads="1"/>
          </p:cNvPicPr>
          <p:nvPr>
            <p:ph idx="1"/>
          </p:nvPr>
        </p:nvPicPr>
        <p:blipFill>
          <a:blip r:embed="rId3">
            <a:extLst>
              <a:ext uri="{28A0092B-C50C-407E-A947-70E740481C1C}">
                <a14:useLocalDpi xmlns:a14="http://schemas.microsoft.com/office/drawing/2010/main" val="0"/>
              </a:ext>
            </a:extLst>
          </a:blip>
          <a:srcRect l="-2343" r="-2343"/>
          <a:stretch>
            <a:fillRect/>
          </a:stretch>
        </p:blipFill>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6178713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Legal Argumentation Tasks</a:t>
            </a:r>
            <a:endParaRPr lang="en-US" dirty="0"/>
          </a:p>
        </p:txBody>
      </p:sp>
      <p:sp>
        <p:nvSpPr>
          <p:cNvPr id="15" name="Frame 14"/>
          <p:cNvSpPr/>
          <p:nvPr/>
        </p:nvSpPr>
        <p:spPr>
          <a:xfrm>
            <a:off x="3927872" y="6042248"/>
            <a:ext cx="1080120" cy="792088"/>
          </a:xfrm>
          <a:prstGeom prst="frame">
            <a:avLst/>
          </a:prstGeom>
          <a:solidFill>
            <a:srgbClr val="FF0000"/>
          </a:solidFill>
          <a:ln w="3175" cmpd="sng">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pic>
        <p:nvPicPr>
          <p:cNvPr id="3" name="Content Placeholder 2"/>
          <p:cNvPicPr>
            <a:picLocks noGrp="1" noChangeAspect="1"/>
          </p:cNvPicPr>
          <p:nvPr>
            <p:ph idx="1"/>
          </p:nvPr>
        </p:nvPicPr>
        <p:blipFill>
          <a:blip r:embed="rId3"/>
          <a:srcRect l="-31518" r="-31518"/>
          <a:stretch>
            <a:fillRect/>
          </a:stretch>
        </p:blipFill>
        <p:spPr/>
      </p:pic>
    </p:spTree>
    <p:extLst>
      <p:ext uri="{BB962C8B-B14F-4D97-AF65-F5344CB8AC3E}">
        <p14:creationId xmlns:p14="http://schemas.microsoft.com/office/powerpoint/2010/main" val="465067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Managing Sources and Evidence</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Legal Research Services</a:t>
            </a:r>
          </a:p>
          <a:p>
            <a:pPr lvl="1"/>
            <a:r>
              <a:rPr lang="en-GB" dirty="0" smtClean="0"/>
              <a:t>Google Scholar</a:t>
            </a:r>
            <a:endParaRPr lang="en-GB" dirty="0"/>
          </a:p>
          <a:p>
            <a:pPr lvl="1"/>
            <a:r>
              <a:rPr lang="en-GB" dirty="0" smtClean="0"/>
              <a:t>LexisNexis </a:t>
            </a:r>
          </a:p>
          <a:p>
            <a:pPr lvl="1"/>
            <a:r>
              <a:rPr lang="en-GB" dirty="0" err="1" smtClean="0"/>
              <a:t>WestLaw</a:t>
            </a:r>
            <a:endParaRPr lang="en-GB" dirty="0" smtClean="0"/>
          </a:p>
          <a:p>
            <a:r>
              <a:rPr lang="en-GB" dirty="0" smtClean="0"/>
              <a:t>Content, Knowledge and Case Management Systems</a:t>
            </a:r>
          </a:p>
          <a:p>
            <a:pPr lvl="1"/>
            <a:r>
              <a:rPr lang="en-GB" dirty="0" smtClean="0"/>
              <a:t>Alfresco</a:t>
            </a:r>
          </a:p>
          <a:p>
            <a:pPr lvl="1"/>
            <a:r>
              <a:rPr lang="en-GB" dirty="0" smtClean="0"/>
              <a:t>Drupal</a:t>
            </a:r>
          </a:p>
          <a:p>
            <a:pPr lvl="1"/>
            <a:r>
              <a:rPr lang="en-GB" dirty="0" err="1" smtClean="0"/>
              <a:t>Plone</a:t>
            </a:r>
            <a:endParaRPr lang="en-GB" dirty="0" smtClean="0"/>
          </a:p>
          <a:p>
            <a:r>
              <a:rPr lang="en-GB" dirty="0" err="1" smtClean="0"/>
              <a:t>Markup</a:t>
            </a:r>
            <a:r>
              <a:rPr lang="en-GB" dirty="0" smtClean="0"/>
              <a:t> and Metadata</a:t>
            </a:r>
          </a:p>
          <a:p>
            <a:pPr lvl="1"/>
            <a:r>
              <a:rPr lang="en-GB" dirty="0" smtClean="0"/>
              <a:t>CEN </a:t>
            </a:r>
            <a:r>
              <a:rPr lang="en-GB" dirty="0" err="1" smtClean="0"/>
              <a:t>MetaLex</a:t>
            </a:r>
            <a:endParaRPr lang="en-GB" dirty="0" smtClean="0"/>
          </a:p>
          <a:p>
            <a:pPr lvl="1"/>
            <a:r>
              <a:rPr lang="en-GB" dirty="0" err="1" smtClean="0"/>
              <a:t>Akoma</a:t>
            </a:r>
            <a:r>
              <a:rPr lang="en-GB" dirty="0" smtClean="0"/>
              <a:t> </a:t>
            </a:r>
            <a:r>
              <a:rPr lang="en-GB" dirty="0" err="1"/>
              <a:t>Ntoso</a:t>
            </a:r>
            <a:endParaRPr lang="en-GB" dirty="0" smtClean="0"/>
          </a:p>
          <a:p>
            <a:pPr lvl="1"/>
            <a:r>
              <a:rPr lang="en-GB" dirty="0" smtClean="0"/>
              <a:t>OASIS Legal Document XML</a:t>
            </a:r>
          </a:p>
          <a:p>
            <a:endParaRPr lang="en-GB" dirty="0"/>
          </a:p>
        </p:txBody>
      </p:sp>
    </p:spTree>
    <p:extLst>
      <p:ext uri="{BB962C8B-B14F-4D97-AF65-F5344CB8AC3E}">
        <p14:creationId xmlns:p14="http://schemas.microsoft.com/office/powerpoint/2010/main" val="177832446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dirty="0" smtClean="0"/>
              <a:t>Legal Argumentation Tasks</a:t>
            </a:r>
            <a:endParaRPr lang="en-US" dirty="0"/>
          </a:p>
        </p:txBody>
      </p:sp>
      <p:sp>
        <p:nvSpPr>
          <p:cNvPr id="15" name="Frame 14"/>
          <p:cNvSpPr/>
          <p:nvPr/>
        </p:nvSpPr>
        <p:spPr>
          <a:xfrm>
            <a:off x="6088112" y="6042248"/>
            <a:ext cx="1080120" cy="792088"/>
          </a:xfrm>
          <a:prstGeom prst="frame">
            <a:avLst/>
          </a:prstGeom>
          <a:solidFill>
            <a:srgbClr val="FF0000"/>
          </a:solidFill>
          <a:ln w="3175" cmpd="sng">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solidFill>
                <a:srgbClr val="FF0000"/>
              </a:solidFill>
            </a:endParaRPr>
          </a:p>
        </p:txBody>
      </p:sp>
      <p:pic>
        <p:nvPicPr>
          <p:cNvPr id="3" name="Content Placeholder 2"/>
          <p:cNvPicPr>
            <a:picLocks noGrp="1" noChangeAspect="1"/>
          </p:cNvPicPr>
          <p:nvPr>
            <p:ph idx="1"/>
          </p:nvPr>
        </p:nvPicPr>
        <p:blipFill>
          <a:blip r:embed="rId3"/>
          <a:srcRect l="-31518" r="-31518"/>
          <a:stretch>
            <a:fillRect/>
          </a:stretch>
        </p:blipFill>
        <p:spPr/>
      </p:pic>
    </p:spTree>
    <p:extLst>
      <p:ext uri="{BB962C8B-B14F-4D97-AF65-F5344CB8AC3E}">
        <p14:creationId xmlns:p14="http://schemas.microsoft.com/office/powerpoint/2010/main" val="1121096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907</TotalTime>
  <Pages>0</Pages>
  <Words>2083</Words>
  <Characters>0</Characters>
  <Application>Microsoft Macintosh PowerPoint</Application>
  <PresentationFormat>Custom</PresentationFormat>
  <Lines>0</Lines>
  <Paragraphs>258</Paragraphs>
  <Slides>41</Slides>
  <Notes>21</Notes>
  <HiddenSlides>1</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Tools for Legal Argumentation: Current State of the Art </vt:lpstr>
      <vt:lpstr>Outline</vt:lpstr>
      <vt:lpstr>Factual and Legal Issues</vt:lpstr>
      <vt:lpstr>PowerPoint Presentation</vt:lpstr>
      <vt:lpstr>Bank XX (1993/96) Rissland, Skalak &amp; Friedman</vt:lpstr>
      <vt:lpstr>PLAID (1995) Bench-Capon &amp; Staniford</vt:lpstr>
      <vt:lpstr>Legal Argumentation Tasks</vt:lpstr>
      <vt:lpstr>Managing Sources and Evidence</vt:lpstr>
      <vt:lpstr>Legal Argumentation Tasks</vt:lpstr>
      <vt:lpstr>Computational Models of Argumentation Schemes</vt:lpstr>
      <vt:lpstr>Argumentation Scheme Languages</vt:lpstr>
      <vt:lpstr>Legal Argumentation Tasks</vt:lpstr>
      <vt:lpstr>Modelling Laws</vt:lpstr>
      <vt:lpstr>Some Rule Languages for  Modeling Laws</vt:lpstr>
      <vt:lpstr>Example Rule</vt:lpstr>
      <vt:lpstr>Modeling Cases</vt:lpstr>
      <vt:lpstr>HYPO Trade Secrets Example</vt:lpstr>
      <vt:lpstr>Modelling Arguments in Court Opinions Example: Popov v. Hayashi</vt:lpstr>
      <vt:lpstr>Ratio Decidendi: Theory Construction</vt:lpstr>
      <vt:lpstr>Legal Argumentation Tasks</vt:lpstr>
      <vt:lpstr>Constructing and Reconstructing Arguments</vt:lpstr>
      <vt:lpstr>Interactive Argument Reconstruction  with Araucaria</vt:lpstr>
      <vt:lpstr>Argument Mining:  Automatic Argument Reconstruction</vt:lpstr>
      <vt:lpstr>Automatic Argument Construction from Rules and Ontologies</vt:lpstr>
      <vt:lpstr>Legal Argumentation Tasks</vt:lpstr>
      <vt:lpstr>Evaluating Arguments: Conceptions of Argument</vt:lpstr>
      <vt:lpstr>Evaluating Arguments: Procedure</vt:lpstr>
      <vt:lpstr>Computational Models  of Argument Evaluation</vt:lpstr>
      <vt:lpstr>ArguMed (2001) Verheij</vt:lpstr>
      <vt:lpstr>Carneades 2011</vt:lpstr>
      <vt:lpstr>TOAST (An Implementation of ASPIC+)</vt:lpstr>
      <vt:lpstr>TOAST</vt:lpstr>
      <vt:lpstr>Legal Argumentation Tasks</vt:lpstr>
      <vt:lpstr>Presenting Arguments</vt:lpstr>
      <vt:lpstr>Hypertext Outline Carneades Web App (2012)</vt:lpstr>
      <vt:lpstr>Detailed Argument View  Carneades Web App</vt:lpstr>
      <vt:lpstr>Rationale (2003) Austhink </vt:lpstr>
      <vt:lpstr>Carneades Argument Map Web App Version</vt:lpstr>
      <vt:lpstr>ArguNet (Betz)</vt:lpstr>
      <vt:lpstr>LASAD </vt:lpstr>
      <vt:lpstr>Tasks Not Covered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Computational Models of Argument Tools – Argumentation Support Systems</dc:title>
  <dc:subject/>
  <dc:creator/>
  <cp:keywords/>
  <dc:description/>
  <cp:lastModifiedBy>Tom Gordon</cp:lastModifiedBy>
  <cp:revision>174</cp:revision>
  <dcterms:modified xsi:type="dcterms:W3CDTF">2013-06-11T04:18:11Z</dcterms:modified>
</cp:coreProperties>
</file>