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87B-415C-416C-90B2-BBAC4E573C01}" type="datetimeFigureOut">
              <a:rPr lang="en-GB" smtClean="0"/>
              <a:pPr/>
              <a:t>18/06/2013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0898-6AC4-434E-8D59-9EB687A6BC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87B-415C-416C-90B2-BBAC4E573C01}" type="datetimeFigureOut">
              <a:rPr lang="en-GB" smtClean="0"/>
              <a:pPr/>
              <a:t>18/06/2013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0898-6AC4-434E-8D59-9EB687A6BC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87B-415C-416C-90B2-BBAC4E573C01}" type="datetimeFigureOut">
              <a:rPr lang="en-GB" smtClean="0"/>
              <a:pPr/>
              <a:t>18/06/2013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0898-6AC4-434E-8D59-9EB687A6BC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87B-415C-416C-90B2-BBAC4E573C01}" type="datetimeFigureOut">
              <a:rPr lang="en-GB" smtClean="0"/>
              <a:pPr/>
              <a:t>18/06/2013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0898-6AC4-434E-8D59-9EB687A6BC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87B-415C-416C-90B2-BBAC4E573C01}" type="datetimeFigureOut">
              <a:rPr lang="en-GB" smtClean="0"/>
              <a:pPr/>
              <a:t>18/06/2013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0898-6AC4-434E-8D59-9EB687A6BC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87B-415C-416C-90B2-BBAC4E573C01}" type="datetimeFigureOut">
              <a:rPr lang="en-GB" smtClean="0"/>
              <a:pPr/>
              <a:t>18/06/2013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0898-6AC4-434E-8D59-9EB687A6BC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87B-415C-416C-90B2-BBAC4E573C01}" type="datetimeFigureOut">
              <a:rPr lang="en-GB" smtClean="0"/>
              <a:pPr/>
              <a:t>18/06/2013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0898-6AC4-434E-8D59-9EB687A6BC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87B-415C-416C-90B2-BBAC4E573C01}" type="datetimeFigureOut">
              <a:rPr lang="en-GB" smtClean="0"/>
              <a:pPr/>
              <a:t>18/06/2013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0898-6AC4-434E-8D59-9EB687A6BC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87B-415C-416C-90B2-BBAC4E573C01}" type="datetimeFigureOut">
              <a:rPr lang="en-GB" smtClean="0"/>
              <a:pPr/>
              <a:t>18/06/2013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0898-6AC4-434E-8D59-9EB687A6BC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87B-415C-416C-90B2-BBAC4E573C01}" type="datetimeFigureOut">
              <a:rPr lang="en-GB" smtClean="0"/>
              <a:pPr/>
              <a:t>18/06/2013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0898-6AC4-434E-8D59-9EB687A6BC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C87B-415C-416C-90B2-BBAC4E573C01}" type="datetimeFigureOut">
              <a:rPr lang="en-GB" smtClean="0"/>
              <a:pPr/>
              <a:t>18/06/2013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0898-6AC4-434E-8D59-9EB687A6BC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0C87B-415C-416C-90B2-BBAC4E573C01}" type="datetimeFigureOut">
              <a:rPr lang="en-GB" smtClean="0"/>
              <a:pPr/>
              <a:t>18/06/2013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0898-6AC4-434E-8D59-9EB687A6BC9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FFFF00"/>
                </a:solidFill>
              </a:rPr>
              <a:t>Arguing with Legal Cases:</a:t>
            </a:r>
            <a:br>
              <a:rPr lang="en-GB" sz="5400" dirty="0" smtClean="0">
                <a:solidFill>
                  <a:srgbClr val="FFFF00"/>
                </a:solidFill>
              </a:rPr>
            </a:br>
            <a:r>
              <a:rPr lang="en-GB" sz="4800" dirty="0" smtClean="0">
                <a:solidFill>
                  <a:srgbClr val="FFFF00"/>
                </a:solidFill>
              </a:rPr>
              <a:t>what do we know?</a:t>
            </a: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63080"/>
          </a:xfrm>
        </p:spPr>
        <p:txBody>
          <a:bodyPr>
            <a:normAutofit fontScale="92500" lnSpcReduction="10000"/>
          </a:bodyPr>
          <a:lstStyle/>
          <a:p>
            <a:r>
              <a:rPr lang="en-GB" i="1" dirty="0" smtClean="0">
                <a:solidFill>
                  <a:srgbClr val="FFFF00"/>
                </a:solidFill>
              </a:rPr>
              <a:t>Trevor Bench-Capon</a:t>
            </a:r>
          </a:p>
          <a:p>
            <a:r>
              <a:rPr lang="en-GB" i="1" dirty="0" smtClean="0">
                <a:solidFill>
                  <a:srgbClr val="FFFF00"/>
                </a:solidFill>
              </a:rPr>
              <a:t>Department of Computer Science</a:t>
            </a:r>
          </a:p>
          <a:p>
            <a:r>
              <a:rPr lang="en-GB" i="1" dirty="0" smtClean="0">
                <a:solidFill>
                  <a:srgbClr val="FFFF00"/>
                </a:solidFill>
              </a:rPr>
              <a:t>University of Liverpool</a:t>
            </a:r>
          </a:p>
          <a:p>
            <a:r>
              <a:rPr lang="en-GB" i="1" dirty="0" smtClean="0">
                <a:solidFill>
                  <a:srgbClr val="FFFF00"/>
                </a:solidFill>
              </a:rPr>
              <a:t>UK</a:t>
            </a:r>
            <a:endParaRPr lang="en-GB" i="1" dirty="0">
              <a:solidFill>
                <a:srgbClr val="FFFF00"/>
              </a:solidFill>
            </a:endParaRPr>
          </a:p>
        </p:txBody>
      </p:sp>
      <p:pic>
        <p:nvPicPr>
          <p:cNvPr id="4" name="Picture 3" descr="barri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1676400" cy="2371725"/>
          </a:xfrm>
          <a:prstGeom prst="rect">
            <a:avLst/>
          </a:prstGeom>
        </p:spPr>
      </p:pic>
      <p:pic>
        <p:nvPicPr>
          <p:cNvPr id="5" name="Picture 4" descr="barrist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1033" y="2276872"/>
            <a:ext cx="1912967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From Evidence to Decision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5445224"/>
            <a:ext cx="38884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Evidence</a:t>
            </a:r>
            <a:endParaRPr lang="en-GB" sz="4800" dirty="0"/>
          </a:p>
        </p:txBody>
      </p:sp>
      <p:sp>
        <p:nvSpPr>
          <p:cNvPr id="4" name="Rectangle 3"/>
          <p:cNvSpPr/>
          <p:nvPr/>
        </p:nvSpPr>
        <p:spPr>
          <a:xfrm>
            <a:off x="1835696" y="4005064"/>
            <a:ext cx="38884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Facts</a:t>
            </a:r>
            <a:endParaRPr lang="en-GB" sz="4800" dirty="0"/>
          </a:p>
        </p:txBody>
      </p:sp>
      <p:sp>
        <p:nvSpPr>
          <p:cNvPr id="5" name="Rectangle 4"/>
          <p:cNvSpPr/>
          <p:nvPr/>
        </p:nvSpPr>
        <p:spPr>
          <a:xfrm>
            <a:off x="3419872" y="2636912"/>
            <a:ext cx="38884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Intermediates</a:t>
            </a:r>
            <a:endParaRPr lang="en-GB" sz="4800" dirty="0"/>
          </a:p>
        </p:txBody>
      </p:sp>
      <p:sp>
        <p:nvSpPr>
          <p:cNvPr id="6" name="Rectangle 5"/>
          <p:cNvSpPr/>
          <p:nvPr/>
        </p:nvSpPr>
        <p:spPr>
          <a:xfrm>
            <a:off x="4788024" y="1268760"/>
            <a:ext cx="403244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Legal Consequences</a:t>
            </a:r>
            <a:endParaRPr lang="en-GB" sz="3600" dirty="0"/>
          </a:p>
        </p:txBody>
      </p:sp>
      <p:cxnSp>
        <p:nvCxnSpPr>
          <p:cNvPr id="8" name="Elbow Connector 7"/>
          <p:cNvCxnSpPr/>
          <p:nvPr/>
        </p:nvCxnSpPr>
        <p:spPr>
          <a:xfrm rot="5400000" flipH="1" flipV="1">
            <a:off x="431540" y="4977172"/>
            <a:ext cx="936104" cy="127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99592" y="4509120"/>
            <a:ext cx="8640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5400000" flipH="1" flipV="1">
            <a:off x="2022066" y="3530662"/>
            <a:ext cx="936104" cy="127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5400000" flipH="1" flipV="1">
            <a:off x="3390218" y="2162510"/>
            <a:ext cx="936104" cy="127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55776" y="3140968"/>
            <a:ext cx="8640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51920" y="1772816"/>
            <a:ext cx="8640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6216" y="4509120"/>
            <a:ext cx="165618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Ross, </a:t>
            </a:r>
          </a:p>
          <a:p>
            <a:r>
              <a:rPr lang="en-GB" sz="3600" dirty="0" err="1" smtClean="0"/>
              <a:t>Lindahl</a:t>
            </a:r>
            <a:endParaRPr lang="en-GB" sz="36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876256" y="3861048"/>
            <a:ext cx="288032" cy="5760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What makes cases similar?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i="1" dirty="0" smtClean="0">
                <a:solidFill>
                  <a:srgbClr val="FFFF00"/>
                </a:solidFill>
              </a:rPr>
              <a:t>Not  </a:t>
            </a:r>
            <a:r>
              <a:rPr lang="en-GB" dirty="0" smtClean="0">
                <a:solidFill>
                  <a:srgbClr val="FFFF00"/>
                </a:solidFill>
              </a:rPr>
              <a:t>closeness of fact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Woman of 60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Woman of 59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Not similar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Woman of 60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Man of 65 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Similar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Woman of 62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Man of 62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Not Similar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Woman of 98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Man of 67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Similar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4568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2780928"/>
            <a:ext cx="5270097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So cannot use standard techniques</a:t>
            </a:r>
          </a:p>
          <a:p>
            <a:r>
              <a:rPr lang="en-GB" sz="2800" dirty="0" smtClean="0"/>
              <a:t>like least squares</a:t>
            </a:r>
            <a:endParaRPr lang="en-GB" sz="2800" dirty="0"/>
          </a:p>
        </p:txBody>
      </p:sp>
      <p:pic>
        <p:nvPicPr>
          <p:cNvPr id="6" name="Picture 5" descr="spotTheDiffer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828087"/>
            <a:ext cx="3635896" cy="3029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l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9" y="2420887"/>
            <a:ext cx="4139952" cy="3160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Why is a raven like a writing desk?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That is from Lewis </a:t>
            </a:r>
            <a:r>
              <a:rPr lang="en-GB" dirty="0" err="1" smtClean="0">
                <a:solidFill>
                  <a:srgbClr val="FFFF00"/>
                </a:solidFill>
              </a:rPr>
              <a:t>Carrol’s</a:t>
            </a:r>
            <a:r>
              <a:rPr lang="en-GB" dirty="0" smtClean="0">
                <a:solidFill>
                  <a:srgbClr val="FFFF00"/>
                </a:solidFill>
              </a:rPr>
              <a:t> Alice in Wonderland, but there are real cases in which match: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A fox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A shoal of fish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A baseball</a:t>
            </a:r>
          </a:p>
          <a:p>
            <a:r>
              <a:rPr lang="en-GB" b="1" i="1" dirty="0" smtClean="0">
                <a:solidFill>
                  <a:srgbClr val="FFFF00"/>
                </a:solidFill>
              </a:rPr>
              <a:t>All being pursued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A lemonade bottle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A coffee urn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A car with a loose wheel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All imminently dangerous</a:t>
            </a:r>
          </a:p>
          <a:p>
            <a:pPr lvl="1"/>
            <a:endParaRPr lang="en-GB" dirty="0" smtClean="0">
              <a:solidFill>
                <a:srgbClr val="FFFF00"/>
              </a:solidFill>
            </a:endParaRPr>
          </a:p>
          <a:p>
            <a:pPr lvl="1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3068960"/>
            <a:ext cx="2660215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Facts are unique</a:t>
            </a:r>
          </a:p>
          <a:p>
            <a:r>
              <a:rPr lang="en-GB" sz="2800" dirty="0" smtClean="0"/>
              <a:t>to their cases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4293096"/>
            <a:ext cx="3345147" cy="138499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We need abstractions</a:t>
            </a:r>
          </a:p>
          <a:p>
            <a:r>
              <a:rPr lang="en-GB" sz="2800" dirty="0" smtClean="0"/>
              <a:t>which are </a:t>
            </a:r>
            <a:r>
              <a:rPr lang="en-GB" sz="2800" b="1" i="1" dirty="0" smtClean="0"/>
              <a:t>legally</a:t>
            </a:r>
          </a:p>
          <a:p>
            <a:r>
              <a:rPr lang="en-GB" sz="2800" b="1" i="1" dirty="0" smtClean="0"/>
              <a:t>relevant</a:t>
            </a:r>
            <a:endParaRPr lang="en-GB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5733256"/>
            <a:ext cx="2717090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Factors provide</a:t>
            </a:r>
          </a:p>
          <a:p>
            <a:r>
              <a:rPr lang="en-GB" sz="2800" dirty="0" smtClean="0"/>
              <a:t>such abstractions</a:t>
            </a:r>
            <a:endParaRPr lang="en-GB" sz="2800" dirty="0"/>
          </a:p>
        </p:txBody>
      </p:sp>
      <p:sp>
        <p:nvSpPr>
          <p:cNvPr id="13314" name="AutoShape 2" descr="data:image/jpeg;base64,/9j/4AAQSkZJRgABAQAAAQABAAD/2wCEAAkGBxQTEhUUEhMWFRUXGR4aGBgYGB0gIBogGhsgHBscGCAfHCggGBwmGxsgITIiJikrLi4wHSAzODMsNygtLisBCgoKBQUFDgUFDisZExkrKysrKysrKysrKysrKysrKysrKysrKysrKysrKysrKysrKysrKysrKysrKysrKysrK//AABEIAMQBAQMBIgACEQEDEQH/xAAcAAACAwEBAQEAAAAAAAAAAAAFBgAEBwMCAQj/xABKEAACAgEDAwMCAwUFBAcECwABAgMREgAEIQUiMQYTQTJRByNhFEJxgZEzUmKhsUOCwdEVFnKSosLwJJOz4hclU1RjZHODo7LS/8QAFAEBAAAAAAAAAAAAAAAAAAAAAP/EABQRAQAAAAAAAAAAAAAAAAAAAAD/2gAMAwEAAhEDEQA/ANx1NTU0E1NTVTqG3dgMGKsDfki/B+x+3yDxYrmwFq9fdJfR+oO26DTKyuBgTRFgm8SBYUiSTEKTeIBBYHPTNteoBiynhlLX9gFNZE+AD458032NB03m6KFe2wxom6rtZv8AVQPjzrxFv7jzK0c8CL8fme2Tf+evPVJU7FfkO4HH3ovz+lKf89LEe8ZNtPGwYsk4o+C2UabktwALZy68UL0DQvUAf3eeKFjmwSBzQHA/z1e0uMACR8mQEfxXNfP/AGl/z0UffkH/AGYB+klzyLq6w4FkC/Fn+FhcmcgWBfjj+fJ/kOdVo+ooVU8ixdfbmjZ8cHg6G+rOpextWdyFoFmpvhfFFsRWZQG64Y6zzeb5mcQFS6qD7h9rKgcjNfae7iZCO0fmwEIKIIaZtuuxyBmQ2q33Hi8XKNQ+ryCBYAbirHOhM3rFEERe1zLFozFIHUIjEgq4VgSRYJUClY8jnSv6d6ikkftbhSJRIEKRuy22DPhirBZTk7KapC6OQqUGLAkE97fOKK1Z2dgw5MXZEpNck2GyABFUV5I0DLs+rRyBiCRj5yGPwCSL+oDIdw454J12G+jyxyF3X87YV/G0Yfy0Hj6XApjuPujk/LAJYqSbJHJ9pKYjG6CYKfCqKXVd5DDK7vIAC4bIg4gqFVBYFGnVjV3w9+DoGiDcq94m6JB/irFT/RlI/lroGB8aWPTm+G4WMxiVFaJmDMvNMykDLlL5IuyTiSOO4mtp0mKJAkalQvima/v5LWTfyToL2prnBliM6y+QDY/qQL/jQ15Mxr+zb+Frx/4tB21NeIJclVgCMgDRFEWL5Hwf0170E1NTU0E1NTU0E1NTU0E1NTU0E1NTU0E1NTU0E1NTU0EJ0Kn6uI7LjtLAIeBdhaWyfrYntBqzS+au31CUqt/xv9aRj/qNDAgdCjDJSQrA+CDIqf6KdAI68VG8inR+HgljoEj8zJFQsPIKiRwbFgD+WuiSIXdS5LFg4UDkuXkA7TwQKDKp4FF2uidBfUUwg/MlQSxMEjRjj+U3B/Ms21xvWSglsApA4y7bqdQS9m5Pci71FOWYsOCcTkqPQJCnFVPaOQ+9Z62CkbI6EMzEPkCH/LkBK8jPhrsDGgLqwq2txurkchLyYu5YqMWC4KKuzSOp+Pj4sqr+s5VURglMgfN1dAg/UgxLM4IY3dsSQa0QLkOGc0SngKbyDRkDkElvyz2gHE0KUkEAxbIs6xFrMjsCQVIIKmNjY8jlCxHH1GwL1V3swMn5iPeQxpKLm1oLySFogHIsCZWJorWvHSeor7kUWVYiTEM4tqSFRlkQzmnyPAuwSVsjV3qG8IZGWlGRAx/eGLqpBAFXmO49oMw+rHQA/wATOqWkIAtcXZqolvak25KgB6IYNjRPyOD4KnBtvy5RECZVUwBrJYKMYiwcgqc3VXUhlCsb8Xo5686ysm+222upIpApyCmzI0UgYKH5oKGxYKaFCyRfX0pDtwIlTdxNNCxMySKQyRoZCodXP+zV8cq5JUkmlOgDelnUSSy7f/2qaEKsEC9pALsWUB4wYASjdoH0stEBVr03rWJJABEnu+6qNFNkphNZNIKL5QkdwULYb45A0cTc+zJu9yEK+xtxII2HIEURMKlqysLOysxtuCvIA0R9I9Yh6mqbuH8qbbrLFNAoBB93Hk2FJU+2GBP+IeQdB22sa72MRxM6sVGc8ZjGIKKzIqimxc4kqy/S4PbaaknSI0kC0WeOLucEg2hDAJVlV/tXAJNMwrjjTJ0UwsFZVQSIpWuzJQWBI7QBiSARwAeD86UvdEEYkLf/AHrtXn+yce4SGXmo4W+ocmQg1egOej5wRuHYio3aNm4AGLPJyRQqpA3gcEXyDpg/al5+rjm8Gr+Rqj/LWZ+rIW2fp3En82URe6T+80rKZBxyRjaffEaMfgzu3fpyxyWTC7IpPynDJXH0gNiPsFr40Di3UYx+94/Q/wDL9Nc/26OQ+2jjIi6o3iCMj+nBq/uddPbUyMCqmlU8qPkt8/y1QlVP25fHue19ucbf5+1nxoDOuc8wRWZvCgk/wAs66ardRYe2Qf3+0frlxoLOpqamgmpqamgmlb1v6wXZIEiUS7px+XF8C7p5a5CcHgctRA+SKnrT1wNuTt9oBPvCPpFlYvHdKR4IBvGwa5NCiVXpPQikluP2rqElNLmwCpnxlNIF/KiYABYwpZsRQodoNPoD12u9Ah3CiHeAMWjohXCsVLwGyHSwRwTyG+OdOuse610EKGWdWhCUYmjyZ9u4rE7dwAWQgdo44SqULW2afwu9bft8TRTEDdwHGUVWYuhIB8X8j4P2BGgeNTU1NBNTU1NBNTU1NBR6sezx8N/L8tuf+H89UGtWOI/2gB/QGUUf18EcfJ+16I9TJwalLMVYKB98Sa/nVaDybtI5rlkijAayHkVSAGnpiCbo5Jz+v6aBb9TRMdu6FGchVlxB4Jj9hlDGwR3FqH2HwcaEdIVp1mVZO1fbdSAAR2xMjI1mlbHE8f7TAcKx0ydQ61t4vaJYs8lFY4u9nAEQJAUEn+yxBJqyALOOvvS0YqXWLcIjCK/ylGIQreIBLYmuBTEAmhVaBI9QQsfadKHtOuOSYk+5Cox8gsMscjS0MAATdjuobp2C+28hlC3ZSlUAyqAVRAFQAAhRYsCyTYLZ1wKqKjCwJCSQbHZAzLZYMTyAvFv2gDGwNBN31OkGBaOSQYlgLKMWaslsj3FeQCic6Syy6Dt6a3bJNPGiMsZBKADubvipGJZWY4Mg5ZVGRsEDEs+w6kZdwI1YSSrmChZg8ZQAd4yJiWiwEje4bdRkA2ASY+olWH0ghmWiCTGpZDGq2xUMRyFOTeCL4166hv8Ae7fd7ltrNt9sZiFDT4g9hxUQ9pjRCuHLAfzPJAb1np/7fvt0YopkZS6uCqjP22VFWAGOswVVWjy8KaJHGm/pvpp3aKKVg8aypHEZryaMKZHFsFtigKHEC14NgE6X+l+quqyuNuHE0kbsRXt2cXAYLkQswWmIKsGHALC6Zp9GdWM0dOY1aImFkVgpEiuuLFVA9rOg1jIVEx55GgY+idPWaPdCWs977xI44iyaOMGvnBr5+Sw+NY56Q3c/TN5DIQXQt7M+IPPxKnjl4zTAfvEMBySNbl0O1acstCNkhjxBUMFRfC0FH5rtRH3Os+/EPoPt7uSqEe7X3I7JCjcR/WDQ7S6hXBuyUavnQaLtVwlDrbRSWFYEkH3CHBAHGPJom6APIHGgXrNRJFMkYAKFlBC8KI9u0rYn4JZgpPjkeSCNK/oj1esO3VN0AYEkwlB5O1cFWRguN+wzZOvnAIaNDFdA3+yD4qh7ZHUA3YZSGeRgb+Vd+R81oFj8ak/+rYIVHdJuIY0HPnk/H6DTB6G2vtRhaNmNGNiiOW4I+PPj9PLedKX4lzPuOqbPZoAVijO4YE0LZvbUtRB7efBH1/HkOvphO6ViRShIuKABjyLUoJVaL1Q+3gaAsxb3GxVScVsliPlq/dP66qSIf2yMkcey3IHghlsE+Tw3Ar4Orz7lAf41yASP0sgUP5nX1obdXvwpH8cqP/l0HbQbrEuTRgV2yxn/APkwP9DX9f00V3MmKM32BP8AQXoNO3I+D7lfy/aU/wCegO6RvxT9Rb7YRRbjaRxyRKxE4cE1dBCKYEC7F8+Rp51X6gsZicTBTGVIcN4Kkc3+laDOfSH40bTdEJuVO0k+7NcZ/wB+hh/vAD4s6+dT9ZbnqJMPSfy4iSp3TDuevqEC8UK/fYjnjt+rWXda9JwTzSps99GX9wrFt5yVkOPbjlWOZawqnuIxumJGjH4Wdex9yCWRA8hKYTKaJK1i4xNZV9fPPDXahgffTPQrGG14s5S7wi7PF/s+Q/Pb/wDFI9te2g5QBTo2p28TQewhVpSym2tuclclS00soKhmdsaNmyFFg5OjrP3buXNdufzZN/hijFQSscCFYQMTfuPkP7ocGwbh6ms8YVNwuOY9qR4+90od6BCuC3YV6AYD5BDMFHf9IiliNvTSMsm3oSF7BpmlWmZVykxdmvEnIsOAoBehyROm9hA/a4qJRDxKOBJCf7wb6VNdre18lsHExtIDtXtcbCD2rqu5BmgVFUoKpRaggBw1HXWDbF2RirqzL3xyVlwMReLNWS5AFm4P3J4A50vqCbiGOaI5RyKHU/owsX9j+mrWl301ANtNPtcrBP7RGKoASk+6q/wmDP8Ap7oHxpi0E1NTU0E14mmVFLOwVVFkk0AB5JJ8DXvSfteppvt9NEGPt7R8eL7nABY2PBViUs0Ri1XkcQo9c3e93s7Qwe5tdmop9wymNpGNcR5DLGyACAOQxJKgLIe9P9A2+2hQKvOIJu+TQyIUsQpY+QPk1qh6+llEYjQsySyR5Yr3RqjhnKcG8qCj5Bb5sAXJtwbEjhgCSSK8CjYs0AVIDWODhfNMyh13C7WJxKsEXucpYVQ1YMwUGucsKA/XVlesi/ptfgqbvvx4+4xZXB+QTXjSb6g6R+0lYQ0uDzZmmUPiAwVU9yMqFVZPpNAYqOGagMIMzDb7D3f2OPgze4Q07dwYh8gyxLdWMQ2T4/usAZPU8WzlkQybuLayr3yJcZY9uAzyuqDlbrkGjdClzqXpFyi7iCf9qC5kvEI7oqqtj3BAFSMEKAQSzX99OXpfpEaJgIgqqeOCB5vlcVAN2SCLJPPnXrf+nKf39m4imUVXOD0QcJQDypGQ+6lgR4ohk424j/ZxxS0C1n6QmDCQqVrjj2yV8UAKOKx6r6nMd24SRlUSFmSqwa6J+gE/bkXQI7uTp99VbZZnXcBXhJDs8QsPFKuDSK1H8w8BrsduNUtnSV19HfcIxJ9nP3CpCkBlslKo02INggBRx84gDPpvpu3eVJgrAMVkyILMOSys3BUUsbWAeLGNUJCc9L+nYNvjvxx7kAdozGKjDo8sixHypwdFFX9VePABEzDOrLguXZTD3PcTCJHXEhk911DUWLGQE+ANO0W5X3Y9qW+lJJJqvIJHISg4FVjHH5NkUKpjQMu2iwgiSxnPMQzAAHOndmsKMsZFJB5sDybvRL1Jt9vPG23nV2DAH8tXZkN9jgopKMGFg/dT+uqW2iIMRlJJhLSNx5LIRX6/WoUebVhzWiaZRJZozTP4+MiPHxaoi/pYQ/J0GRy9GPTdzJPuJC20mGDOY2tmY5KZl8qcweca7z3EmtW/T/WW2ee325LHCOTbe7L2qjKFeOfM9iq+Tpjy3IBIsFg/EXbj9lfsWVmJjeSZSxx+mRkx/slQEuccQRG/8TlXTN60oI27yIqoakmIY8FFBSGJB7bcgh2L0FPIAOg0abdsso3b4yS44HcQvJgEvhHHt+1QY3kcCfi6ILH6X6kPbKpEHKklsZC5IJ+vuVciQfjkkEcMGVMz6Pskeb291Jv3ElxruWsRl3X6aIbJiewFhQKhQLXI2o4dx0Z53SNGWBgwtWVJY5lIBjGZIdHCq1V9RJDEBtBtkO5VqAPJFgH5H3H94cjkWOR99UZunYuTA/tO3JHlGoi7TwPIsrR/XVfou9WSBNwgIRu7A+UtiJBfyoIuq+D+gBkxjIN8gEf1o/8ADQct6txOD8qR/loJJuAH+9M5P+7Mlf6aKb2S+37NX8bx/wD9VpZ6nv0UyM7ACns3X9yRUF/Uxu6+xvQGtl1eokDBnlIIVF+p8eCeTQAsWxIFsObIBq9VLmEy7uSKOOAieaOIM5Hs/mqpewWAZVasFLVXg6Wus/2m1ZJJYzKzbUmIAyBZwsmS2rAYnbiyRwrObBA0e6D0o7ZYtvP7bK3vRgqiqs2WLguqivcKK9mucWPzoEH8O/S8YALmXcGdS0pEcqxspft5cd1kGRJVx+mjWVmv+LPp1IN1t9zG5SWRe6T5dose+RQL+k95UE+CFpXvWI9pttskAkwUp2xk8W5FEqvy5A+BYFgcE6AfivAv7MkodYpEkRgzJlmotSjDjJfzOAfmqpiNAH6X1ODcLCu8WN91BWIaZGdgReP7rFj5BHk/3QWAYm9PqzZxptBDIyyvO6EuUDBwirQVFA4DZUPOJJJKb0HcYBIYN3+zsQGECyIY3UrYMTTESLGSDXtNIBXcAclGien4sUKy4WjZri2SgSEtwaA4fMDgUAANBe2qhUxiT2olFLxVAfCLXCgcC/5CtfAjEEIMATTMfqPON3zzQNHn9z4sar73r6LQXuJ4B+Cfsvy5/QDVRYt5MPq9n9SPi7FKDfj+8VOgqdaI20sEwOTiQLJTfErKhtaJKhefPmJPNk6btL8HpeJQDKzy1zTGlvzyBWXI/eLaM7fchiQPjn/xMv8A5ToO+pqamg+MeNZv+CJB2mZZmaRmdiXu2bEvS/HcfP6/y1oHUt4IYZJW+mNGc/wVSx/yGkb8HOlGHaySMWLzNmFYiqAxyjHGCMQaBHgLoC/Ut5lumCB7jjKNWVG2V0xZY2smmDKO4D4o6WPXvqx9so9sj3a8sCR9XDBQrAheLK5XY4HIHr0fuJfz23AdZXlYumJUK3k0P3RfzaL+9lzloR+KfRHlljaM8PlG5PNZgD58WR54AxYkZIxIL/pfrEsjMvuMRhIXYg8qgLEsa7rvEE930NRojWgdH3y+ygjYBUIFL8yDInPwcVYU3zdVV6Utt0p41lh26Epiy7ieRlVSWQMFRWbPBcqCqpJbgmrZ7XRjHEiB3xEk0rY+TgxbcKSRwvaImq6GQ8FtA87Hpcs4kH7Q0TI+MlYs5JVXYSkMVsqykBaAsUK40SToTIAVYXiyOFFK64kKMbIBvD9BTVQYjXDqm13CbVv2IBZHd5CxGTdzFgcSQHNUKJ4A4BoDVF/U272mzgfebcS7qdwixQkKBlRAkdzirDm6481wC2gqbbY/tP7SjpIrZduYZT7iKe5T5xNp3+KoWCBrKJ8XIBJ7SbKDwHxtlUU5xCV8kByOTdbbFNKIzIYnaaszGmBOVAms8QvwilqJUA1wdYajsDJ7qkOcgyODaFm544ZVCta18gAhb0DF6Tej5sF/dF80EkzjBJ+kiUhQTkAA/kmtMPoqMmPqEokLs1gZAjsU8CyMkFhgBl4/UcK+yKxdwysK1kZLjUoVAQ/9mTiVU0aZGFobOmD02wi2LzvHRlCZFieYyfBOR4IduAw7SpLIoWg0roEgYM1UWII4rgjKv45OSR5GXiq18ErPvCAV9uGLusG85SCCD4oIh8ec/PBGhvQ96XcEc82WVbCg+Fr6luybYDzd+QxWDY+z+0y2MpCXvnwq0uVnyAPiuKHxoFn8QoVfpm9lwwYRgqwFE0oewfmy7KT/AB1nfpfowl2ZisRzqW7QVsBo1BLAUASrlgcjha2G8HZeqQLLGdswODxFG55AfFOP8QUk/pQOsF6Tvhtm9iTKOdJGjlkbhAwkAIUBSAKK0xFAsreBwDptOi7nJfdSVBLKrv7ckLQ+/F3RnH2s0gcqBd2tKLrTh6q3JWFSjrgENNLRR1oh1ly/w0efPdfjWc+qPUJXbMYJ1Qui4qykP7VN3BmRsrZssvAD+bPJvpnqrYbzp3sybo7aRwEVI8y6Oy49gAJbIsRQHIPwfAFvw/60g2sUET37RZaqmOTF1AW+5sOLBK3kTyuOtCQ2AfGkL8JOliPaxykMWaFQ8kgYOWZ3ldRkoqNWc0ReRZjzVkj6a60Nxtl3qNIciTIpZscCxBpTwuC93ADELzeVkDE7fmf73/mh0k+rt0QgVKLD2sjZ7Qx29WBxgQkjHkf2YHOWiG89bbReVkkmRZCWkhiLx/2iuAH4VmAULipJ7ro6EbTqabx3kiN7aNEXLB0aZ8VBayQwQFMMCBdE39I0HDpXVGg9mfFMYyVuVgoAaOh3uRg1KAXIIFsnmzp9Xq0jGB22riNm5fKNwmQpHXBySpvEsBwGs0LrP5GkSUOGHt3iD9J4WRYw4oAWwojEGmLGitA/tvU67DbqPYaTaI7xq8RBMarbU6saxRe1nDHlTYFHQHvWfUotnt33sigvDG6xnEEgvVKD8WyqDyL/AF419690V54WS4pDjSGVSKJo5NicW5AIAUUQNKf4mdZg33RNw21f3cmhC0CDkZ0FUwBB+NaRmBwSBQvz8D5/hoPzVuZpM5NvukEa7eZhI0cav7YksO5VhzHmA9r9QU2Pox2Xo21kddtE7oHEJEpQWre2y4lAfIPuMwYjj5W+NY16kh3G56lNuIYrE8jQIjWOJoQiFxwyhonEv2BP6Gnb8HN2J41WbIPti0dED5aPG8lyHNjG6GHAFaDVun9Mjh+he48FibY/xY81+ngfAGvPUt37YJLBQFJvzVcs544Crz+pIHmr8v1EfBqmX7cqSvP2Apv6aGepN5cbKRQIceRfashuj8dlj/EV+L0HXbdSLhySDRYYj4CsBz9z3Vfg0CPOiOwjFswqja0P8Mj3/r/rpW6fMFE/i190+KoCRGoj44YED9WHxpq6ceGH+J//AIj/APLQXNTU1NAC9eJfTd6Lr/2ab/4baBfhPvg+ziVUYIFNEqgDU1fBJY1XIASiAt1p03qKY3D/AElSG/hXP+Wsg/BWWSHebzaCQNtowHWxbd9FAX+AqX2/dmI+dBofqbqMMAaSWTFUUlv0xGQqiCzc8eavgoTekvbq+5hWTfDc7eIAk4PF7VEUVlZoVaPttbBxAoF0NBen42TPDEZzKip7arCoA9z3lnjlDc8NHigv7V4OWrPTdv1GXYGY2ssy+6UWR7yPIxWQkRisfy7ZfqBTkYgX3/pfbPECqRDDuSQWjoy9yiTH6kDdxQ4gUSQfOlaAxvFGqkI44KsAaeJmpXANUVgYV5BxvkcevSHVFEW23F4x7kNCUsqsUkKlydsG4WDsYkDtVkIAORAFSziVpZUU37paEUyZrgEmchvJrOSuWoBiDl3A8bP8Rtu2cMzJtd5GCGhnbFch8LIaVlPkHjgjxqh0ffzTSoJdwocM8iLxIkZKY0pXFnBErYhiR2kgkY66+ovSkO4Db6B/bZ9sSqkKEzCZRSMRyCtUQL8IeMTaH1mR4lEyBbR4WIxY5K8cqurr5FlwQBzyTyToHjoe99iYL7jzluZJkicx8DuNhCQGIY5AsLtS3ApQ/G3oYXdQzRjicWxDHgx/UyiitkOp+9iwOWOmCIbrqGxG6/a4oVxeNP2ePlrbClyYmKUnsAVjZC0aJBt+vOiTbp9sRt5FigRqUkG2aqVljzsAIOTYFk09YkMwg3dkYGzQ9zDlCoN0oZmUjJgAWXyScQRZdZWeUwQpFaIQxXEgRtbOZD2GsW4WsiWvIobUBYukTe4mQBcY+4QuVEm3Ivu/wAUDRoki8TTdTkgjdoYslQqMgcLLAKvdTUFsHwLUrz9A0DL0NMFCqhVEFLk0ZC0aUKGDYrQFHIDkeBSq2zSZwkMKulNfYkAlf5HjSZ0DcvMWCRzB4zIpswhGNgnjI8EVRA8XfknRA9UO3LiQH7hUyIzRg3t2VKAkHk5CvFEkaDp6p9R7bYyiTcOVADlUUEs7YrbUo/swnGRIAP8AKs42fRpJto3VpJWE0kjuyn4AWrj7QEfEMhugRXIKhiN9ds+4YzuPzJZVjsAlYggJC80Erm8+bslU5tl9K+mOsDbNt491to4HkbJygZ6+hwqlSvIHggEHKyDoPW9G9kw2vtwO08BfGQxlljUVc5K+fekDcF/DACwWIXZeiCJId3ufbnhVwXSNXKuELWgyRStYqQGBEtgXRs+uteh2bcRwxTmZ4lf24dwyj33bKSYRtHi6pYyyfjJxz3DK76OEbHcATTdOng/tdrKckCWBm7NRPx3ArjwQOQSGvdO6nBuFPsypIBwQrC1+KYeUPxRAIrWAyR7mGY9O954tptZMJp8gExciRPdsAEFQ3bwAX+eS7ltesrNGHCmEhgAVAtGChSUIHwZEpOCRGV4Wk0J9NwmXc72d3Zd5O8jbaiKIiHKgA07Ro6NgTTDGyOcQa9r6JkXb+0qRhWXkSMGwfEJ7qMY/cZwoB8qDitYG9A/TPRZNhtG9xS9LKre0GfPFl9vEWDk2chK1ZHkYg6+9M9fyyIImjm7RUcjigxiAHe54ZmIvn94keQKaPT/UV3s7E5BccTHwVkAAuRh+6cskIOakBaN5aDMOsb6QRyl0aMewxitrwKgqG+XVmBoEtVN5s0XiZVyhjSWTbzjbxZxxxF4y8aByn1Bc8QA4q2jUCwAaR+uJOZg0kqK5L+7E5IIyJtD9RFgEUt8X9ZYrol6q9XzHcFdtCi7zFnZ2w/KFFQCgkkSSQxELkaJBXtA4AEIIEXFIg2A3J3Mu326ozRyRiOoozJKDKmTiUARk2AAqggadOkbld5JHJFLG0DZZRyr+Y+IZHDI63ayV3AgAArQ5vBNn1ndCZTNH7/tWrKbViQsa3kvc0gWJKyB+i6JBOm7qX4l7dis+3jnadFWvcxCK4L0zsrF3BMnIAGXaO3kEL3qHpUUs7T7iD2ZpmRcJGKvLa+2UQNIWuOlyk5jYc2lHTT0fYCLOZ41/aRghkPY0y3mrSGhkWCqGbHyj+RxrIehdUkXfDcSyPJNKO6RlvveygH91WQWLXGqFFDetniBeGKT2ZvciZCSI3GaFwTkGUXiR7n7xGJ/vFSHXePww54GTNwAD7Qb9asRVV8DjkZar9f3LU7YtQMiqMTfdmLHIyJLhSv6gLTA64y7kBQGIDMgyyZRkRt5caskm7WvI5U+cg3jd7hZGosMS90GUeZYSKtaAqU196Iah7mg8dK3pZJVIe1bcZlgCci0dMfAIIFWAFNOebB099Mkt5KPA4/n7st6ybZb+OKVgJV9pk3Uv1CguUYiPk/UsVCzbAStyXoan0CTLJwQVYZCqrmWU+QSCaIvnzoDGpqamgqdWIEEtlQMG5YWPB8j5H6axH0n1FNv105JXvwe2CTwzAdwBJBxLR0Go5UpqnDa2b1KwG1myJAKEWLsX9iOQdfnT1ZtiG28rNTAUz8gkSL2GxjwQpINgKWx8KToHz1/0ZG61sA7O0NB2UkFUHueFXwQ7UrDk+NaF6mllxEMX0yqwLKadQoGQj+CxB4NiqPzVI/U97Hv+kyMwCS7aN3VgxDRmJaK8KGxYAWTiTkCoBAxYfRu/l3fS9vuJ8klViwcBbChyhcA2pBiLC6o+QPGgyKBW6V1FRN7pgUOgEi5grRcL3ClxOLdvacfPmtG6c8cbbVi97dJZHgkastv7sZuFiTTQksaYntARTziSc6x06Q5OYkkcrQZuQoLG2CFcHcqSe4gDEcKONVR0bbt3bf8AKkIAkhmQBZMeMsDS5AgMGjIF82Lshc2e8C7eHatAszY4MjeMkNHMFKCnhhxyGBArnWfetNrF7W8jR8mb2mZUNqGmPuqqEL3reRU8klm+njF56Xt22z+yJo2AVSsOUiyKBxSqGJKC/ktXyWsHXffbWJ+yWJUDkkqzyqGIZWyZ2RWu1q6PBPIy0GNdG6hvOmU0DKylyfakUEZKGVsBfYeW5Byoc8WDqvQvWO9n26TGLbR5UKZ5bs2KIEdjkfropD0kRqVPUmY39DiAqMTeABTPEeKLEgfOrW12EeNYJXwUgfE147MSF+9qRzoAnVm6mxEqHYzxKoMm3wZmKg2xiJAJci1ANDXP1EdhLEUiYOHBX21ftIlQPaCwxBVwQsJsluFJvTTtoRE1xxyuACBdAizdAuykix82f18AeNr00YTJ7JKTElo5WTEAqFKjAN28fN14FAKAGcdP3U23hYCTtLe1H7igNkpSNRJKhBkjVSHLA3hG63wW193LnazvAkx3AktlyRVb3LBlKxqFjEIwR8zWLCwW1a9RbTaGCTZS7iFBTGN/dd2RiX8sYyGIDFSS1kE3RFnPfWkvtbjcHKRcxC0QANMO2QDyQwBXx4HxfGg0yPo3vxsu4kyhI7kjCxxqjH6GcEOy2PCBVogC+Tpl2+39tPYgGMeOOJLOvjkFfbDAkNlQZSQb8az/ANE9aEcUhkVnm9u1dg2ETZM0ikhSImJbKwASuP8AdrTJ6cecxFWjKTh41QtkcVOKzMhoA0DK4FtV8EjQHY92Yy59wRsAFKvbksf7PDjJw12PkeKqqA9fG4EG5fIOzBYUd0jW1bmgQcpWV7sZYU30nFrH+kt5PuN053I91kqJZQR2KZGElUoHP0Cu4AckkHEp1mL3CSz1GeHLEKvFYIEYBVYMB+bYyQUQQyWGX9K3jCFAmfEzqzMbD5MXDhsLkyVzdnkY+SoIrde3jRzSRCEL+bE8b0e0ouIdeKbKMgGyQGxNg2NO/pboMUqYxxOZEkybmIK1sG852ylKF4V5xPzoj1v04km4WPdrQkTFljcZEWxTMFGteGIKnIW1eNAI9Nb5ZSC8LDarDZ/Jkce8FMhyHHunENRcHNjdWLProfqFJGmnK7gt7RVHm7DIV7npVYqjcIcuVoED26N9eoxybEvETv8A9hosBEGFFlZSjye2G9tEChRko8D93LSztOmLK6zbbdvkqERiZGWSGl4jRmHtrRxTIABQprKjoCPqaUd82D5ROY0kLL2SSqWGBU8MMS54tUYNQtRr3svTDH2VX2l9sN+aUKmS1t7Ipg3unhxQX26v6hox+HW2jmRFtzLk06Z3iuRpmi/MYOATiz5e533YEnuExvdoGdPaCLGoAf8ANTvZAFH1EF1HkEjnkkHgaDNPRnS5V3ykRIjpLE2BIsLIfaJLEYoD7oo+0TakAoayP+tPRcYkkZVVSHAdEAUYuA1xljQoWMWBDurEBSaJvqq4zxSKQ83s4SxqwLSIrlsosW5eNnyGJJ5rngG10jqm1tNzNumkcK0crMBam17mjRQqC8hddpb95bbQAusen4l2EG92tM21VzOuKZj3GHuMyumMjxDNQrgXV3a0Wz8M3eWHOaaZpXUkBpi3tq30jH6cwuJJK8FvgGh76ltizqyAEMrKyN3CaMgKUmIsN28BlyHHcSQpKX+He/2u2d4Nw24EkLuiwj3LiBkYLisIuUkGy5DcsKIvkCHXdhNGh28O4f8AaI2CmVWJBGPus+4S6ZmyW7B7pB5B5J+levJuk9ueJYt0nEsfGJPkNHkeywA1LfaRVgGinTt1BKdw+1yliNPIaN+4y4OhLgEn2gjC7qh8MNJHrroGF7qJI5DgUnRgoWZA+QOVjAiMowY3QSOv1Cr6n2ASOdAAXEbUbU8sp/dJNNYCk3X/AB1H0RthEpiQ9sUUEdAqQCI7PjuyIYEg8cgjydZL6U9PQSb4TJCWjcSGPOLFclZG4RuFIBZDiMVJtaxxXZ/Srhoi4A7m8g/ViAuTfYnH+mPJ86A1qampoBHq8kbLcFRZWJmH8VFj/TWM+rYA0RUCxGVLFP3lDjI0ptQWyYV4KSVw3Ow+tJSuzlryQFHj95gCeR8Alv0q9ZB1x8tlOQr+MBlgMryrg0XOQSQEAEMHokWhDt+HvQTvBuonF7VxGSXZwbOVqi40CMSDRpQFq+SdQ6RAsMEe2QsIlUIows4lSwBJdr7Qfj4/hpf/AAxQp0+GTEDNs/N8eyx5+RZ7ubPceT5J6F2YAgm1mKA/cK0yr8D92hoL43S/O4m+PMYAOXgA+0LPjgG+R99cep7lPbdoCJ5k4VBOFYt8hSTir0fBHPg6+QTEqpqiVUkfrUB8/pepvXxSRzVIsjEn4AaWz/Lj+mgzJZZZJ0nmXdI6Bo2ElRs4RiyMzUiOmDNzh5oD4GnHp+427UuP5oUqHl/Z75scMLY/evJ0c/ZlDghQpDt9Pb8S0TVX9K+ftqE2CS0iiuPzG823nn7p48eQbHGgI9JkkKH3FCgGk82VAHLAgYm74ocVwDwL2gD+4fpnkFYgWEP1yFBdp8BbPzyaI17h302KMWRrAJGBXkxl+O80OPFE8+dAL9W+rTAjCMNHIhBYvCzqEIYK5xakQyKAWYihlqdG9SNusmQygLx2KCpsAqy1CxxIIIJOqfUfT0ZlknjjWJmJEmMhwkqL3AzIY6B5PcpVuW5NkGrs/Tzwr7cJMYF5GJPb5JdRYSZAbZBwBfI5F3oCe96Qm6ikXeojUAfeWOmU9x/MBAJIQr+7xkfHwr9H9Huff2ryMzxGkZXZGqy4KSAGl9torDrJ3Mw4HOnPYxICvv5yMDz+SavJUIc25NMa+rEgMeQhIMJ1rbkBveRQQCMzj5FjhqI8Hj4II8g6DMP/AKNhCcvc3qqgse2sb8k81ixYmuMsQaJ5POu3TJYpC0UO+3TSQkB1qFGGTBQW9xAcQzDuo+QTZ1qkO4R/odW/gQf9NZL6867uYzuYZx7YVL208ka/mAlw6+4pVBalQFHcAbIPNAybLbP77LIIliY5GSPc95esS82PttkVAQBSRRNngasdY9B7XeGKX3D70IxWVcSDVlQ61RxJseCfm70N9Ldc3MqIZZJI7FgKI3X9BeAaq45a+L+eWCBhFJmil2cVjYDOS3cQpk4oAHxXnwNB86R6VXbKoiSEML7kVk+okny0hrk8X8mq0R/6GD371OGolQWo0K7ramFCqAANmwbOiuuc8wRSzeALNAn/ACHJ0C3130y24n91/bkVQBGshNR8ckJiVLE33eaNDHhhyToIzIm2e3lQWvG3iJZaIHc811z4K/p+uqHqT8SYoJ0hixksAsVNsoIYnsJUEgKCVLqwDg0eLKSdV3RIwaIcA4PEFJJ+x/av4eFI/XQL3qb0hvHcTbL24mAIVWfvUFQoQnAq8fLjAt25cHhQpjoEc8C/nM7yGzR279uRyIPte4hOV/SwFECuNMvS920iW6qrAlSFbIWDRo0Pn9Pg6uaBK2+7i3m9ljO5QtD7YMBFdyjMOFNPYL1kGq1AKjG259S6JsVmeWd4EkNFvcljFmiAxyiskjjknwNHOt+jtju2z3G2jd+O+irceO5SD/nobtukbJCUhl3KlQCUjn3DGj4agxJU1w3g/fQCIBCgK7Tfq4FnBGG588gYg8hRwAFJPGuC7T29wZN57PvYAGX9lYo1/SZnEQVCFXGnplBrwQWb4+nQANm+4Iblvdlnr7eGIVR+lDRnaxIqgRhVSuAoAHP2rjQJsPWURWRJIaAWSVCAhj4BtsJCqg0CH/szYOVG24b6Nd3s90QBDgjo2cThQyxkBhfLhQascUOLFEuZ6XDWPtJVk1iKF+a+12fH3Oue56NA8DbcxKIWFFE7BXHjCivgePtoMp/Dzez++u13MkR9hQtqbNOf3GjkCBaC323Z5Ng61fpfTVhywZiGo1fAI+VHxYr5+BoQvomACleYACgC4eq8f2isTxxzei/S+mLAuKs5HHDVQq7ICgAXfNDQXtTU1NAv+tEuFf8AtNfNX+TIPsbHPP2FnyBrMZmGUqGQWrAM2atJKVkNoDQVWy8gAjmYKq2Na71+HKEn5XuBPgGiLbn6QCSR8ix86z/c7PvZQKLOpdiBktoGQ/Q7GRJMBxf1SfNWDg7rDs4mYgKFFkm6uIqOR8WQNUdpORHtKVi0sis13dFS7frQLiqB8fayPP4qM3/Rj4nEs8K3V/XMinj54J41W3xufY3XJkcCvJ9iM8CnJ8k8KaFeKvQG9vGFFc8RkD/uxKP81/11y6g4Eb3/AHj/AJ7giv53WrMB5F+QOeftIoJ8D+6fgaH9QZSdypHiNW/puJTx8miB8kfw+QIdObmP9WPx/wDrf8tV91OozW+STQPyS8/gfNHXzojkAE3wUqww4Lut0QPJa7s3dg1Wq3XXKqzeO4jyQO2Vzzfb5+SVAv58aAvhTt8C4/8AOZ/+eqk3MIx812/xO2av4+dGZhmilfko3keAwY+LB4GqvT9srQpf7yKR+n5ePH8if66Clvn4nHgBZK/9yhv/AMRGugPJu69wf5bhgP8AUanVYSFm+xhlr/uRj/UHX2Re4C/3z/luEP8Ax0HxARlX/wBoP89y3+l3rkXoLXmvH8Em/wCWjUUAAo89xP8AViw/peg/V1Ac1x23/P29xf8Az0HLdbdJHAKIxy5JUXWcZFGr+mV/5sdWN3skjpEzQEE9jsoUZqDSg4j6ifHxXjjVaXdVu1XIAEsv1ILJELAEML8Anjn+miXUf7Rf1Qk/wV47/wBToBbdMjdlBC22JsxRnz7jUSyknhAPP+Z1Smn3UagbQQUQCMohZHNlsXjVQAVsix9Q80pNwrRDHhUAJFXYBlUV/wB4H+WvJ6wFH5gCirK+Sq+AOLyP8PJ7VyokAh9T9W9TRnjX2bDHE9oJAvtrvBNAseRXaDVmhMH4n9Vxp9pCO00+LXYsk/XXAofHP3GnjfemNrPE3sEISDarjl+q83XIsqeGPk2ARmcu3eMsZ2AJJruu1UEryPpPk88Cm+QtBRh3m53MhXcodyS3uGOSRVa8cS6peNiMUQUAYFVAF9zT0f1H1DbcblZAvNBVjAH0UAxj5NFas2czwa4obKRwWIqIXbO7MpaubcKDipY0o82eMyTel+lmjn24UpxyBkqWQjlcjiWCgsLA+B48cAoL+IAzyEYLRg0F3cRNHgswqjz8UB82TWrknraVow/tN/7/AB4+/ZEQf6/Ojfqf0xG8WLIWiX4GTk/oV5sCziBwMiAENEoXVOhxc4KQ5ORsWAAbVVwcAc8H4NWPFgLW9/Ew4Bfb3MRyX84SLiuQ/eLxsDQHFpVkWVu9A+m9UO43jMgmeOqVwCrR3yUH5jLQYlhhkDlY+FFja9E3KKnuzSMSxLfmN2UBS834JYliossvbwNUusdFiCNm2cjrYyUZ/ccimAsi7bwq+LshqXRN2PbRZI9y7VyJIrX+JJXwfv8A0vXfb+pkhcQMQ4jSmwUDCgMVNOwyNjtONDk1xeZQBwGjeNZAoBJLyFfJABUAkkgKAAMiTxYFm1vNtNJhDDRRgSMDa8UG4PAFkjmgSPuKIaFF+IG2JqpQbr+zYiwaq0DAH+er59WbfHIuoHI5J+PI+nyLHH66w/qvQ91jyXRFNkpHGpAZMgCFtwcVY4nuBrt5XRr01Nu42sbmVlHlWWaItjSty8Lc5CuOL4q9Bsu06vHJWBZrrwjkC/FnHgfqdX9LGyYSEUWNjhWYFjXk1kv+mjvT4GRaZsvtxVfp5N6C1qampoK+/A9tr8AXVE3XNUvLD/CPPj50qdR2kfvrG4Qtjm+VcmY0pPNEgbbHLFjdEC9OelDqMN7qeZ6VI/bXJnIQhY2ant1QAGZuSG+OONB9/Ehx+yRhqAaaLk1202SmiOacLxRNXwfGuPWwButkCcQ3ugZWBQhj82hUVRPcoFj4PBRfxK9cRySbdNupli27ku305NgR+Xa4kKmVllxbIVeqvqz8R0lm200EMo/ZBIGEuC+57ihaQAMtgLllXA/drwG19PjBjF4my3INiixPBAHkV4rS56hlAO8UeBBGWr9ZGJ+k2Pk80eTV80n9C/GpHxjOykytV7ZUblmxGRKoByf4cjxoP1L8SE3DbwhNxGku3jRCQjYPkzci6CsGW/Pg5aDWPTO3uMMfkLX64uxFdg48fLfx+TT9QRZhYxRLS+CRfEpYkcE3wa5U8cMpoar+k/VuyMGZ3UCAgMc5IUIJsnMBgQ1nkt58/Oh3qbr0EwX250kUbiL6JlI7XDDHGQqeBdFPF3eg0KEdo8+B5v8Azvn+uq8xp41XheeBfwOBwtV/Ej48/HTYn8tP+yPt9v8AD2/041W3Ei++gJWwLAJW+b5Ayv484/z86Dt1CIFST5xK/wAnq/8AQa57RRn5us/P6yG/5AjV7VWBKdh+l/8AfdjoLWh2+2+bgHgN23/+3KD/AP20R1wnHdH/ANon/wALD/joFXqEh95LL8ySAYsVrFeQQu4FcLdnj5NXYbMQyi+QR/X5/noDv4S00dlsQ58AUPBsn2rXx8sp54bRrfDt5bGiOTz+nyau/vf8NBJtv2gDmvj7/az8Dn7f8itda6e/7p5rkgck8C1FE+DQNkj4skFG7XLcwh1KnweDxfH8Dwf4Hj73oMrfoxAzeSQx/VgriqHOJKnutVIxUkDk2aLoOPTieZfdj/MFBByKFKgodzg0T5C4mzxjHq8m1s5VzdBa/UWbHg3Rv9PPAK1l2cZLKwvIVk1WfjELXCV8eOfFEaDK9zK7NhiMT4quSFINGjZC5W3PBN9vBKdI3Rj9tVlIppQgoDGnYMSp5Lhr7WBAxBN0KYuodHPutJjwgY+6zVR4oIpFZHkA2QvA8lgFvoHQyyRrG1GEHIKSSxMjZCyq2ockEheRdC2JANX/AFwdSq4ZDi8uGA+WbwFv7GsQttySE4wIk0hedCENn20HxdDL5okWQPqIo8BgaPWdtkojJIViC1NiSARdsOVA4HbyTwCpIbTEI4zEC8bRCqBXgeMaIuiaFfPzyQA2go9S2UUUeO3ZpCxxEYIJ5PgHwq35v7nyW5V/+h3kUsCpYt3kjjL6Sqk0eB/K+TRIXTL0vqMcLSOlyk0oUMCQACfgHua/jg1x4s1uu9T9wV7Igdmxz4sqASeK/UgHk1kQCCw0AJuns4CKKSMWVqg/byKIFkg85UoW8qFoCmykRGDJeQAtkNiiwFKatQw7c6LkcIAzKpFszsfbxYR/C0WJF2CV8yMxIKpzZZWcsWUqb2EZj5oe4xYrkS+DOCGkkb/aSUaL+BdAgEoQK7iYKFUoWZjgkSKP4lVW8QODZY4jnMnhB12stNk7reRS17lVvJSGxlPKKovVLiRQxZdVtnEouMsxYge43CnGuDIRXsxUOFWmbj9a6shShEEMqhULEYLCrVSAAflrQWol73JSygpgBbb9QqRUchcu1VyFghcsWN/mSYgsQt4gc8UxLaDbWMGUMqha7ciOSByVH2F8lV4sdxu10Z0E1NTU0E0s+q9sqK8kaJ7rjziLc2ihbPgle0cjnAaZWNAmr/QfOlzqe+9yZIvZEiOlMGNFA0iB/cRqYCihUi7N+KBIYpNBZVigVquQPzmoi4UgAlgVU5CPlVXI5WKF77ZIFcEUwslTd4sxNiiq+QQa8soPNGtm3nSEaM2gJcI1k13ptnIk48yAm8vNheRQoL1j0nGkMirQZkIdhwzsJJAWaqv6/HAJq9Bm0XRJVcspZmZUlBUBmxKqG+DROVA0b54HkLkO7aNmhazi5BJy8qaOVPVGqPB4PngHX6W6h0qONwaAVIFQ0PKq9n+ICjxrCOtysm9kIiVSSzUjfVy9s/hbotkvjsPwDoAc0TBh2ZM6swUc4cWwoixSrkBZPANkE34md1crRLKSVIY9hQk5AhjS8A3dAG7oA60s+ngJAzUfbAasKFqsjN+q9zZVzjYduTjpg6h0ZQsh9gFXZiyvQFKWZ7BU/mC244FMXLcBNBlW19Q7ouVO63RKDnGaQNz2m6ORpuAT48kNdA16V67upJb/AG/dp3gDOV3UAkLiQzEZDkWy88Ht5Om6P0ht0CgxNkzEHNUJA9wEr8ZNYsWRwQTwxXRf/qpsKj9vtNMqj2uL5YxtfIIYA1w3Y1GgcQV+ofihv9mwi9zb7kALTyRMpfKjYxkAAHPx8fJ1a6d+Nm4cgHZxOaF4ysotiaFlGokAefv+mmvqXpza7nZxDc1Ei1i6lWoWDZYggqa8n9OQTpL9Yfhyu3gllghO4X3MhGvbQIORFeVBoUoyA/e80BrafjpBlU2zmj45KsjVfjg43Y/n+mjU34s9Mbt95lJ4Fwu3mrAwBs0a/jrJPSvRQ0rMIyUBLN2l2xLDEKUJqwxtivAscDuJjqvpfbIBJPA8SEdxriyoWlIYFKdqAdbJWvi9A5n15spHg9ncR9zkd1oV4Arue0v+Kg19XwXhuuQug9qRZTxYjdGK/JyqT/if56/PX/UtZAZspDCeQwF8eS2Xi8eSBfzdEC6MXQY2LojRj21tC9Lnk1qGvkPjfixQvI1Wg/VSHga9a/M256JLsIw8O7kiPBYQzOgJot29oDWoADciwQQONEOlesd/GDn1GUqGKhmVC1gWMlkSyh/vZX/M8B+hJor8GieCf0+w+2uSbIfJLf8ArwPt+tedY70j8ROrDkww7mIX3syoxoebUhcbBF4UPBPBOmbafin2gz9P3CE3WDRspr6qZ2j8EV45Pi9A9dRULGxFAhSASeB/VlA/jY0F9IKkkEbFg5aFMu4EmxzZEr2OB5ZvkXVjQHe/ilspIXCPLE1EW8MtKauiYwSCP8vnjR70b1NX2sUhkFe2oJaRTTVRUkStyKAo8/ck3oGNogfIH9NIfqLp8kSH99hftqbKsf7z8En448ClHeQKbJfUW0U02726n7GZB/q2vG/Me6iIhmjLfuurK1fevI5HHII8WD4IZ70TrAg3DmT28jbFSQSMzRUXwLYqpkLHI9tLYGm+DfbfcFiVVHVeWNEDm6I4P60R5K3zQ0oT+npFYq2UVNYrub5GdkMLIy5GbUasMCdcdkjAkRjLn+8BkfuSGLPRPz9gAT5IH0ZE/s0QXYeRiaPJ4s00h5IIAHLMOby192zd3aRS2ZJGqzjwwS6Ti6LcImRqy9CtD06RiVDhiByWoFA1hAwBUqtXSqcjz3KRySi2HacaOIBeV1yxqipSMDG1JtQwCr5CgFrCCZcB9UUZ7xWWcl+XBbuQXx7zgMecQvBNyOSMpGcwLHYp7QBRoD5oqCbBLyc8hLGgG5jZpFiQM7f2jK5VmSxRmnJOMjg2ApYRKBSiTFBor0+BmogFldh3uWGfglh4Z044FKr0GNgFiDLBIihTYYkhLFD4sAD90f4R+nnzq9oVETnSAZCgQCKjWwaY0e4gfQBQv/eJXQTU1NTQctzGWRlVihKkBh5UkUCL4sedJE/TNyQ5/Zw+6C4IZUjk2/lbkyLLLT4CwxZ0N0GAFvmpoFjeQGJSGWgFfHEcUIVTj+Zqtc93GHL15tvB/wDzH/y+NNevEkKt9Sg/xF+DY/z50APrO091ZAeQ0RXz943/AKg/+vnWcb38Odw3vuXSZwWVJOQ9LDJQKhMCXzCk88sW54XWw/sycdo4/wCRX/Qka8LtALwJS7JquSRV8g88aBd23pbJWMv7wWkv6ajK+ee7JrvnkBuTWrh6ezFgQtZSMv8AvZURXnnE/p581o3TX5Ffauf63/w14niYqQrlCbpgASL8EAgix55+2gAt01v7tG2ORAAp5g55s21X+vJo85HlNslV2DBbONkmhQZ/HPbSuLIokGvAUBhba3VseK+3JHyePvR/kNcm6YmKrbCvkHljxy7eWsiyLo+CCONAp9S6QXjAJC4VwSQDw9qRdFWAC0bCm67uV6RbJ1bD2h7eSiq5Ch0QKQOOFYnLntDfqXZZOmE1+axYViWCkr8MV4BDML5vi/FcarbnorNaiXGOuB3k5HyZGMneP0ofqT8Aoz9NWN1SBPZZcWUAZZKsiAeQXjshjiDZo8i2xuidfZDSxtKXTNiO4MpI/d5slfsOePirZ9t0115aQM9USEC2L+w/Sl/gBr5/0e1MDhZyo2flSB8froF8z7dNs8eLxx4viBTBcS3K5cfUhxP2A+K1jHqjYxzFpaUBZGSUgEMHB7ibZrUsDXN2pFm+P0FN0YUcUTkSD7cM+YHjwb5/UDzWk/rXoqU7LdQoilpd0ZFwCnsP7zKxAY2zEqf5fB0GLv08YrkXDMSCGJo/3FtjRJqz8NVCm400+lfTBYNEYyXbtyIUVZVRj2NQBHIa/BJBPjUJPR2ZFiQC0s+4DwY8HrK+QOP/AFxd6d6ZCDlDYES2RESaIZ/KGgGJNCvmvOgT/VEcce3MMYhMrFCJI+GpSav241ocOi4g3yPN1nL+n5Cxapip/eQN29wPzQshlFgHlxdUdbe/pMrbjJnEfBHtjvEcq2tItMTIVy81XNXrr1P0+7GQorMSTiS3jtiFgGQDwhHINUfg6DBOqdE3DMscid4Y+ALZshYLmQhnNM2KmhxfP0hhHOzrGMi1VGShLEP5xtQ7E9xF/fgfI3zc9Bk5I28iEDKwsbFiFlIrvf26OPgkkkZF7IbvtPTQWVZH2/INHJEcgEx3bBSZa7uSbuzXHAfn7denJEjDFT3VVj6rGWQr4oqB5JttVJekPGAWiNNxkQaPk0PiyMaPH8/Ov0/vOgbeSQM0DBBTGMR8Mx85DDihXg88f3RroOnqkftCBmg+lY1yWgb4K0AaLE5eeLsnQfmLZSSpkis6kE2Ekw4IWzYbEghQKuzwR403bHrch2rCEkgPiUIjoKaCKA2JqzjdlrPgWDrQz6HizDmOQ40QqRkKcDxYaGyCKJUkHjy3kcB6AVUEawpZIyzSUowVsgRSjF+B9Xa3K+McQq+nPXjPCI/ZW0LClVU4PBUZWqsvBK8swIuuded1+JKcDExe2CWdXRn5HasYdFjHGQyIJ7T8nLVna+iWQr7jQFC4c4qiMrA5AhWV1XuUCrZSWYkgUNev+pMgkzV5WRe0rHMwkjQgDEo0amqQAMlObJGXnQU+j9Rh3AGPbkyu6ynBWJHDyq7L+0sBQxaRl+gg8NnpO03yuTiGIN5sGRmJP2Mchw8fAv8AhV6WOkdEli3AlLSshXHExwMDZyZleNlLG/gBWOI7X02R9FWSjKc18hSAAbH7ykWp/noCm1K4jAEAcAFSv+RAOuuvEMSooVFCqooKBQAHgADgDXvQTU1NTQTU1NTQTU1NTQTU1NTQTU1NTQTU1NTQTU1NTQTU1NTQTU1NTQTU1NTQTU1NTQTU1NTQTU1NTQTU1NTQTU1NTQTU1NTQTU1NTQTU1N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CATO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5445224"/>
            <a:ext cx="38884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Case Decisions </a:t>
            </a:r>
            <a:endParaRPr lang="en-GB" sz="4800" dirty="0"/>
          </a:p>
        </p:txBody>
      </p:sp>
      <p:sp>
        <p:nvSpPr>
          <p:cNvPr id="4" name="Rectangle 3"/>
          <p:cNvSpPr/>
          <p:nvPr/>
        </p:nvSpPr>
        <p:spPr>
          <a:xfrm>
            <a:off x="1835696" y="4005064"/>
            <a:ext cx="38884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Analysis</a:t>
            </a:r>
            <a:endParaRPr lang="en-GB" sz="4800" dirty="0"/>
          </a:p>
        </p:txBody>
      </p:sp>
      <p:sp>
        <p:nvSpPr>
          <p:cNvPr id="5" name="Rectangle 4"/>
          <p:cNvSpPr/>
          <p:nvPr/>
        </p:nvSpPr>
        <p:spPr>
          <a:xfrm>
            <a:off x="3419872" y="2636912"/>
            <a:ext cx="38884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Factors</a:t>
            </a:r>
            <a:endParaRPr lang="en-GB" sz="4800" dirty="0"/>
          </a:p>
        </p:txBody>
      </p:sp>
      <p:sp>
        <p:nvSpPr>
          <p:cNvPr id="6" name="Rectangle 5"/>
          <p:cNvSpPr/>
          <p:nvPr/>
        </p:nvSpPr>
        <p:spPr>
          <a:xfrm>
            <a:off x="4788024" y="1268760"/>
            <a:ext cx="403244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Outcomes</a:t>
            </a:r>
            <a:endParaRPr lang="en-GB" sz="3600" dirty="0"/>
          </a:p>
        </p:txBody>
      </p:sp>
      <p:cxnSp>
        <p:nvCxnSpPr>
          <p:cNvPr id="8" name="Elbow Connector 7"/>
          <p:cNvCxnSpPr/>
          <p:nvPr/>
        </p:nvCxnSpPr>
        <p:spPr>
          <a:xfrm rot="5400000" flipH="1" flipV="1">
            <a:off x="431540" y="4977172"/>
            <a:ext cx="936104" cy="127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99592" y="4509120"/>
            <a:ext cx="8640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5400000" flipH="1" flipV="1">
            <a:off x="2022066" y="3530662"/>
            <a:ext cx="936104" cy="127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5400000" flipH="1" flipV="1">
            <a:off x="3390218" y="2162510"/>
            <a:ext cx="936104" cy="127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55776" y="3140968"/>
            <a:ext cx="8640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51920" y="1772816"/>
            <a:ext cx="8640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43608" y="1196752"/>
            <a:ext cx="16561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System</a:t>
            </a:r>
            <a:endParaRPr lang="en-GB" sz="36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99792" y="1340768"/>
            <a:ext cx="1008112" cy="3600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1520" y="2348880"/>
            <a:ext cx="129541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Vincent</a:t>
            </a:r>
            <a:endParaRPr lang="en-GB" sz="28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47664" y="2636912"/>
            <a:ext cx="1008112" cy="3600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71600" y="2852936"/>
            <a:ext cx="216024" cy="158417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Factors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Legally relevant features of cases: abstract from many, disparate, fact patterns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Emerge from case law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Judges relate to previous decisions through similar language: these are the factors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Favour one side or the other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Unlike dimensions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Are determined by analysis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Attempts to automate largely unsuccessful (e.g. SMILE, </a:t>
            </a:r>
            <a:r>
              <a:rPr lang="en-GB" dirty="0" err="1" smtClean="0">
                <a:solidFill>
                  <a:srgbClr val="FFFF00"/>
                </a:solidFill>
              </a:rPr>
              <a:t>Bruninghaus</a:t>
            </a:r>
            <a:r>
              <a:rPr lang="en-GB" dirty="0" smtClean="0">
                <a:solidFill>
                  <a:srgbClr val="FFFF00"/>
                </a:solidFill>
              </a:rPr>
              <a:t> and Ashley)</a:t>
            </a:r>
          </a:p>
          <a:p>
            <a:pPr lvl="2"/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 descr="spotDifferenc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0"/>
            <a:ext cx="2411760" cy="1634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Factor Based Reasoning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Cases are represented as sets of factors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One  step of inference: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Antecedent is a conjunction of factors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Consequent is an outcome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Exact matches are rare: precedents are </a:t>
            </a:r>
            <a:r>
              <a:rPr lang="en-GB" b="1" i="1" dirty="0" smtClean="0">
                <a:solidFill>
                  <a:srgbClr val="FFFF00"/>
                </a:solidFill>
              </a:rPr>
              <a:t>distinguished</a:t>
            </a:r>
            <a:r>
              <a:rPr lang="en-GB" dirty="0" smtClean="0">
                <a:solidFill>
                  <a:srgbClr val="FFFF00"/>
                </a:solidFill>
              </a:rPr>
              <a:t>  when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 a precedent is cited for the one side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the precedent is stronger for that side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the current case is weaker for that side</a:t>
            </a:r>
          </a:p>
          <a:p>
            <a:endParaRPr lang="en-GB" dirty="0" smtClean="0">
              <a:solidFill>
                <a:srgbClr val="FFFF00"/>
              </a:solidFill>
            </a:endParaRPr>
          </a:p>
          <a:p>
            <a:pPr lvl="1"/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 descr="Spot_The_Difference_1_by_RinnyWinnyWooWa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622" y="0"/>
            <a:ext cx="2489378" cy="1493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Factors May Result In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An </a:t>
            </a:r>
            <a:r>
              <a:rPr lang="en-GB" i="1" dirty="0" smtClean="0">
                <a:solidFill>
                  <a:srgbClr val="FFFF00"/>
                </a:solidFill>
              </a:rPr>
              <a:t>a forti</a:t>
            </a:r>
            <a:r>
              <a:rPr lang="en-GB" dirty="0" smtClean="0">
                <a:solidFill>
                  <a:srgbClr val="FFFF00"/>
                </a:solidFill>
              </a:rPr>
              <a:t>ori argument for one side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Precedent which cannot be distinguished: all opposing precedents can be distinguished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(</a:t>
            </a:r>
            <a:r>
              <a:rPr lang="en-GB" dirty="0" err="1" smtClean="0">
                <a:solidFill>
                  <a:srgbClr val="FFFF00"/>
                </a:solidFill>
              </a:rPr>
              <a:t>a,b,c</a:t>
            </a:r>
            <a:r>
              <a:rPr lang="en-GB" dirty="0" smtClean="0">
                <a:solidFill>
                  <a:srgbClr val="FFFF00"/>
                </a:solidFill>
              </a:rPr>
              <a:t>: ?):  (</a:t>
            </a:r>
            <a:r>
              <a:rPr lang="en-GB" dirty="0" err="1" smtClean="0">
                <a:solidFill>
                  <a:srgbClr val="FFFF00"/>
                </a:solidFill>
              </a:rPr>
              <a:t>a,b</a:t>
            </a:r>
            <a:r>
              <a:rPr lang="en-GB" dirty="0" smtClean="0">
                <a:solidFill>
                  <a:srgbClr val="FFFF00"/>
                </a:solidFill>
              </a:rPr>
              <a:t>: plaintiff) : (</a:t>
            </a:r>
            <a:r>
              <a:rPr lang="en-GB" dirty="0" err="1" smtClean="0">
                <a:solidFill>
                  <a:srgbClr val="FFFF00"/>
                </a:solidFill>
              </a:rPr>
              <a:t>a,b,d</a:t>
            </a:r>
            <a:r>
              <a:rPr lang="en-GB" dirty="0" smtClean="0">
                <a:solidFill>
                  <a:srgbClr val="FFFF00"/>
                </a:solidFill>
              </a:rPr>
              <a:t>: defendant)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Arguments for both sides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No </a:t>
            </a:r>
            <a:r>
              <a:rPr lang="en-GB" i="1" dirty="0" smtClean="0">
                <a:solidFill>
                  <a:srgbClr val="FFFF00"/>
                </a:solidFill>
              </a:rPr>
              <a:t>a fortiori </a:t>
            </a:r>
            <a:r>
              <a:rPr lang="en-GB" dirty="0" smtClean="0">
                <a:solidFill>
                  <a:srgbClr val="FFFF00"/>
                </a:solidFill>
              </a:rPr>
              <a:t>precedent for either side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Distinguishable precedents for one or both sides</a:t>
            </a:r>
          </a:p>
          <a:p>
            <a:endParaRPr lang="en-GB" dirty="0" smtClean="0">
              <a:solidFill>
                <a:srgbClr val="FFFF00"/>
              </a:solidFill>
            </a:endParaRPr>
          </a:p>
          <a:p>
            <a:pPr lvl="1"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pPr lvl="1">
              <a:buNone/>
            </a:pP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373216"/>
            <a:ext cx="777686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How do we extend our theory  to choose between competing arguments?</a:t>
            </a:r>
            <a:endParaRPr lang="en-GB" sz="3600" dirty="0"/>
          </a:p>
        </p:txBody>
      </p:sp>
      <p:pic>
        <p:nvPicPr>
          <p:cNvPr id="5" name="Picture 4" descr="spotDifferenc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7232" y="0"/>
            <a:ext cx="2376768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Beyond </a:t>
            </a:r>
            <a:r>
              <a:rPr lang="en-GB" i="1" dirty="0" smtClean="0">
                <a:solidFill>
                  <a:srgbClr val="FFFF00"/>
                </a:solidFill>
              </a:rPr>
              <a:t>A Fortiori</a:t>
            </a:r>
            <a:endParaRPr lang="en-GB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CATO – Abstract Factor Hierarchy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Factors are children of more abstract factors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Factors may be reasons </a:t>
            </a:r>
            <a:r>
              <a:rPr lang="en-GB" b="1" i="1" dirty="0" smtClean="0">
                <a:solidFill>
                  <a:srgbClr val="FFFF00"/>
                </a:solidFill>
              </a:rPr>
              <a:t>for  or against </a:t>
            </a:r>
            <a:r>
              <a:rPr lang="en-GB" dirty="0" smtClean="0">
                <a:solidFill>
                  <a:srgbClr val="FFFF00"/>
                </a:solidFill>
              </a:rPr>
              <a:t>the presence of their parent</a:t>
            </a:r>
          </a:p>
          <a:p>
            <a:pPr lvl="2"/>
            <a:r>
              <a:rPr lang="en-GB" b="1" i="1" dirty="0" smtClean="0">
                <a:solidFill>
                  <a:srgbClr val="FFFF00"/>
                </a:solidFill>
              </a:rPr>
              <a:t>NOT an IS-A </a:t>
            </a:r>
            <a:r>
              <a:rPr lang="en-GB" b="1" i="1" dirty="0" err="1" smtClean="0">
                <a:solidFill>
                  <a:srgbClr val="FFFF00"/>
                </a:solidFill>
              </a:rPr>
              <a:t>hierachy</a:t>
            </a:r>
            <a:endParaRPr lang="en-GB" b="1" i="1" dirty="0" smtClean="0">
              <a:solidFill>
                <a:srgbClr val="FFFF00"/>
              </a:solidFill>
            </a:endParaRP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Children factors may </a:t>
            </a:r>
            <a:r>
              <a:rPr lang="en-GB" b="1" i="1" dirty="0" smtClean="0">
                <a:solidFill>
                  <a:srgbClr val="FFFF00"/>
                </a:solidFill>
              </a:rPr>
              <a:t>substitute</a:t>
            </a:r>
            <a:r>
              <a:rPr lang="en-GB" dirty="0" smtClean="0">
                <a:solidFill>
                  <a:srgbClr val="FFFF00"/>
                </a:solidFill>
              </a:rPr>
              <a:t> for or </a:t>
            </a:r>
            <a:r>
              <a:rPr lang="en-GB" b="1" i="1" dirty="0" smtClean="0">
                <a:solidFill>
                  <a:srgbClr val="FFFF00"/>
                </a:solidFill>
              </a:rPr>
              <a:t>cancel</a:t>
            </a:r>
            <a:r>
              <a:rPr lang="en-GB" dirty="0" smtClean="0">
                <a:solidFill>
                  <a:srgbClr val="FFFF00"/>
                </a:solidFill>
              </a:rPr>
              <a:t> one another (</a:t>
            </a:r>
            <a:r>
              <a:rPr lang="en-GB" i="1" dirty="0" smtClean="0">
                <a:solidFill>
                  <a:srgbClr val="FFFF00"/>
                </a:solidFill>
              </a:rPr>
              <a:t>downplaying</a:t>
            </a:r>
            <a:r>
              <a:rPr lang="en-GB" dirty="0" smtClean="0">
                <a:solidFill>
                  <a:srgbClr val="FFFF00"/>
                </a:solidFill>
              </a:rPr>
              <a:t>)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 descr="spot-the-difference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0"/>
            <a:ext cx="2699792" cy="1707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Value Based Theory Construction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Factors are associated with social  </a:t>
            </a:r>
            <a:r>
              <a:rPr lang="en-GB" b="1" i="1" dirty="0" smtClean="0">
                <a:solidFill>
                  <a:srgbClr val="FFFF00"/>
                </a:solidFill>
              </a:rPr>
              <a:t>values </a:t>
            </a:r>
            <a:r>
              <a:rPr lang="en-GB" dirty="0" smtClean="0">
                <a:solidFill>
                  <a:srgbClr val="FFFF00"/>
                </a:solidFill>
              </a:rPr>
              <a:t>(purposes)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Deciding for the part favoured by the factor would promote the value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Precedents express preferences between values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These value preferences form a theory which explains the past decisions (more or less well)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We choose the best theory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The theory is applied to the current case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Can also be </a:t>
            </a:r>
            <a:r>
              <a:rPr lang="en-GB" b="1" i="1" dirty="0" smtClean="0">
                <a:solidFill>
                  <a:srgbClr val="FFFF00"/>
                </a:solidFill>
              </a:rPr>
              <a:t>independent</a:t>
            </a:r>
            <a:r>
              <a:rPr lang="en-GB" dirty="0" smtClean="0">
                <a:solidFill>
                  <a:srgbClr val="FFFF00"/>
                </a:solidFill>
              </a:rPr>
              <a:t> arguments for value preferences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FF00"/>
                </a:solidFill>
              </a:rPr>
              <a:t>Horty</a:t>
            </a:r>
            <a:r>
              <a:rPr lang="en-GB" dirty="0" smtClean="0">
                <a:solidFill>
                  <a:srgbClr val="FFFF00"/>
                </a:solidFill>
              </a:rPr>
              <a:t> and Bench-Capon (2012)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In </a:t>
            </a:r>
            <a:r>
              <a:rPr lang="en-GB" dirty="0" err="1" smtClean="0">
                <a:solidFill>
                  <a:srgbClr val="FFFF00"/>
                </a:solidFill>
              </a:rPr>
              <a:t>Prakken</a:t>
            </a:r>
            <a:r>
              <a:rPr lang="en-GB" dirty="0" smtClean="0">
                <a:solidFill>
                  <a:srgbClr val="FFFF00"/>
                </a:solidFill>
              </a:rPr>
              <a:t> and </a:t>
            </a:r>
            <a:r>
              <a:rPr lang="en-GB" dirty="0" err="1" smtClean="0">
                <a:solidFill>
                  <a:srgbClr val="FFFF00"/>
                </a:solidFill>
              </a:rPr>
              <a:t>Sartor</a:t>
            </a:r>
            <a:r>
              <a:rPr lang="en-GB" dirty="0" smtClean="0">
                <a:solidFill>
                  <a:srgbClr val="FFFF00"/>
                </a:solidFill>
              </a:rPr>
              <a:t> (1998) both the plaintiff and the defendant rules were as strong as possible (used </a:t>
            </a:r>
            <a:r>
              <a:rPr lang="en-GB" b="1" i="1" dirty="0" smtClean="0">
                <a:solidFill>
                  <a:srgbClr val="FFFF00"/>
                </a:solidFill>
              </a:rPr>
              <a:t>all</a:t>
            </a:r>
            <a:r>
              <a:rPr lang="en-GB" dirty="0" smtClean="0">
                <a:solidFill>
                  <a:srgbClr val="FFFF00"/>
                </a:solidFill>
              </a:rPr>
              <a:t> the factors)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In </a:t>
            </a:r>
            <a:r>
              <a:rPr lang="en-GB" dirty="0" err="1" smtClean="0">
                <a:solidFill>
                  <a:srgbClr val="FFFF00"/>
                </a:solidFill>
              </a:rPr>
              <a:t>Horty</a:t>
            </a:r>
            <a:r>
              <a:rPr lang="en-GB" dirty="0" smtClean="0">
                <a:solidFill>
                  <a:srgbClr val="FFFF00"/>
                </a:solidFill>
              </a:rPr>
              <a:t> and Bench-Capon (2012) the rule for the winning side may be weaker (use only a subset of the factors)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This means that it can apply to more cases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But can only be justified by success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Landmarks – Part I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rgbClr val="FFFF00"/>
                </a:solidFill>
              </a:rPr>
              <a:t>Taxman</a:t>
            </a:r>
            <a:r>
              <a:rPr lang="en-GB" dirty="0" smtClean="0">
                <a:solidFill>
                  <a:srgbClr val="FFFF00"/>
                </a:solidFill>
              </a:rPr>
              <a:t>: Thorne McCarty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Theory Construction, Prototypes and Deformations</a:t>
            </a:r>
          </a:p>
          <a:p>
            <a:pPr lvl="2"/>
            <a:r>
              <a:rPr lang="en-GB" i="1" dirty="0" smtClean="0">
                <a:solidFill>
                  <a:srgbClr val="FFFF00"/>
                </a:solidFill>
              </a:rPr>
              <a:t>Eisner v </a:t>
            </a:r>
            <a:r>
              <a:rPr lang="en-GB" i="1" dirty="0" err="1" smtClean="0">
                <a:solidFill>
                  <a:srgbClr val="FFFF00"/>
                </a:solidFill>
              </a:rPr>
              <a:t>Macomber</a:t>
            </a:r>
            <a:r>
              <a:rPr lang="en-GB" i="1" dirty="0" smtClean="0">
                <a:solidFill>
                  <a:srgbClr val="FFFF00"/>
                </a:solidFill>
              </a:rPr>
              <a:t>  </a:t>
            </a:r>
            <a:r>
              <a:rPr lang="en-GB" dirty="0" smtClean="0">
                <a:solidFill>
                  <a:srgbClr val="FFFF00"/>
                </a:solidFill>
              </a:rPr>
              <a:t>(Tax Law Case)</a:t>
            </a:r>
          </a:p>
          <a:p>
            <a:r>
              <a:rPr lang="en-GB" b="1" i="1" dirty="0" smtClean="0">
                <a:solidFill>
                  <a:srgbClr val="FFFF00"/>
                </a:solidFill>
              </a:rPr>
              <a:t>HYPO</a:t>
            </a:r>
            <a:r>
              <a:rPr lang="en-GB" dirty="0" smtClean="0">
                <a:solidFill>
                  <a:srgbClr val="FFFF00"/>
                </a:solidFill>
              </a:rPr>
              <a:t>: Edwina </a:t>
            </a:r>
            <a:r>
              <a:rPr lang="en-GB" dirty="0" err="1" smtClean="0">
                <a:solidFill>
                  <a:srgbClr val="FFFF00"/>
                </a:solidFill>
              </a:rPr>
              <a:t>Rissland</a:t>
            </a:r>
            <a:r>
              <a:rPr lang="en-GB" dirty="0" smtClean="0">
                <a:solidFill>
                  <a:srgbClr val="FFFF00"/>
                </a:solidFill>
              </a:rPr>
              <a:t> and Kevin Ashley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Three Ply Argument, Dimensions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US Trade Secret  Law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 descr="Old_State_House_Boston_Massachusett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5013176"/>
            <a:ext cx="2345115" cy="1844824"/>
          </a:xfrm>
          <a:prstGeom prst="rect">
            <a:avLst/>
          </a:prstGeom>
        </p:spPr>
      </p:pic>
      <p:pic>
        <p:nvPicPr>
          <p:cNvPr id="5" name="Picture 4" descr="UBC_aerial_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5036900"/>
            <a:ext cx="2233424" cy="1821100"/>
          </a:xfrm>
          <a:prstGeom prst="rect">
            <a:avLst/>
          </a:prstGeom>
        </p:spPr>
      </p:pic>
      <p:pic>
        <p:nvPicPr>
          <p:cNvPr id="6" name="Picture 5" descr="oxford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7025" y="501015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Organising Factors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Often  cases are seen as sets of factors. But often too there is some organisation into topics or issues.</a:t>
            </a:r>
          </a:p>
          <a:p>
            <a:pPr lvl="1"/>
            <a:r>
              <a:rPr lang="en-GB" b="1" dirty="0" smtClean="0">
                <a:solidFill>
                  <a:srgbClr val="FFFF00"/>
                </a:solidFill>
              </a:rPr>
              <a:t>CABARET</a:t>
            </a:r>
            <a:r>
              <a:rPr lang="en-GB" dirty="0" smtClean="0">
                <a:solidFill>
                  <a:srgbClr val="FFFF00"/>
                </a:solidFill>
              </a:rPr>
              <a:t>: Top level logical expression representing the statute rule</a:t>
            </a:r>
          </a:p>
          <a:p>
            <a:pPr lvl="2"/>
            <a:r>
              <a:rPr lang="en-GB" b="1" dirty="0" smtClean="0">
                <a:solidFill>
                  <a:srgbClr val="FFFF00"/>
                </a:solidFill>
              </a:rPr>
              <a:t>Factors interpret the terms of the statute</a:t>
            </a:r>
          </a:p>
          <a:p>
            <a:pPr lvl="1"/>
            <a:r>
              <a:rPr lang="en-GB" b="1" dirty="0" smtClean="0">
                <a:solidFill>
                  <a:srgbClr val="FFFF00"/>
                </a:solidFill>
              </a:rPr>
              <a:t>IBP</a:t>
            </a:r>
            <a:r>
              <a:rPr lang="en-GB" dirty="0" smtClean="0">
                <a:solidFill>
                  <a:srgbClr val="FFFF00"/>
                </a:solidFill>
              </a:rPr>
              <a:t>: Top level logical “model” (from Restatement of Torts)</a:t>
            </a:r>
          </a:p>
          <a:p>
            <a:pPr lvl="2"/>
            <a:r>
              <a:rPr lang="en-GB" b="1" dirty="0" smtClean="0">
                <a:solidFill>
                  <a:srgbClr val="FFFF00"/>
                </a:solidFill>
              </a:rPr>
              <a:t>Factors are partitioned into issues to resolve the terms of the model</a:t>
            </a:r>
          </a:p>
          <a:p>
            <a:pPr lvl="1"/>
            <a:r>
              <a:rPr lang="en-GB" b="1" dirty="0" smtClean="0">
                <a:solidFill>
                  <a:srgbClr val="FFFF00"/>
                </a:solidFill>
              </a:rPr>
              <a:t>Theory Construction: </a:t>
            </a:r>
            <a:r>
              <a:rPr lang="en-GB" dirty="0" smtClean="0">
                <a:solidFill>
                  <a:srgbClr val="FFFF00"/>
                </a:solidFill>
              </a:rPr>
              <a:t>Factors relate to values</a:t>
            </a:r>
          </a:p>
          <a:p>
            <a:pPr lvl="2"/>
            <a:r>
              <a:rPr lang="en-GB" b="1" dirty="0" smtClean="0">
                <a:solidFill>
                  <a:srgbClr val="FFFF00"/>
                </a:solidFill>
              </a:rPr>
              <a:t>Factors determine which values can be promoted: preferences decide which values will be promoted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Organising Arguments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Three Ply Argument (HYPO, CATO)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Citation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 Distinguishing and Counter Examples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Rebuttal: Distinguishing Counter Examples etc.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Dialectic Tree (e.g. </a:t>
            </a:r>
            <a:r>
              <a:rPr lang="en-GB" dirty="0" err="1" smtClean="0">
                <a:solidFill>
                  <a:srgbClr val="FFFF00"/>
                </a:solidFill>
              </a:rPr>
              <a:t>Prakken</a:t>
            </a:r>
            <a:r>
              <a:rPr lang="en-GB" dirty="0" smtClean="0">
                <a:solidFill>
                  <a:srgbClr val="FFFF00"/>
                </a:solidFill>
              </a:rPr>
              <a:t> and </a:t>
            </a:r>
            <a:r>
              <a:rPr lang="en-GB" dirty="0" err="1" smtClean="0">
                <a:solidFill>
                  <a:srgbClr val="FFFF00"/>
                </a:solidFill>
              </a:rPr>
              <a:t>Sartor</a:t>
            </a:r>
            <a:r>
              <a:rPr lang="en-GB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Argument for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Argument against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And so on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Cascade of Argumentation Schemes (e.g. </a:t>
            </a:r>
            <a:r>
              <a:rPr lang="en-GB" dirty="0" err="1" smtClean="0">
                <a:solidFill>
                  <a:srgbClr val="FFFF00"/>
                </a:solidFill>
              </a:rPr>
              <a:t>Wyner</a:t>
            </a:r>
            <a:r>
              <a:rPr lang="en-GB" dirty="0" smtClean="0">
                <a:solidFill>
                  <a:srgbClr val="FFFF00"/>
                </a:solidFill>
              </a:rPr>
              <a:t> et al)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Top Level Scheme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Schemes to establish premises of higher schemes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Schemes to undercut higher schemes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What About Dimensions?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Factors as Points on Dimensions: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331640" y="3501008"/>
            <a:ext cx="6552728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55576" y="3212976"/>
            <a:ext cx="396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P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8132572" y="3284984"/>
            <a:ext cx="45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D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1259632" y="2852936"/>
            <a:ext cx="582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F1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2699792" y="2852936"/>
            <a:ext cx="582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F2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3923928" y="2852936"/>
            <a:ext cx="582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F3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5436096" y="2852936"/>
            <a:ext cx="582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F4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7236296" y="2852936"/>
            <a:ext cx="582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F5</a:t>
            </a:r>
            <a:endParaRPr lang="en-GB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19672" y="4077072"/>
            <a:ext cx="31683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07904" y="4725144"/>
            <a:ext cx="374441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60032" y="3861048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?</a:t>
            </a:r>
            <a:endParaRPr lang="en-GB" sz="3200" dirty="0"/>
          </a:p>
        </p:txBody>
      </p:sp>
      <p:sp>
        <p:nvSpPr>
          <p:cNvPr id="20" name="Rectangle 19"/>
          <p:cNvSpPr/>
          <p:nvPr/>
        </p:nvSpPr>
        <p:spPr>
          <a:xfrm>
            <a:off x="3203848" y="4437112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?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619672" y="5229200"/>
            <a:ext cx="597201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Where does the cross over point come?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51520" y="5949280"/>
            <a:ext cx="859177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Where do factors come from? Which side do they favour?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Other Roles for Dimensions?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Perhaps Dimensions connect to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Abstract Factors?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Issues?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Values?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Elements in Tests?</a:t>
            </a:r>
          </a:p>
          <a:p>
            <a:pPr lvl="1"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pPr lvl="1"/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 descr="tugowa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05300"/>
            <a:ext cx="3810000" cy="2552700"/>
          </a:xfrm>
          <a:prstGeom prst="rect">
            <a:avLst/>
          </a:prstGeom>
        </p:spPr>
      </p:pic>
      <p:pic>
        <p:nvPicPr>
          <p:cNvPr id="5" name="Picture 4" descr="tugowa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213999"/>
            <a:ext cx="2915816" cy="26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How do Factors Combine?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Using Logical Connectives?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Top Level provides Necessary and Sufficient Conditions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Top Level Provides Argument – some elements may be missing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“Considerations “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The factors need to be </a:t>
            </a:r>
            <a:r>
              <a:rPr lang="en-GB" b="1" i="1" dirty="0" smtClean="0">
                <a:solidFill>
                  <a:srgbClr val="FFFF00"/>
                </a:solidFill>
              </a:rPr>
              <a:t>weighed</a:t>
            </a:r>
            <a:r>
              <a:rPr lang="en-GB" dirty="0" smtClean="0">
                <a:solidFill>
                  <a:srgbClr val="FFFF00"/>
                </a:solidFill>
              </a:rPr>
              <a:t> against one another and a judgement made</a:t>
            </a:r>
          </a:p>
          <a:p>
            <a:pPr lvl="1">
              <a:buNone/>
            </a:pP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517232"/>
            <a:ext cx="567463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Similar considerations apply to Values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6165304"/>
            <a:ext cx="605915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And how do we compare sets of Values?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83" y="44624"/>
            <a:ext cx="260163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Summary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We understand reasoning from factors to outcomes reasonably well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Why we need factors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The logic of precedent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Where factors fit in the overall process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We </a:t>
            </a:r>
            <a:r>
              <a:rPr lang="en-GB" smtClean="0">
                <a:solidFill>
                  <a:srgbClr val="FFFF00"/>
                </a:solidFill>
              </a:rPr>
              <a:t>have some understanding </a:t>
            </a:r>
            <a:r>
              <a:rPr lang="en-GB" dirty="0" smtClean="0">
                <a:solidFill>
                  <a:srgbClr val="FFFF00"/>
                </a:solidFill>
              </a:rPr>
              <a:t>of what we need to investigate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We have some ideas about how to go about these investigations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We have no clarity or consensus on these areas</a:t>
            </a:r>
          </a:p>
          <a:p>
            <a:pPr lvl="1"/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 descr="wisd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6792" cy="1556792"/>
          </a:xfrm>
          <a:prstGeom prst="rect">
            <a:avLst/>
          </a:prstGeom>
        </p:spPr>
      </p:pic>
      <p:pic>
        <p:nvPicPr>
          <p:cNvPr id="5" name="Picture 4" descr="cartoon_owl_with_big_yellow_eyes_0515-0908-1500-2437_S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0"/>
            <a:ext cx="1763688" cy="1651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Landmarks – Part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i="1" dirty="0" smtClean="0">
                <a:solidFill>
                  <a:srgbClr val="FFFF00"/>
                </a:solidFill>
              </a:rPr>
              <a:t>CABARET</a:t>
            </a:r>
            <a:r>
              <a:rPr lang="en-GB" dirty="0" smtClean="0">
                <a:solidFill>
                  <a:srgbClr val="FFFF00"/>
                </a:solidFill>
              </a:rPr>
              <a:t>: Edwina </a:t>
            </a:r>
            <a:r>
              <a:rPr lang="en-GB" dirty="0" err="1" smtClean="0">
                <a:solidFill>
                  <a:srgbClr val="FFFF00"/>
                </a:solidFill>
              </a:rPr>
              <a:t>Rissland</a:t>
            </a:r>
            <a:r>
              <a:rPr lang="en-GB" dirty="0" smtClean="0">
                <a:solidFill>
                  <a:srgbClr val="FFFF00"/>
                </a:solidFill>
              </a:rPr>
              <a:t> and David </a:t>
            </a:r>
            <a:r>
              <a:rPr lang="en-GB" dirty="0" err="1" smtClean="0">
                <a:solidFill>
                  <a:srgbClr val="FFFF00"/>
                </a:solidFill>
              </a:rPr>
              <a:t>Skalak</a:t>
            </a:r>
            <a:endParaRPr lang="en-GB" dirty="0" smtClean="0">
              <a:solidFill>
                <a:srgbClr val="FFFF00"/>
              </a:solidFill>
            </a:endParaRP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Top Level of Rules, Argument Moves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Home Office Deduction</a:t>
            </a:r>
          </a:p>
          <a:p>
            <a:r>
              <a:rPr lang="en-GB" b="1" i="1" dirty="0" smtClean="0">
                <a:solidFill>
                  <a:srgbClr val="FFFF00"/>
                </a:solidFill>
              </a:rPr>
              <a:t>CATO</a:t>
            </a:r>
            <a:r>
              <a:rPr lang="en-GB" dirty="0" smtClean="0">
                <a:solidFill>
                  <a:srgbClr val="FFFF00"/>
                </a:solidFill>
              </a:rPr>
              <a:t>: Kevin Ashley  and Vincent </a:t>
            </a:r>
            <a:r>
              <a:rPr lang="en-GB" dirty="0" err="1" smtClean="0">
                <a:solidFill>
                  <a:srgbClr val="FFFF00"/>
                </a:solidFill>
              </a:rPr>
              <a:t>Aleven</a:t>
            </a:r>
            <a:endParaRPr lang="en-GB" dirty="0" smtClean="0">
              <a:solidFill>
                <a:srgbClr val="FFFF00"/>
              </a:solidFill>
            </a:endParaRP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Factors, Abstract Factors, Down-Playing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US Trade Secret Law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ICAIL 1993: Don Berman and Carole </a:t>
            </a:r>
            <a:r>
              <a:rPr lang="en-GB" dirty="0" err="1" smtClean="0">
                <a:solidFill>
                  <a:srgbClr val="FFFF00"/>
                </a:solidFill>
              </a:rPr>
              <a:t>Hafner</a:t>
            </a:r>
            <a:endParaRPr lang="en-GB" dirty="0" smtClean="0">
              <a:solidFill>
                <a:srgbClr val="FFFF00"/>
              </a:solidFill>
            </a:endParaRP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Purpose, Teleological Reasoning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Pierson v Post, </a:t>
            </a:r>
            <a:r>
              <a:rPr lang="en-GB" dirty="0" err="1" smtClean="0">
                <a:solidFill>
                  <a:srgbClr val="FFFF00"/>
                </a:solidFill>
              </a:rPr>
              <a:t>Keeble</a:t>
            </a:r>
            <a:r>
              <a:rPr lang="en-GB" dirty="0" smtClean="0">
                <a:solidFill>
                  <a:srgbClr val="FFFF00"/>
                </a:solidFill>
              </a:rPr>
              <a:t> v </a:t>
            </a:r>
            <a:r>
              <a:rPr lang="en-GB" dirty="0" err="1" smtClean="0">
                <a:solidFill>
                  <a:srgbClr val="FFFF00"/>
                </a:solidFill>
              </a:rPr>
              <a:t>Hickersgill</a:t>
            </a:r>
            <a:r>
              <a:rPr lang="en-GB" dirty="0" smtClean="0">
                <a:solidFill>
                  <a:srgbClr val="FFFF00"/>
                </a:solidFill>
              </a:rPr>
              <a:t>, Young v  </a:t>
            </a:r>
            <a:r>
              <a:rPr lang="en-GB" dirty="0" err="1" smtClean="0">
                <a:solidFill>
                  <a:srgbClr val="FFFF00"/>
                </a:solidFill>
              </a:rPr>
              <a:t>Hitchens</a:t>
            </a:r>
            <a:endParaRPr lang="en-GB" dirty="0" smtClean="0">
              <a:solidFill>
                <a:srgbClr val="FFFF00"/>
              </a:solidFill>
            </a:endParaRPr>
          </a:p>
          <a:p>
            <a:pPr lvl="3"/>
            <a:r>
              <a:rPr lang="en-GB" i="1" dirty="0" smtClean="0">
                <a:solidFill>
                  <a:srgbClr val="FFFF00"/>
                </a:solidFill>
              </a:rPr>
              <a:t>The Wild Animals Cases</a:t>
            </a:r>
            <a:endParaRPr lang="en-GB" i="1" dirty="0">
              <a:solidFill>
                <a:srgbClr val="FFFF00"/>
              </a:solidFill>
            </a:endParaRPr>
          </a:p>
        </p:txBody>
      </p:sp>
      <p:pic>
        <p:nvPicPr>
          <p:cNvPr id="4" name="Picture 3" descr="amsterdamCa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"/>
            <a:ext cx="2231233" cy="1484784"/>
          </a:xfrm>
          <a:prstGeom prst="rect">
            <a:avLst/>
          </a:prstGeom>
        </p:spPr>
      </p:pic>
      <p:pic>
        <p:nvPicPr>
          <p:cNvPr id="5" name="Picture 4" descr="lincol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0"/>
            <a:ext cx="2339752" cy="155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Landmarks – Part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i="1" dirty="0" smtClean="0">
                <a:solidFill>
                  <a:srgbClr val="FFFF00"/>
                </a:solidFill>
              </a:rPr>
              <a:t>Rule Based Representation of Precedent: </a:t>
            </a:r>
            <a:r>
              <a:rPr lang="en-GB" dirty="0" smtClean="0">
                <a:solidFill>
                  <a:srgbClr val="FFFF00"/>
                </a:solidFill>
              </a:rPr>
              <a:t>Henry </a:t>
            </a:r>
            <a:r>
              <a:rPr lang="en-GB" dirty="0" err="1" smtClean="0">
                <a:solidFill>
                  <a:srgbClr val="FFFF00"/>
                </a:solidFill>
              </a:rPr>
              <a:t>Prakken</a:t>
            </a:r>
            <a:r>
              <a:rPr lang="en-GB" dirty="0" smtClean="0">
                <a:solidFill>
                  <a:srgbClr val="FFFF00"/>
                </a:solidFill>
              </a:rPr>
              <a:t> and Giovanni </a:t>
            </a:r>
            <a:r>
              <a:rPr lang="en-GB" dirty="0" err="1" smtClean="0">
                <a:solidFill>
                  <a:srgbClr val="FFFF00"/>
                </a:solidFill>
              </a:rPr>
              <a:t>Sartor</a:t>
            </a:r>
            <a:endParaRPr lang="en-GB" dirty="0" smtClean="0">
              <a:solidFill>
                <a:srgbClr val="FFFF00"/>
              </a:solidFill>
            </a:endParaRPr>
          </a:p>
          <a:p>
            <a:pPr lvl="1"/>
            <a:r>
              <a:rPr lang="en-GB" b="1" dirty="0" smtClean="0">
                <a:solidFill>
                  <a:srgbClr val="FFFF00"/>
                </a:solidFill>
              </a:rPr>
              <a:t>Precedents represented as three rules: </a:t>
            </a:r>
            <a:r>
              <a:rPr lang="en-GB" dirty="0" smtClean="0">
                <a:solidFill>
                  <a:srgbClr val="FFFF00"/>
                </a:solidFill>
              </a:rPr>
              <a:t>plaintiff rule, defendant rule and priority between them</a:t>
            </a:r>
          </a:p>
          <a:p>
            <a:pPr lvl="2"/>
            <a:r>
              <a:rPr lang="en-GB" b="1" dirty="0" smtClean="0">
                <a:solidFill>
                  <a:srgbClr val="FFFF00"/>
                </a:solidFill>
              </a:rPr>
              <a:t>Residence example (Fictional)</a:t>
            </a:r>
          </a:p>
          <a:p>
            <a:r>
              <a:rPr lang="en-GB" b="1" i="1" dirty="0" smtClean="0">
                <a:solidFill>
                  <a:srgbClr val="FFFF00"/>
                </a:solidFill>
              </a:rPr>
              <a:t>Value Based Theories</a:t>
            </a:r>
            <a:r>
              <a:rPr lang="en-GB" b="1" dirty="0" smtClean="0">
                <a:solidFill>
                  <a:srgbClr val="FFFF00"/>
                </a:solidFill>
              </a:rPr>
              <a:t>: </a:t>
            </a:r>
            <a:r>
              <a:rPr lang="en-GB" dirty="0" smtClean="0">
                <a:solidFill>
                  <a:srgbClr val="FFFF00"/>
                </a:solidFill>
              </a:rPr>
              <a:t>Trevor Bench-Capon and Giovanni </a:t>
            </a:r>
            <a:r>
              <a:rPr lang="en-GB" dirty="0" err="1" smtClean="0">
                <a:solidFill>
                  <a:srgbClr val="FFFF00"/>
                </a:solidFill>
              </a:rPr>
              <a:t>Sartor</a:t>
            </a:r>
            <a:r>
              <a:rPr lang="en-GB" dirty="0" smtClean="0">
                <a:solidFill>
                  <a:srgbClr val="FFFF00"/>
                </a:solidFill>
              </a:rPr>
              <a:t> and Henry </a:t>
            </a:r>
            <a:r>
              <a:rPr lang="en-GB" dirty="0" err="1" smtClean="0">
                <a:solidFill>
                  <a:srgbClr val="FFFF00"/>
                </a:solidFill>
              </a:rPr>
              <a:t>Prakken</a:t>
            </a:r>
            <a:endParaRPr lang="en-GB" dirty="0" smtClean="0">
              <a:solidFill>
                <a:srgbClr val="FFFF00"/>
              </a:solidFill>
            </a:endParaRPr>
          </a:p>
          <a:p>
            <a:pPr lvl="1"/>
            <a:r>
              <a:rPr lang="en-GB" b="1" dirty="0" smtClean="0">
                <a:solidFill>
                  <a:srgbClr val="FFFF00"/>
                </a:solidFill>
              </a:rPr>
              <a:t>Rule Preferences explained as value preferences, Theory Constructors</a:t>
            </a:r>
          </a:p>
          <a:p>
            <a:pPr lvl="2"/>
            <a:r>
              <a:rPr lang="en-GB" b="1" dirty="0" smtClean="0">
                <a:solidFill>
                  <a:srgbClr val="FFFF00"/>
                </a:solidFill>
              </a:rPr>
              <a:t>Wild Animals Cases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cutie-koala-photo_5761584-fit468x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68064" cy="1628800"/>
          </a:xfrm>
          <a:prstGeom prst="rect">
            <a:avLst/>
          </a:prstGeom>
        </p:spPr>
      </p:pic>
      <p:pic>
        <p:nvPicPr>
          <p:cNvPr id="5" name="Picture 4" descr="holmenkollen-ski-jump-oslo-nor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0"/>
            <a:ext cx="2195736" cy="1646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Landmarks – Part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rgbClr val="FFFF00"/>
                </a:solidFill>
              </a:rPr>
              <a:t>IBP</a:t>
            </a:r>
            <a:r>
              <a:rPr lang="en-GB" dirty="0" smtClean="0">
                <a:solidFill>
                  <a:srgbClr val="FFFF00"/>
                </a:solidFill>
              </a:rPr>
              <a:t>: Stefanie </a:t>
            </a:r>
            <a:r>
              <a:rPr lang="en-GB" dirty="0" err="1" smtClean="0">
                <a:solidFill>
                  <a:srgbClr val="FFFF00"/>
                </a:solidFill>
              </a:rPr>
              <a:t>Bruninghaus</a:t>
            </a:r>
            <a:r>
              <a:rPr lang="en-GB" dirty="0" smtClean="0">
                <a:solidFill>
                  <a:srgbClr val="FFFF00"/>
                </a:solidFill>
              </a:rPr>
              <a:t> and Kevin Ashley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Top Level of Issues: Prediction 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US Trade Secrets Law</a:t>
            </a:r>
          </a:p>
          <a:p>
            <a:r>
              <a:rPr lang="en-GB" b="1" i="1" dirty="0" smtClean="0">
                <a:solidFill>
                  <a:srgbClr val="FFFF00"/>
                </a:solidFill>
              </a:rPr>
              <a:t>Argumentation Schemes</a:t>
            </a:r>
            <a:r>
              <a:rPr lang="en-GB" dirty="0" smtClean="0">
                <a:solidFill>
                  <a:srgbClr val="FFFF00"/>
                </a:solidFill>
              </a:rPr>
              <a:t>: Adam </a:t>
            </a:r>
            <a:r>
              <a:rPr lang="en-GB" dirty="0" err="1" smtClean="0">
                <a:solidFill>
                  <a:srgbClr val="FFFF00"/>
                </a:solidFill>
              </a:rPr>
              <a:t>Wyner</a:t>
            </a:r>
            <a:r>
              <a:rPr lang="en-GB" dirty="0" smtClean="0">
                <a:solidFill>
                  <a:srgbClr val="FFFF00"/>
                </a:solidFill>
              </a:rPr>
              <a:t>, Katie Atkinson, Trevor Bench-Capon, Henry </a:t>
            </a:r>
            <a:r>
              <a:rPr lang="en-GB" dirty="0" err="1" smtClean="0">
                <a:solidFill>
                  <a:srgbClr val="FFFF00"/>
                </a:solidFill>
              </a:rPr>
              <a:t>Prakken</a:t>
            </a:r>
            <a:endParaRPr lang="en-GB" dirty="0" smtClean="0">
              <a:solidFill>
                <a:srgbClr val="FFFF00"/>
              </a:solidFill>
            </a:endParaRP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Reasoning with Cases as Practical Reasoning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Reconstruction of CATO using Argumentation Schemes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Wild Animals </a:t>
            </a:r>
            <a:r>
              <a:rPr lang="en-GB" i="1" dirty="0" smtClean="0">
                <a:solidFill>
                  <a:srgbClr val="FFFF00"/>
                </a:solidFill>
              </a:rPr>
              <a:t>+ Popov v Hayashi</a:t>
            </a:r>
            <a:endParaRPr lang="en-GB" i="1" dirty="0">
              <a:solidFill>
                <a:srgbClr val="FFFF00"/>
              </a:solidFill>
            </a:endParaRPr>
          </a:p>
        </p:txBody>
      </p:sp>
      <p:pic>
        <p:nvPicPr>
          <p:cNvPr id="4" name="Picture 3" descr="gateway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051720" cy="1643011"/>
          </a:xfrm>
          <a:prstGeom prst="rect">
            <a:avLst/>
          </a:prstGeom>
        </p:spPr>
      </p:pic>
      <p:pic>
        <p:nvPicPr>
          <p:cNvPr id="5" name="Picture 4" descr="Edinburgh-Castle-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8278" y="1"/>
            <a:ext cx="2075721" cy="1556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Some Other Approaches – Part 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rgbClr val="FFFF00"/>
                </a:solidFill>
              </a:rPr>
              <a:t>GREBE</a:t>
            </a:r>
            <a:r>
              <a:rPr lang="en-GB" dirty="0" smtClean="0">
                <a:solidFill>
                  <a:srgbClr val="FFFF00"/>
                </a:solidFill>
              </a:rPr>
              <a:t>: Karl Branting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Semantic Networks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Industrial Injury</a:t>
            </a:r>
          </a:p>
          <a:p>
            <a:r>
              <a:rPr lang="en-GB" b="1" i="1" dirty="0" smtClean="0">
                <a:solidFill>
                  <a:srgbClr val="FFFF00"/>
                </a:solidFill>
              </a:rPr>
              <a:t>Neural Networks</a:t>
            </a:r>
            <a:r>
              <a:rPr lang="en-GB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Daniele </a:t>
            </a:r>
            <a:r>
              <a:rPr lang="en-GB" dirty="0" err="1" smtClean="0">
                <a:solidFill>
                  <a:srgbClr val="FFFF00"/>
                </a:solidFill>
              </a:rPr>
              <a:t>Bourcier</a:t>
            </a:r>
            <a:endParaRPr lang="en-GB" dirty="0" smtClean="0">
              <a:solidFill>
                <a:srgbClr val="FFFF00"/>
              </a:solidFill>
            </a:endParaRP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Trevor Bench-Capon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Hospital Visit Benefit (fictional)</a:t>
            </a:r>
          </a:p>
          <a:p>
            <a:pPr>
              <a:buNone/>
            </a:pP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 descr="goldenG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340768"/>
            <a:ext cx="2466975" cy="1847850"/>
          </a:xfrm>
          <a:prstGeom prst="rect">
            <a:avLst/>
          </a:prstGeom>
        </p:spPr>
      </p:pic>
      <p:pic>
        <p:nvPicPr>
          <p:cNvPr id="5" name="Picture 4" descr="bolog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4512" y="3717032"/>
            <a:ext cx="3049488" cy="204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Some Other Approaches – Part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rgbClr val="FFFF00"/>
                </a:solidFill>
              </a:rPr>
              <a:t>BANKXX: </a:t>
            </a:r>
            <a:r>
              <a:rPr lang="en-GB" dirty="0" smtClean="0">
                <a:solidFill>
                  <a:srgbClr val="FFFF00"/>
                </a:solidFill>
              </a:rPr>
              <a:t> Edwina </a:t>
            </a:r>
            <a:r>
              <a:rPr lang="en-GB" dirty="0" err="1" smtClean="0">
                <a:solidFill>
                  <a:srgbClr val="FFFF00"/>
                </a:solidFill>
              </a:rPr>
              <a:t>Rissland</a:t>
            </a:r>
            <a:r>
              <a:rPr lang="en-GB" dirty="0" smtClean="0">
                <a:solidFill>
                  <a:srgbClr val="FFFF00"/>
                </a:solidFill>
              </a:rPr>
              <a:t>, David </a:t>
            </a:r>
            <a:r>
              <a:rPr lang="en-GB" dirty="0" err="1" smtClean="0">
                <a:solidFill>
                  <a:srgbClr val="FFFF00"/>
                </a:solidFill>
              </a:rPr>
              <a:t>Skalak</a:t>
            </a:r>
            <a:r>
              <a:rPr lang="en-GB" dirty="0" smtClean="0">
                <a:solidFill>
                  <a:srgbClr val="FFFF00"/>
                </a:solidFill>
              </a:rPr>
              <a:t>  and M. </a:t>
            </a:r>
            <a:r>
              <a:rPr lang="en-GB" dirty="0" err="1" smtClean="0">
                <a:solidFill>
                  <a:srgbClr val="FFFF00"/>
                </a:solidFill>
              </a:rPr>
              <a:t>Timur</a:t>
            </a:r>
            <a:r>
              <a:rPr lang="en-GB" dirty="0" smtClean="0">
                <a:solidFill>
                  <a:srgbClr val="FFFF00"/>
                </a:solidFill>
              </a:rPr>
              <a:t> Friedman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Assembling Arguments through Heuristic Search 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US Bankruptcy Law</a:t>
            </a:r>
          </a:p>
          <a:p>
            <a:r>
              <a:rPr lang="en-GB" b="1" i="1" dirty="0" smtClean="0">
                <a:solidFill>
                  <a:srgbClr val="FFFF00"/>
                </a:solidFill>
              </a:rPr>
              <a:t>AGATHA</a:t>
            </a:r>
            <a:r>
              <a:rPr lang="en-GB" dirty="0" smtClean="0">
                <a:solidFill>
                  <a:srgbClr val="FFFF00"/>
                </a:solidFill>
              </a:rPr>
              <a:t>:  Alison Chorley and Trevor Bench-Capon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Constructing </a:t>
            </a:r>
            <a:r>
              <a:rPr lang="en-GB" dirty="0">
                <a:solidFill>
                  <a:srgbClr val="FFFF00"/>
                </a:solidFill>
              </a:rPr>
              <a:t>T</a:t>
            </a:r>
            <a:r>
              <a:rPr lang="en-GB" dirty="0" smtClean="0">
                <a:solidFill>
                  <a:srgbClr val="FFFF00"/>
                </a:solidFill>
              </a:rPr>
              <a:t>heories as an Adversarial Game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Wild Animals, US Trade Secrets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 descr="sagraFami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267254"/>
            <a:ext cx="2123728" cy="1590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Some Other Approaches – Part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rgbClr val="FFFF00"/>
                </a:solidFill>
              </a:rPr>
              <a:t>Tangled Hierarchies: </a:t>
            </a:r>
            <a:r>
              <a:rPr lang="en-GB" dirty="0" smtClean="0">
                <a:solidFill>
                  <a:srgbClr val="FFFF00"/>
                </a:solidFill>
              </a:rPr>
              <a:t>Bram Roth and                   Bart </a:t>
            </a:r>
            <a:r>
              <a:rPr lang="en-GB" dirty="0" err="1" smtClean="0">
                <a:solidFill>
                  <a:srgbClr val="FFFF00"/>
                </a:solidFill>
              </a:rPr>
              <a:t>Verheij</a:t>
            </a:r>
            <a:endParaRPr lang="en-GB" dirty="0" smtClean="0">
              <a:solidFill>
                <a:srgbClr val="FFFF00"/>
              </a:solidFill>
            </a:endParaRP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Attacks on connections as well as factors</a:t>
            </a:r>
          </a:p>
          <a:p>
            <a:pPr lvl="2"/>
            <a:r>
              <a:rPr lang="en-GB" dirty="0" smtClean="0">
                <a:solidFill>
                  <a:srgbClr val="FFFF00"/>
                </a:solidFill>
              </a:rPr>
              <a:t>Dutch  Employment Law</a:t>
            </a:r>
          </a:p>
          <a:p>
            <a:r>
              <a:rPr lang="en-GB" b="1" i="1" dirty="0" smtClean="0">
                <a:solidFill>
                  <a:srgbClr val="FFFF00"/>
                </a:solidFill>
              </a:rPr>
              <a:t>Evidence</a:t>
            </a:r>
            <a:r>
              <a:rPr lang="en-GB" dirty="0" smtClean="0">
                <a:solidFill>
                  <a:srgbClr val="FFFF00"/>
                </a:solidFill>
              </a:rPr>
              <a:t>: </a:t>
            </a:r>
            <a:r>
              <a:rPr lang="en-GB" dirty="0" err="1" smtClean="0">
                <a:solidFill>
                  <a:srgbClr val="FFFF00"/>
                </a:solidFill>
              </a:rPr>
              <a:t>Floris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Bex</a:t>
            </a:r>
            <a:r>
              <a:rPr lang="en-US" dirty="0" smtClean="0">
                <a:solidFill>
                  <a:srgbClr val="FFFF00"/>
                </a:solidFill>
              </a:rPr>
              <a:t>, Peter van </a:t>
            </a:r>
            <a:r>
              <a:rPr lang="en-US" dirty="0" err="1" smtClean="0">
                <a:solidFill>
                  <a:srgbClr val="FFFF00"/>
                </a:solidFill>
              </a:rPr>
              <a:t>Koppen</a:t>
            </a:r>
            <a:r>
              <a:rPr lang="en-US" dirty="0" smtClean="0">
                <a:solidFill>
                  <a:srgbClr val="FFFF00"/>
                </a:solidFill>
              </a:rPr>
              <a:t>, Susan van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den </a:t>
            </a:r>
            <a:r>
              <a:rPr lang="en-US" dirty="0" err="1" smtClean="0">
                <a:solidFill>
                  <a:srgbClr val="FFFF00"/>
                </a:solidFill>
              </a:rPr>
              <a:t>Braak</a:t>
            </a:r>
            <a:r>
              <a:rPr lang="en-US" dirty="0" smtClean="0">
                <a:solidFill>
                  <a:srgbClr val="FFFF00"/>
                </a:solidFill>
              </a:rPr>
              <a:t>, Henry </a:t>
            </a:r>
            <a:r>
              <a:rPr lang="en-US" dirty="0" err="1" smtClean="0">
                <a:solidFill>
                  <a:srgbClr val="FFFF00"/>
                </a:solidFill>
              </a:rPr>
              <a:t>Prakken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dirty="0" err="1" smtClean="0">
                <a:solidFill>
                  <a:srgbClr val="FFFF00"/>
                </a:solidFill>
              </a:rPr>
              <a:t>BartVerheij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Resolving conflicting witness testimony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Criminal cases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 descr="upi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1819" y="1124744"/>
            <a:ext cx="1632181" cy="2448272"/>
          </a:xfrm>
          <a:prstGeom prst="rect">
            <a:avLst/>
          </a:prstGeom>
        </p:spPr>
      </p:pic>
      <p:pic>
        <p:nvPicPr>
          <p:cNvPr id="5" name="Picture 4" descr="Pantheon_Rome_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274290"/>
            <a:ext cx="2627784" cy="1583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The Problem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Given a set of decided cases, and a new (current) case: </a:t>
            </a:r>
            <a:r>
              <a:rPr lang="en-GB" b="1" i="1" dirty="0" smtClean="0">
                <a:solidFill>
                  <a:srgbClr val="FFFF00"/>
                </a:solidFill>
              </a:rPr>
              <a:t>how do we construct and compare arguments about how the new case?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Some Issues:</a:t>
            </a:r>
          </a:p>
          <a:p>
            <a:pPr lvl="1"/>
            <a:r>
              <a:rPr lang="en-GB" b="1" i="1" dirty="0" smtClean="0">
                <a:solidFill>
                  <a:srgbClr val="FFFF00"/>
                </a:solidFill>
              </a:rPr>
              <a:t>Where do we start</a:t>
            </a:r>
            <a:r>
              <a:rPr lang="en-GB" i="1" dirty="0" smtClean="0">
                <a:solidFill>
                  <a:srgbClr val="FFFF00"/>
                </a:solidFill>
              </a:rPr>
              <a:t>?</a:t>
            </a:r>
            <a:r>
              <a:rPr lang="en-GB" dirty="0" smtClean="0">
                <a:solidFill>
                  <a:srgbClr val="FFFF00"/>
                </a:solidFill>
              </a:rPr>
              <a:t>:  facts (higher courts) or evidence (lower courts)?</a:t>
            </a:r>
          </a:p>
          <a:p>
            <a:pPr lvl="1"/>
            <a:r>
              <a:rPr lang="en-GB" b="1" i="1" dirty="0" smtClean="0">
                <a:solidFill>
                  <a:srgbClr val="FFFF00"/>
                </a:solidFill>
              </a:rPr>
              <a:t>How do we represent cases?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Facts, Dimensions, Factors, Issues, Purposes, Values.</a:t>
            </a:r>
          </a:p>
          <a:p>
            <a:pPr lvl="1"/>
            <a:r>
              <a:rPr lang="en-GB" b="1" i="1" dirty="0" smtClean="0">
                <a:solidFill>
                  <a:srgbClr val="FFFF00"/>
                </a:solidFill>
              </a:rPr>
              <a:t>How do we compare cases?</a:t>
            </a:r>
          </a:p>
          <a:p>
            <a:pPr lvl="1"/>
            <a:r>
              <a:rPr lang="en-GB" b="1" i="1" dirty="0" smtClean="0">
                <a:solidFill>
                  <a:srgbClr val="FFFF00"/>
                </a:solidFill>
              </a:rPr>
              <a:t>How do we go beyond </a:t>
            </a:r>
            <a:r>
              <a:rPr lang="en-GB" b="1" dirty="0" smtClean="0">
                <a:solidFill>
                  <a:srgbClr val="FFFF00"/>
                </a:solidFill>
              </a:rPr>
              <a:t>a fortiori </a:t>
            </a:r>
            <a:r>
              <a:rPr lang="en-GB" b="1" i="1" dirty="0" smtClean="0">
                <a:solidFill>
                  <a:srgbClr val="FFFF00"/>
                </a:solidFill>
              </a:rPr>
              <a:t>reasoning?</a:t>
            </a:r>
            <a:endParaRPr lang="en-GB" b="1" i="1" dirty="0">
              <a:solidFill>
                <a:srgbClr val="FFFF00"/>
              </a:solidFill>
            </a:endParaRPr>
          </a:p>
        </p:txBody>
      </p:sp>
      <p:pic>
        <p:nvPicPr>
          <p:cNvPr id="5" name="Picture 4" descr="bookshe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0" y="0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1259</Words>
  <Application>Microsoft Office PowerPoint</Application>
  <PresentationFormat>On-screen Show (4:3)</PresentationFormat>
  <Paragraphs>215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Arguing with Legal Cases: what do we know?</vt:lpstr>
      <vt:lpstr>Landmarks – Part I</vt:lpstr>
      <vt:lpstr>Landmarks – Part 2</vt:lpstr>
      <vt:lpstr>Landmarks – Part 3</vt:lpstr>
      <vt:lpstr>Landmarks – Part 4</vt:lpstr>
      <vt:lpstr>Some Other Approaches – Part 1</vt:lpstr>
      <vt:lpstr>Some Other Approaches – Part 2</vt:lpstr>
      <vt:lpstr>Some Other Approaches – Part 3</vt:lpstr>
      <vt:lpstr>The Problem</vt:lpstr>
      <vt:lpstr>From Evidence to Decision</vt:lpstr>
      <vt:lpstr>What makes cases similar?</vt:lpstr>
      <vt:lpstr>Why is a raven like a writing desk?</vt:lpstr>
      <vt:lpstr>CATO</vt:lpstr>
      <vt:lpstr>Factors</vt:lpstr>
      <vt:lpstr>Factor Based Reasoning</vt:lpstr>
      <vt:lpstr>Factors May Result In</vt:lpstr>
      <vt:lpstr>Beyond A Fortiori</vt:lpstr>
      <vt:lpstr>Value Based Theory Construction</vt:lpstr>
      <vt:lpstr>Horty and Bench-Capon (2012)</vt:lpstr>
      <vt:lpstr>Organising Factors</vt:lpstr>
      <vt:lpstr>Organising Arguments</vt:lpstr>
      <vt:lpstr>What About Dimensions?</vt:lpstr>
      <vt:lpstr>Other Roles for Dimensions?</vt:lpstr>
      <vt:lpstr>How do Factors Combine?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Bench-Capon</dc:creator>
  <cp:lastModifiedBy>CSC</cp:lastModifiedBy>
  <cp:revision>68</cp:revision>
  <dcterms:created xsi:type="dcterms:W3CDTF">2013-05-08T10:25:52Z</dcterms:created>
  <dcterms:modified xsi:type="dcterms:W3CDTF">2013-06-18T16:31:47Z</dcterms:modified>
</cp:coreProperties>
</file>