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2C9A0-9D79-437B-AEB4-6954B578A667}" type="datetimeFigureOut">
              <a:rPr lang="en-GB" smtClean="0"/>
              <a:t>14/08/2019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1A8D3-6A0B-4A1E-B09A-82987258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2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2E4-1AEF-4375-ADC0-B77C5E2DD15D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24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0495-6814-4309-A10B-1CB17A5B0DE2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4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ABC8-EDC8-44B6-BE5A-ED2D7B36556F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1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31A-3368-4C51-8CC6-91650113C296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3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B44-728F-424D-9D58-E3322ED090F9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4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FC14-8821-473B-B990-71A7A29043F6}" type="datetime1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4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5ED0-0B0C-43AE-96E4-0530EB8B9939}" type="datetime1">
              <a:rPr lang="en-GB" smtClean="0"/>
              <a:t>14/08/2019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7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B678-4FCE-4740-8B2D-D2D9C0635E59}" type="datetime1">
              <a:rPr lang="en-GB" smtClean="0"/>
              <a:t>14/08/2019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B0D-2C01-4C29-A555-EC0D77445D88}" type="datetime1">
              <a:rPr lang="en-GB" smtClean="0"/>
              <a:t>14/08/2019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8535-409C-473D-998C-0596ACDF6B7D}" type="datetime1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4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B165-46D5-40A2-BEFC-C3AA9AF651D4}" type="datetime1">
              <a:rPr lang="en-GB" smtClean="0"/>
              <a:t>14/08/2019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8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FB57-744C-4C9F-81AC-B864B01D3D35}" type="datetime1">
              <a:rPr lang="en-GB" smtClean="0"/>
              <a:t>14/08/2019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BEB7-28DA-46FF-91C5-4546C54B7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5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94" y="530352"/>
            <a:ext cx="10685206" cy="14459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DESCRIBING THE DEVELOPMENT</a:t>
            </a: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OF CASE LAW</a:t>
            </a: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Authors: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Professor Trevor Bench-Capon and John Henderson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268712" y="329184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242697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313"/>
            <a:ext cx="10515600" cy="746459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523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Fact: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20-year-old in full-time education.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Arguments: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Logical similarity: C7 17-year-old and C9 20-year-old.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Floodgates: if you pay a 20-year-old, you would have to pay all those that had left school.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Bright line: only pay if in full time education.</a:t>
            </a:r>
          </a:p>
          <a:p>
            <a:pPr marL="0" indent="0"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Decision: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Allow IA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Extensional definition: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Rule: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IF in full-time education THEN pay IA.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81319"/>
              </p:ext>
            </p:extLst>
          </p:nvPr>
        </p:nvGraphicFramePr>
        <p:xfrm>
          <a:off x="3790890" y="5527244"/>
          <a:ext cx="3399155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689100">
                  <a:extLst>
                    <a:ext uri="{9D8B030D-6E8A-4147-A177-3AD203B41FA5}">
                      <a16:colId xmlns:a16="http://schemas.microsoft.com/office/drawing/2014/main" val="1326231947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398583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471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C.3, C.7, C9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C.1, C.4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57769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04439" y="176981"/>
            <a:ext cx="18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320600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619"/>
            <a:ext cx="10515600" cy="786581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Final Case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37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Fact: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Another four-year-old child. </a:t>
            </a:r>
          </a:p>
          <a:p>
            <a:pPr marL="0" indent="0"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Arguments: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Logical similarity: none available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Floodgates: N/A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Bright line: N/A </a:t>
            </a:r>
          </a:p>
          <a:p>
            <a:pPr marL="0" indent="0"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Decision: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Disallow IA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Extensional Definition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14789"/>
              </p:ext>
            </p:extLst>
          </p:nvPr>
        </p:nvGraphicFramePr>
        <p:xfrm>
          <a:off x="3645854" y="5147853"/>
          <a:ext cx="3111500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419225">
                  <a:extLst>
                    <a:ext uri="{9D8B030D-6E8A-4147-A177-3AD203B41FA5}">
                      <a16:colId xmlns:a16="http://schemas.microsoft.com/office/drawing/2014/main" val="3509787896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40390952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238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C.3, C7, C.9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 and C.4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39406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5858058"/>
            <a:ext cx="7047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Rule: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IF in full-time education THEN pay IA  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065342" y="271912"/>
            <a:ext cx="221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424931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8258"/>
            <a:ext cx="10515600" cy="1002430"/>
          </a:xfrm>
        </p:spPr>
        <p:txBody>
          <a:bodyPr/>
          <a:lstStyle/>
          <a:p>
            <a:r>
              <a:rPr lang="en-GB" dirty="0"/>
              <a:t>TEN OBERVATIONS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Different decisions on the same facts are not necessarily inconsistent;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common law rules changes but there is a thread of continuity.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order in which cases arise is important;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floodgate and bright line arguments may consider future, hypothetical cases as well as prior cases;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effect of the new case on the pre-existing rule appears to be disproportionately large as compared to the effect of prior cases;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087897" y="28513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1022524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0774"/>
            <a:ext cx="10515600" cy="1149914"/>
          </a:xfrm>
        </p:spPr>
        <p:txBody>
          <a:bodyPr/>
          <a:lstStyle/>
          <a:p>
            <a:pPr>
              <a:tabLst>
                <a:tab pos="628650" algn="l"/>
              </a:tabLst>
            </a:pPr>
            <a:r>
              <a:rPr lang="en-GB" dirty="0"/>
              <a:t>TEN OBSERVATIONS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9750" indent="-539750">
              <a:buNone/>
              <a:tabLst>
                <a:tab pos="541338" algn="l"/>
              </a:tabLst>
            </a:pPr>
            <a:r>
              <a:rPr lang="en-GB" dirty="0"/>
              <a:t>6.	The measure of ‘success’, if there is one, is probably the longevity of the rule;</a:t>
            </a:r>
          </a:p>
          <a:p>
            <a:pPr marL="514350" indent="-514350">
              <a:buAutoNum type="arabicPeriod" startAt="7"/>
              <a:tabLst>
                <a:tab pos="541338" algn="l"/>
              </a:tabLst>
            </a:pPr>
            <a:r>
              <a:rPr lang="en-GB" dirty="0"/>
              <a:t>Common law tends to work with a handful of landmark cases rather than with a huge number of ‘ordinary’ cases, these tend to be the cases in which a rule is established or changed;</a:t>
            </a:r>
          </a:p>
          <a:p>
            <a:pPr marL="514350" indent="-514350">
              <a:buAutoNum type="arabicPeriod" startAt="7"/>
              <a:tabLst>
                <a:tab pos="541338" algn="l"/>
              </a:tabLst>
            </a:pPr>
            <a:r>
              <a:rPr lang="en-GB" dirty="0"/>
              <a:t>Common law rules are inherently value-based;</a:t>
            </a:r>
          </a:p>
          <a:p>
            <a:pPr marL="514350" indent="-514350">
              <a:buAutoNum type="arabicPeriod" startAt="7"/>
              <a:tabLst>
                <a:tab pos="541338" algn="l"/>
              </a:tabLst>
            </a:pPr>
            <a:r>
              <a:rPr lang="en-GB" dirty="0"/>
              <a:t>Arguments used but not followed in prior cases may be material in subsequent cases;</a:t>
            </a:r>
          </a:p>
          <a:p>
            <a:pPr marL="514350" indent="-514350">
              <a:buAutoNum type="arabicPeriod" startAt="7"/>
              <a:tabLst>
                <a:tab pos="541338" algn="l"/>
              </a:tabLst>
            </a:pPr>
            <a:r>
              <a:rPr lang="en-GB" dirty="0"/>
              <a:t>It may take several decisions to find the bright line.</a:t>
            </a:r>
          </a:p>
          <a:p>
            <a:pPr marL="0" indent="0">
              <a:buNone/>
              <a:tabLst>
                <a:tab pos="541338" algn="l"/>
              </a:tabLst>
            </a:pPr>
            <a:endParaRPr lang="en-GB" dirty="0"/>
          </a:p>
          <a:p>
            <a:pPr marL="0" indent="0">
              <a:buNone/>
              <a:tabLst>
                <a:tab pos="541338" algn="l"/>
              </a:tabLst>
            </a:pP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166555" y="25563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ICAIL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04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0271"/>
            <a:ext cx="10515600" cy="1120417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02762" y="250668"/>
            <a:ext cx="175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37020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92" y="412955"/>
            <a:ext cx="10585704" cy="422788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INCONSISTENT DECISIONS?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76073"/>
              </p:ext>
            </p:extLst>
          </p:nvPr>
        </p:nvGraphicFramePr>
        <p:xfrm>
          <a:off x="652463" y="1079500"/>
          <a:ext cx="10709275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5762609" imgH="3024136" progId="Word.Document.12">
                  <p:embed/>
                </p:oleObj>
              </mc:Choice>
              <mc:Fallback>
                <p:oleObj name="Document" r:id="rId3" imgW="5762609" imgH="3024136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463" y="1079500"/>
                        <a:ext cx="10709275" cy="562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33935" y="167148"/>
            <a:ext cx="146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18662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081088"/>
          </a:xfrm>
        </p:spPr>
        <p:txBody>
          <a:bodyPr>
            <a:normAutofit/>
          </a:bodyPr>
          <a:lstStyle/>
          <a:p>
            <a:r>
              <a:rPr lang="en-GB" sz="2800" b="1" dirty="0"/>
              <a:t>LEVI: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 algn="just">
              <a:buNone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“A controversy as to whether the law is certain, unchanging, and expressed in rules, or uncertain, changing, and only a technique for deciding specific cases misses the point.  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It is both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Nor is it helpful to dispose of the process as a wonderful mystery possibly reflecting a higher law, by which the law can remain the same and yet change.  The law forum is the most explicit demonstration of the mechanism required for a 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moving classification system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851923" y="324465"/>
            <a:ext cx="181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33652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8723"/>
            <a:ext cx="10515600" cy="1121965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SIX INDEPENDENCE ALLOWANCE CASES: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C1: 4 </a:t>
            </a:r>
            <a:r>
              <a:rPr lang="en-GB" dirty="0" err="1"/>
              <a:t>y.o</a:t>
            </a:r>
            <a:r>
              <a:rPr lang="en-GB" dirty="0"/>
              <a:t>.  C3:  12 </a:t>
            </a:r>
            <a:r>
              <a:rPr lang="en-GB" dirty="0" err="1"/>
              <a:t>y.o</a:t>
            </a:r>
            <a:r>
              <a:rPr lang="en-GB" dirty="0"/>
              <a:t>.  C4:  30 </a:t>
            </a:r>
            <a:r>
              <a:rPr lang="en-GB" dirty="0" err="1"/>
              <a:t>y.o</a:t>
            </a:r>
            <a:r>
              <a:rPr lang="en-GB" dirty="0"/>
              <a:t>.  C7:  17 </a:t>
            </a:r>
            <a:r>
              <a:rPr lang="en-GB" dirty="0" err="1"/>
              <a:t>y.o</a:t>
            </a:r>
            <a:r>
              <a:rPr lang="en-GB" dirty="0"/>
              <a:t>.  C9 20 </a:t>
            </a:r>
            <a:r>
              <a:rPr lang="en-GB" dirty="0" err="1"/>
              <a:t>y.o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Final case 4 </a:t>
            </a:r>
            <a:r>
              <a:rPr lang="en-GB" dirty="0" err="1"/>
              <a:t>y.o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TWO PART DEFINITION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Extensional Definition   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Rule:  IF child THEN pay IA.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39368"/>
              </p:ext>
            </p:extLst>
          </p:nvPr>
        </p:nvGraphicFramePr>
        <p:xfrm>
          <a:off x="4709651" y="4188541"/>
          <a:ext cx="6314376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57188">
                  <a:extLst>
                    <a:ext uri="{9D8B030D-6E8A-4147-A177-3AD203B41FA5}">
                      <a16:colId xmlns:a16="http://schemas.microsoft.com/office/drawing/2014/main" val="2296668571"/>
                    </a:ext>
                  </a:extLst>
                </a:gridCol>
                <a:gridCol w="3157188">
                  <a:extLst>
                    <a:ext uri="{9D8B030D-6E8A-4147-A177-3AD203B41FA5}">
                      <a16:colId xmlns:a16="http://schemas.microsoft.com/office/drawing/2014/main" val="2512871702"/>
                    </a:ext>
                  </a:extLst>
                </a:gridCol>
              </a:tblGrid>
              <a:tr h="33183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Precedents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Negative Precedents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068475"/>
                  </a:ext>
                </a:extLst>
              </a:tr>
              <a:tr h="33183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7417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15948" y="226142"/>
            <a:ext cx="155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263463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08108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three arguments: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Logical similarity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“The proposition which these cases suggested and which, is therefore, to be deduced from them is …” Brett MR in </a:t>
            </a:r>
            <a:r>
              <a:rPr lang="en-GB" sz="3000" i="1" dirty="0">
                <a:latin typeface="Arial" panose="020B0604020202020204" pitchFamily="34" charset="0"/>
                <a:cs typeface="Arial" panose="020B0604020202020204" pitchFamily="34" charset="0"/>
              </a:rPr>
              <a:t>Heaven v. Pender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[1883]</a:t>
            </a:r>
          </a:p>
          <a:p>
            <a:pPr lvl="0"/>
            <a:endParaRPr lang="en-G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Floodgates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: “If claims for economic loss were permitted for this hazard there would be no end of claims…” Lord Denning MR in </a:t>
            </a:r>
            <a:r>
              <a:rPr lang="en-GB" sz="3000" i="1" dirty="0">
                <a:latin typeface="Arial" panose="020B0604020202020204" pitchFamily="34" charset="0"/>
                <a:cs typeface="Arial" panose="020B0604020202020204" pitchFamily="34" charset="0"/>
              </a:rPr>
              <a:t>Spartan Steel v. Martin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[1973].</a:t>
            </a: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Bright line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GB" sz="3000" i="1" dirty="0">
                <a:latin typeface="Arial" panose="020B0604020202020204" pitchFamily="34" charset="0"/>
                <a:cs typeface="Arial" panose="020B0604020202020204" pitchFamily="34" charset="0"/>
              </a:rPr>
              <a:t>In my view, it would be better to adopt a clear-cut rule to the effect that a warrant should not be required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…” Blackmun in </a:t>
            </a:r>
            <a:r>
              <a:rPr lang="en-GB" sz="3000" i="1" dirty="0">
                <a:latin typeface="Arial" panose="020B0604020202020204" pitchFamily="34" charset="0"/>
                <a:cs typeface="Arial" panose="020B0604020202020204" pitchFamily="34" charset="0"/>
              </a:rPr>
              <a:t>Arkansas v. Saunders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497961" y="24580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297458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0942"/>
            <a:ext cx="10515600" cy="1141961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65978" y="-1027726"/>
            <a:ext cx="163264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Introduction: independence allowance is a benefit paid to ensure some financial security to those who are not expected to work. </a:t>
            </a: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will assume that we are given a decision in Case 1 concerning a four-year-old who is entitled to independence allowance.</a:t>
            </a: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Extensional definition </a:t>
            </a: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064408"/>
              </p:ext>
            </p:extLst>
          </p:nvPr>
        </p:nvGraphicFramePr>
        <p:xfrm>
          <a:off x="3941733" y="4257279"/>
          <a:ext cx="3886364" cy="638727"/>
        </p:xfrm>
        <a:graphic>
          <a:graphicData uri="http://schemas.openxmlformats.org/drawingml/2006/table">
            <a:tbl>
              <a:tblPr firstRow="1" firstCol="1" bandRow="1"/>
              <a:tblGrid>
                <a:gridCol w="2036049">
                  <a:extLst>
                    <a:ext uri="{9D8B030D-6E8A-4147-A177-3AD203B41FA5}">
                      <a16:colId xmlns:a16="http://schemas.microsoft.com/office/drawing/2014/main" val="1525279485"/>
                    </a:ext>
                  </a:extLst>
                </a:gridCol>
                <a:gridCol w="1850315">
                  <a:extLst>
                    <a:ext uri="{9D8B030D-6E8A-4147-A177-3AD203B41FA5}">
                      <a16:colId xmlns:a16="http://schemas.microsoft.com/office/drawing/2014/main" val="2089998003"/>
                    </a:ext>
                  </a:extLst>
                </a:gridCol>
              </a:tblGrid>
              <a:tr h="138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50913"/>
                  </a:ext>
                </a:extLst>
              </a:tr>
              <a:tr h="4383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343496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14400" y="3942647"/>
            <a:ext cx="24449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Extensional definition: </a:t>
            </a:r>
            <a:endParaRPr kumimoji="0" lang="en-GB" altLang="en-US" sz="16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834363"/>
            <a:ext cx="4787153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b="1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b="1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Rule: </a:t>
            </a:r>
            <a:r>
              <a:rPr lang="en-GB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child THEN pay IA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206618"/>
            <a:ext cx="3711388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>
                <a:cs typeface="Arial" panose="020B0604020202020204" pitchFamily="34" charset="0"/>
              </a:rPr>
              <a:t>Fact: </a:t>
            </a:r>
            <a:r>
              <a:rPr lang="en-GB" altLang="en-US" sz="1600" dirty="0">
                <a:cs typeface="Arial" panose="020B0604020202020204" pitchFamily="34" charset="0"/>
              </a:rPr>
              <a:t>4-year-old child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/>
              <a:t>Arguments: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dirty="0"/>
              <a:t>Logical similarity: N/A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Floodgates:</a:t>
            </a:r>
            <a:r>
              <a:rPr kumimoji="0" lang="en-GB" altLang="en-US" sz="16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N/A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aseline="0" dirty="0" err="1"/>
              <a:t>Brightline</a:t>
            </a:r>
            <a:r>
              <a:rPr lang="en-GB" altLang="en-US" sz="1600" baseline="0" dirty="0"/>
              <a:t>:</a:t>
            </a:r>
            <a:r>
              <a:rPr lang="en-GB" altLang="en-US" sz="1600" dirty="0"/>
              <a:t> 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/>
              <a:t>Decision: </a:t>
            </a:r>
            <a:r>
              <a:rPr lang="en-GB" altLang="en-US" sz="1600" dirty="0"/>
              <a:t>Allow IA</a:t>
            </a:r>
            <a:endParaRPr kumimoji="0" lang="en-GB" altLang="en-US" sz="16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6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53600" y="216310"/>
            <a:ext cx="167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177371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1276"/>
            <a:ext cx="10515600" cy="884905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3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144932"/>
              </p:ext>
            </p:extLst>
          </p:nvPr>
        </p:nvGraphicFramePr>
        <p:xfrm>
          <a:off x="3474179" y="4476989"/>
          <a:ext cx="4145822" cy="833030"/>
        </p:xfrm>
        <a:graphic>
          <a:graphicData uri="http://schemas.openxmlformats.org/drawingml/2006/table">
            <a:tbl>
              <a:tblPr firstRow="1" firstCol="1" bandRow="1"/>
              <a:tblGrid>
                <a:gridCol w="1792157">
                  <a:extLst>
                    <a:ext uri="{9D8B030D-6E8A-4147-A177-3AD203B41FA5}">
                      <a16:colId xmlns:a16="http://schemas.microsoft.com/office/drawing/2014/main" val="100840741"/>
                    </a:ext>
                  </a:extLst>
                </a:gridCol>
                <a:gridCol w="2353665">
                  <a:extLst>
                    <a:ext uri="{9D8B030D-6E8A-4147-A177-3AD203B41FA5}">
                      <a16:colId xmlns:a16="http://schemas.microsoft.com/office/drawing/2014/main" val="2066450283"/>
                    </a:ext>
                  </a:extLst>
                </a:gridCol>
              </a:tblGrid>
              <a:tr h="2776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862879"/>
                  </a:ext>
                </a:extLst>
              </a:tr>
              <a:tr h="5553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 and C.3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2562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5724" y="1064846"/>
            <a:ext cx="9995338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Fact: </a:t>
            </a:r>
            <a:r>
              <a:rPr kumimoji="0" lang="en-GB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12-year-old</a:t>
            </a:r>
            <a:endParaRPr kumimoji="0" lang="en-GB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Arguments: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Logical similarity: C1 and C3 are both children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Floodgates: nowadays a 30-year-old might be considered a child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5401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Bright line: a child is below working age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Decision: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allow IA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Extensional definition: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3607" y="5403767"/>
            <a:ext cx="9238593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Rule: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child THEN pay IA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982200" y="235974"/>
            <a:ext cx="1728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34222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0942"/>
            <a:ext cx="10515600" cy="96152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469"/>
            <a:ext cx="10515600" cy="468449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Fact: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30-year-old</a:t>
            </a: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Arguments: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Logical similarity: a 12-year-old and a 30-year-old are both young, arguably both children </a:t>
            </a: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Floodgates: if a 30-year-old is a child then so am I</a:t>
            </a: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Bright line: a child is below working age</a:t>
            </a:r>
          </a:p>
          <a:p>
            <a:pPr marL="354013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Disallow IA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Extensional definition: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91743"/>
              </p:ext>
            </p:extLst>
          </p:nvPr>
        </p:nvGraphicFramePr>
        <p:xfrm>
          <a:off x="4001236" y="4672102"/>
          <a:ext cx="3214370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840230">
                  <a:extLst>
                    <a:ext uri="{9D8B030D-6E8A-4147-A177-3AD203B41FA5}">
                      <a16:colId xmlns:a16="http://schemas.microsoft.com/office/drawing/2014/main" val="3089812353"/>
                    </a:ext>
                  </a:extLst>
                </a:gridCol>
                <a:gridCol w="1374140">
                  <a:extLst>
                    <a:ext uri="{9D8B030D-6E8A-4147-A177-3AD203B41FA5}">
                      <a16:colId xmlns:a16="http://schemas.microsoft.com/office/drawing/2014/main" val="31720103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171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 and C.3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C.4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33876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38200" y="467210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b="1" dirty="0"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b="1" dirty="0"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Rule: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IF child THEN pay IA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684774" y="206477"/>
            <a:ext cx="175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243561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18" y="481780"/>
            <a:ext cx="10515600" cy="776749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18" y="1460938"/>
            <a:ext cx="10515600" cy="48662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Fact: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a 17-year-old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Arguments: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Logical similarity: C.3 and C.7 are similar, they concern a 12-year-old and a 17-year-old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Floodgates: pay anyone below the age of majority</a:t>
            </a:r>
          </a:p>
          <a:p>
            <a:pPr marL="354013" lv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Bright line: pay if minor</a:t>
            </a:r>
          </a:p>
          <a:p>
            <a:pPr marL="0" indent="0"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Decision: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Allow IA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Extensional definition: 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Rule: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IF minor THEN pay IA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96692"/>
              </p:ext>
            </p:extLst>
          </p:nvPr>
        </p:nvGraphicFramePr>
        <p:xfrm>
          <a:off x="3621061" y="5278385"/>
          <a:ext cx="3150235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779270">
                  <a:extLst>
                    <a:ext uri="{9D8B030D-6E8A-4147-A177-3AD203B41FA5}">
                      <a16:colId xmlns:a16="http://schemas.microsoft.com/office/drawing/2014/main" val="3052080773"/>
                    </a:ext>
                  </a:extLst>
                </a:gridCol>
                <a:gridCol w="1370965">
                  <a:extLst>
                    <a:ext uri="{9D8B030D-6E8A-4147-A177-3AD203B41FA5}">
                      <a16:colId xmlns:a16="http://schemas.microsoft.com/office/drawing/2014/main" val="15938370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 Precedents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Precedents 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07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C.1, C.3, C.7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826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C.4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1438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EB7-28DA-46FF-91C5-4546C54B7C56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586452" y="186813"/>
            <a:ext cx="176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ICAIL 2019</a:t>
            </a:r>
          </a:p>
        </p:txBody>
      </p:sp>
    </p:spTree>
    <p:extLst>
      <p:ext uri="{BB962C8B-B14F-4D97-AF65-F5344CB8AC3E}">
        <p14:creationId xmlns:p14="http://schemas.microsoft.com/office/powerpoint/2010/main" val="42781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655</Words>
  <Application>Microsoft Office PowerPoint</Application>
  <PresentationFormat>Widescreen</PresentationFormat>
  <Paragraphs>194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Document</vt:lpstr>
      <vt:lpstr>   DESCRIBING THE DEVELOPMENT  OF CASE LAW </vt:lpstr>
      <vt:lpstr>INCONSISTENT DECISIONS?</vt:lpstr>
      <vt:lpstr>LEVI:</vt:lpstr>
      <vt:lpstr>SIX INDEPENDENCE ALLOWANCE CASES:</vt:lpstr>
      <vt:lpstr>The three arguments: </vt:lpstr>
      <vt:lpstr>Case 1</vt:lpstr>
      <vt:lpstr> Case 3 </vt:lpstr>
      <vt:lpstr>Case 4</vt:lpstr>
      <vt:lpstr>Case 7</vt:lpstr>
      <vt:lpstr>Case 9</vt:lpstr>
      <vt:lpstr>Final Case</vt:lpstr>
      <vt:lpstr>TEN OBERVATIONS</vt:lpstr>
      <vt:lpstr>TEN OBSERVATIONS - CONTINUED</vt:lpstr>
      <vt:lpstr>THANK YOU</vt:lpstr>
    </vt:vector>
  </TitlesOfParts>
  <Company>Beale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ICAIL CONFERENCE ON ARTIFICIAL INTELLIGENCE AND LAW MONTREAL</dc:title>
  <dc:creator>Lisa Gittins</dc:creator>
  <cp:lastModifiedBy>CSC</cp:lastModifiedBy>
  <cp:revision>21</cp:revision>
  <cp:lastPrinted>2019-06-07T11:32:10Z</cp:lastPrinted>
  <dcterms:created xsi:type="dcterms:W3CDTF">2019-06-07T11:09:45Z</dcterms:created>
  <dcterms:modified xsi:type="dcterms:W3CDTF">2019-08-14T11:06:06Z</dcterms:modified>
</cp:coreProperties>
</file>