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708" r:id="rId2"/>
  </p:sldMasterIdLst>
  <p:notesMasterIdLst>
    <p:notesMasterId r:id="rId81"/>
  </p:notesMasterIdLst>
  <p:handoutMasterIdLst>
    <p:handoutMasterId r:id="rId82"/>
  </p:handoutMasterIdLst>
  <p:sldIdLst>
    <p:sldId id="537" r:id="rId3"/>
    <p:sldId id="380" r:id="rId4"/>
    <p:sldId id="330" r:id="rId5"/>
    <p:sldId id="335" r:id="rId6"/>
    <p:sldId id="332" r:id="rId7"/>
    <p:sldId id="258" r:id="rId8"/>
    <p:sldId id="259" r:id="rId9"/>
    <p:sldId id="336" r:id="rId10"/>
    <p:sldId id="468" r:id="rId11"/>
    <p:sldId id="538" r:id="rId12"/>
    <p:sldId id="431" r:id="rId13"/>
    <p:sldId id="432" r:id="rId14"/>
    <p:sldId id="433" r:id="rId15"/>
    <p:sldId id="434" r:id="rId16"/>
    <p:sldId id="435" r:id="rId17"/>
    <p:sldId id="539" r:id="rId18"/>
    <p:sldId id="266" r:id="rId19"/>
    <p:sldId id="304" r:id="rId20"/>
    <p:sldId id="339" r:id="rId21"/>
    <p:sldId id="267" r:id="rId22"/>
    <p:sldId id="449" r:id="rId23"/>
    <p:sldId id="450" r:id="rId24"/>
    <p:sldId id="273" r:id="rId25"/>
    <p:sldId id="340" r:id="rId26"/>
    <p:sldId id="341" r:id="rId27"/>
    <p:sldId id="277" r:id="rId28"/>
    <p:sldId id="278" r:id="rId29"/>
    <p:sldId id="279" r:id="rId30"/>
    <p:sldId id="280" r:id="rId31"/>
    <p:sldId id="541" r:id="rId32"/>
    <p:sldId id="281" r:id="rId33"/>
    <p:sldId id="282" r:id="rId34"/>
    <p:sldId id="469" r:id="rId35"/>
    <p:sldId id="309" r:id="rId36"/>
    <p:sldId id="540" r:id="rId37"/>
    <p:sldId id="343" r:id="rId38"/>
    <p:sldId id="442" r:id="rId39"/>
    <p:sldId id="345" r:id="rId40"/>
    <p:sldId id="347" r:id="rId41"/>
    <p:sldId id="348" r:id="rId42"/>
    <p:sldId id="545" r:id="rId43"/>
    <p:sldId id="351" r:id="rId44"/>
    <p:sldId id="378" r:id="rId45"/>
    <p:sldId id="352" r:id="rId46"/>
    <p:sldId id="353" r:id="rId47"/>
    <p:sldId id="354" r:id="rId48"/>
    <p:sldId id="360" r:id="rId49"/>
    <p:sldId id="546" r:id="rId50"/>
    <p:sldId id="365" r:id="rId51"/>
    <p:sldId id="471" r:id="rId52"/>
    <p:sldId id="473" r:id="rId53"/>
    <p:sldId id="505" r:id="rId54"/>
    <p:sldId id="507" r:id="rId55"/>
    <p:sldId id="508" r:id="rId56"/>
    <p:sldId id="510" r:id="rId57"/>
    <p:sldId id="511" r:id="rId58"/>
    <p:sldId id="548" r:id="rId59"/>
    <p:sldId id="560" r:id="rId60"/>
    <p:sldId id="556" r:id="rId61"/>
    <p:sldId id="557" r:id="rId62"/>
    <p:sldId id="558" r:id="rId63"/>
    <p:sldId id="559" r:id="rId64"/>
    <p:sldId id="561" r:id="rId65"/>
    <p:sldId id="564" r:id="rId66"/>
    <p:sldId id="567" r:id="rId67"/>
    <p:sldId id="568" r:id="rId68"/>
    <p:sldId id="569" r:id="rId69"/>
    <p:sldId id="570" r:id="rId70"/>
    <p:sldId id="549" r:id="rId71"/>
    <p:sldId id="526" r:id="rId72"/>
    <p:sldId id="527" r:id="rId73"/>
    <p:sldId id="528" r:id="rId74"/>
    <p:sldId id="529" r:id="rId75"/>
    <p:sldId id="530" r:id="rId76"/>
    <p:sldId id="536" r:id="rId77"/>
    <p:sldId id="532" r:id="rId78"/>
    <p:sldId id="533" r:id="rId79"/>
    <p:sldId id="534" r:id="rId8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i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i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i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i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i="1" kern="1200">
        <a:solidFill>
          <a:schemeClr val="tx1"/>
        </a:solidFill>
        <a:latin typeface="Comic Sans M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006633"/>
    <a:srgbClr val="CC0000"/>
    <a:srgbClr val="FFFF00"/>
    <a:srgbClr val="D60093"/>
    <a:srgbClr val="33CC33"/>
    <a:srgbClr val="008000"/>
    <a:srgbClr val="FF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656" y="-2096"/>
      </p:cViewPr>
      <p:guideLst>
        <p:guide orient="horz" pos="2160"/>
        <p:guide pos="28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0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slide" Target="slides/slide76.xml"/><Relationship Id="rId79" Type="http://schemas.openxmlformats.org/officeDocument/2006/relationships/slide" Target="slides/slide7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1" Type="http://schemas.openxmlformats.org/officeDocument/2006/relationships/notesMaster" Target="notesMasters/notesMaster1.xml"/><Relationship Id="rId82" Type="http://schemas.openxmlformats.org/officeDocument/2006/relationships/handoutMaster" Target="handoutMasters/handoutMaster1.xml"/><Relationship Id="rId83" Type="http://schemas.openxmlformats.org/officeDocument/2006/relationships/printerSettings" Target="printerSettings/printerSettings1.bin"/><Relationship Id="rId84" Type="http://schemas.openxmlformats.org/officeDocument/2006/relationships/presProps" Target="presProps.xml"/><Relationship Id="rId85" Type="http://schemas.openxmlformats.org/officeDocument/2006/relationships/viewProps" Target="viewProps.xml"/><Relationship Id="rId86" Type="http://schemas.openxmlformats.org/officeDocument/2006/relationships/theme" Target="theme/theme1.xml"/><Relationship Id="rId8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3888" cy="471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defTabSz="946150">
              <a:defRPr sz="1200" i="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63888" cy="4714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4631" tIns="47316" rIns="94631" bIns="47316" numCol="1" anchor="t" anchorCtr="0" compatLnSpc="1">
            <a:prstTxWarp prst="textNoShape">
              <a:avLst/>
            </a:prstTxWarp>
          </a:bodyPr>
          <a:lstStyle>
            <a:lvl1pPr algn="r" defTabSz="946150">
              <a:defRPr sz="1200" i="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9713"/>
            <a:ext cx="3163888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defTabSz="946150">
              <a:defRPr sz="1200" i="0">
                <a:latin typeface="Comic Sans MS" pitchFamily="66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5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29713"/>
            <a:ext cx="3163888" cy="4714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4631" tIns="47316" rIns="94631" bIns="47316" numCol="1" anchor="b" anchorCtr="0" compatLnSpc="1">
            <a:prstTxWarp prst="textNoShape">
              <a:avLst/>
            </a:prstTxWarp>
          </a:bodyPr>
          <a:lstStyle>
            <a:lvl1pPr algn="r" defTabSz="946150">
              <a:defRPr sz="1200" i="0"/>
            </a:lvl1pPr>
          </a:lstStyle>
          <a:p>
            <a:pPr>
              <a:defRPr/>
            </a:pPr>
            <a:fld id="{76CE0585-5885-A949-909E-6CB54660D2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22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7" tIns="48328" rIns="96657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6657" tIns="48328" rIns="96657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 i="0">
                <a:latin typeface="Times New Roman" charset="0"/>
              </a:defRPr>
            </a:lvl1pPr>
          </a:lstStyle>
          <a:p>
            <a:pPr>
              <a:defRPr/>
            </a:pPr>
            <a:fld id="{7FC653D7-F1EA-FA41-BE25-D3F727D08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5923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9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C5191DB-4B28-8848-9E66-9468A3CE6699}" type="slidenum">
              <a:rPr lang="en-US" sz="1200" i="0">
                <a:latin typeface="Times New Roman" charset="0"/>
              </a:rPr>
              <a:pPr/>
              <a:t>2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0AA428F-5BEF-4A40-A61F-A95D31492A7F}" type="slidenum">
              <a:rPr lang="en-US" sz="1200" i="0">
                <a:latin typeface="Times New Roman" charset="0"/>
              </a:rPr>
              <a:pPr/>
              <a:t>11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7246F0C-19C7-3144-9E19-4EE9099841B1}" type="slidenum">
              <a:rPr lang="en-US" sz="1200" i="0">
                <a:latin typeface="Times New Roman" charset="0"/>
              </a:rPr>
              <a:pPr/>
              <a:t>12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75380FD-8F67-1741-91D8-8532D359308C}" type="slidenum">
              <a:rPr lang="en-US" sz="1200" i="0">
                <a:latin typeface="Times New Roman" charset="0"/>
              </a:rPr>
              <a:pPr/>
              <a:t>13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A37F2F5-F088-9F47-8E47-4AE957D65FAC}" type="slidenum">
              <a:rPr lang="en-US" sz="1200" i="0">
                <a:latin typeface="Times New Roman" charset="0"/>
              </a:rPr>
              <a:pPr/>
              <a:t>14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0F9444A-72B5-F948-8FB6-348D37170717}" type="slidenum">
              <a:rPr lang="en-US" sz="1200" i="0">
                <a:latin typeface="Times New Roman" charset="0"/>
              </a:rPr>
              <a:pPr/>
              <a:t>15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2750640-6170-EB44-9E4A-23422188A995}" type="slidenum">
              <a:rPr lang="en-US" sz="1200" i="0">
                <a:latin typeface="Times New Roman" charset="0"/>
              </a:rPr>
              <a:pPr/>
              <a:t>16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7EE6609-7316-1046-B0A7-651BABBFA9C2}" type="slidenum">
              <a:rPr lang="en-US" sz="1200" i="0">
                <a:latin typeface="Times New Roman" charset="0"/>
              </a:rPr>
              <a:pPr/>
              <a:t>17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40C9220-33E8-884A-811B-F908C5C4ACCD}" type="slidenum">
              <a:rPr lang="en-US" sz="1200" i="0">
                <a:latin typeface="Times New Roman" charset="0"/>
              </a:rPr>
              <a:pPr/>
              <a:t>18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845EBDF-8F92-D649-A400-4EF47E261EB8}" type="slidenum">
              <a:rPr lang="en-US" sz="1200" i="0">
                <a:latin typeface="Times New Roman" charset="0"/>
              </a:rPr>
              <a:pPr/>
              <a:t>19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D4E525F-387A-D049-87BF-8423E6FEDA75}" type="slidenum">
              <a:rPr lang="en-US" sz="1200" i="0">
                <a:latin typeface="Times New Roman" charset="0"/>
              </a:rPr>
              <a:pPr/>
              <a:t>20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279842F-863B-2045-B71C-39A2CBAE64B0}" type="slidenum">
              <a:rPr lang="en-US" sz="1200" i="0">
                <a:latin typeface="Times New Roman" charset="0"/>
              </a:rPr>
              <a:pPr/>
              <a:t>3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0DB0D90-2A0C-2A44-9EAC-E32AC7A379E5}" type="slidenum">
              <a:rPr lang="en-US" sz="1200" i="0">
                <a:latin typeface="Times New Roman" charset="0"/>
              </a:rPr>
              <a:pPr/>
              <a:t>21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A26C099-7F3E-F745-9800-17FE4AAF1A1F}" type="slidenum">
              <a:rPr lang="en-US" sz="1200" i="0">
                <a:latin typeface="Times New Roman" charset="0"/>
              </a:rPr>
              <a:pPr/>
              <a:t>22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3416C6E-D3C7-AE4A-9AD8-6A08AD716C12}" type="slidenum">
              <a:rPr lang="en-US" sz="1200" i="0">
                <a:latin typeface="Times New Roman" charset="0"/>
              </a:rPr>
              <a:pPr/>
              <a:t>23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0DF03D5-2574-D14E-A180-3B4FE3685AB6}" type="slidenum">
              <a:rPr lang="en-US" sz="1200" i="0">
                <a:latin typeface="Times New Roman" charset="0"/>
              </a:rPr>
              <a:pPr/>
              <a:t>24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EAD39F6-E192-E040-AB6A-764F5A512DC5}" type="slidenum">
              <a:rPr lang="en-US" sz="1200" i="0">
                <a:latin typeface="Times New Roman" charset="0"/>
              </a:rPr>
              <a:pPr/>
              <a:t>25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7726DEA-76D6-494B-957A-F1AA1726A023}" type="slidenum">
              <a:rPr lang="en-US" sz="1200" i="0">
                <a:latin typeface="Times New Roman" charset="0"/>
              </a:rPr>
              <a:pPr/>
              <a:t>26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A54021E-E623-434C-BBAC-20A96C677CF3}" type="slidenum">
              <a:rPr lang="en-US" sz="1200" i="0">
                <a:latin typeface="Times New Roman" charset="0"/>
              </a:rPr>
              <a:pPr/>
              <a:t>27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369A545-701D-4D41-90A9-5EAFED9F23B4}" type="slidenum">
              <a:rPr lang="en-US" sz="1200" i="0">
                <a:latin typeface="Times New Roman" charset="0"/>
              </a:rPr>
              <a:pPr/>
              <a:t>28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1C1F8C7-F0BF-CB47-A93E-B271815DFFCB}" type="slidenum">
              <a:rPr lang="en-US" sz="1200" i="0">
                <a:latin typeface="Times New Roman" charset="0"/>
              </a:rPr>
              <a:pPr/>
              <a:t>29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647F36A-C053-5F4D-A6E9-BBABF3D3D120}" type="slidenum">
              <a:rPr lang="en-US" sz="1200" i="0">
                <a:latin typeface="Times New Roman" charset="0"/>
              </a:rPr>
              <a:pPr/>
              <a:t>30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92617B8-A82D-9F41-A8AE-C7BD4A8861A2}" type="slidenum">
              <a:rPr lang="en-US" sz="1200" i="0">
                <a:latin typeface="Times New Roman" charset="0"/>
              </a:rPr>
              <a:pPr/>
              <a:t>4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46316A2-FA81-674F-B12B-C78F15BB9107}" type="slidenum">
              <a:rPr lang="en-US" sz="1200" i="0">
                <a:latin typeface="Times New Roman" charset="0"/>
              </a:rPr>
              <a:pPr/>
              <a:t>31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3D6089A-C097-0F4D-8AE6-800E4B26988E}" type="slidenum">
              <a:rPr lang="en-US" sz="1200" i="0">
                <a:latin typeface="Times New Roman" charset="0"/>
              </a:rPr>
              <a:pPr/>
              <a:t>32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EA2783F-CF0E-FB42-B43D-0E4AA37F6F7D}" type="slidenum">
              <a:rPr lang="en-US" sz="1200" i="0">
                <a:latin typeface="Times New Roman" charset="0"/>
              </a:rPr>
              <a:pPr/>
              <a:t>33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54C4BC6-504E-CD49-BD83-5522570FD0A0}" type="slidenum">
              <a:rPr lang="en-US" sz="1200" i="0">
                <a:latin typeface="Times New Roman" charset="0"/>
              </a:rPr>
              <a:pPr/>
              <a:t>34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F0D239D1-49FB-3447-A660-99D1931DFFEF}" type="slidenum">
              <a:rPr lang="en-US" sz="1200" i="0">
                <a:latin typeface="Times New Roman" charset="0"/>
              </a:rPr>
              <a:pPr/>
              <a:t>35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268928D-72F3-8B4D-9864-18C0DA4C8919}" type="slidenum">
              <a:rPr lang="en-US" sz="1200" i="0">
                <a:latin typeface="Times New Roman" charset="0"/>
              </a:rPr>
              <a:pPr/>
              <a:t>36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18CA6E9-72C6-F348-8B47-D0144EE2FBC0}" type="slidenum">
              <a:rPr lang="en-US" sz="1200" i="0">
                <a:latin typeface="Times New Roman" charset="0"/>
              </a:rPr>
              <a:pPr/>
              <a:t>37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5E158F7-28C9-CC41-8943-F33FED253C70}" type="slidenum">
              <a:rPr lang="en-US" sz="1200" i="0">
                <a:latin typeface="Times New Roman" charset="0"/>
              </a:rPr>
              <a:pPr/>
              <a:t>38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F247A8E-116B-2646-BFC1-04B903BCB41E}" type="slidenum">
              <a:rPr lang="en-US" sz="1200" i="0">
                <a:latin typeface="Times New Roman" charset="0"/>
              </a:rPr>
              <a:pPr/>
              <a:t>39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866DE7A-BCD3-C144-A3EB-799CEAAC1554}" type="slidenum">
              <a:rPr lang="en-US" sz="1200" i="0">
                <a:latin typeface="Times New Roman" charset="0"/>
              </a:rPr>
              <a:pPr/>
              <a:t>40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D3F7EB7-A07D-9B46-A4E9-4A6D8B7C76AD}" type="slidenum">
              <a:rPr lang="en-US" sz="1200" i="0">
                <a:latin typeface="Times New Roman" charset="0"/>
              </a:rPr>
              <a:pPr/>
              <a:t>5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911BE4F-D52E-0743-B4B9-FF585521C483}" type="slidenum">
              <a:rPr lang="en-US" sz="1200" i="0">
                <a:latin typeface="Times New Roman" charset="0"/>
              </a:rPr>
              <a:pPr/>
              <a:t>41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C9DD822-158A-E745-935B-1B37A00F0301}" type="slidenum">
              <a:rPr lang="en-US" sz="1200" i="0">
                <a:latin typeface="Times New Roman" charset="0"/>
              </a:rPr>
              <a:pPr/>
              <a:t>42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4681C1B-4250-C44A-A36A-DCA6760180F0}" type="slidenum">
              <a:rPr lang="en-US" sz="1200" i="0">
                <a:latin typeface="Times New Roman" charset="0"/>
              </a:rPr>
              <a:pPr/>
              <a:t>43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93526B2-B62F-D64F-B335-48467DF62888}" type="slidenum">
              <a:rPr lang="en-US" sz="1200" i="0">
                <a:latin typeface="Times New Roman" charset="0"/>
              </a:rPr>
              <a:pPr/>
              <a:t>44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93CDEAEB-1955-8D40-91AD-B1D3F2F27DCA}" type="slidenum">
              <a:rPr lang="en-US" sz="1200" i="0">
                <a:latin typeface="Times New Roman" charset="0"/>
              </a:rPr>
              <a:pPr/>
              <a:t>45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0FBF95C-312F-D947-A6E2-C95BB52BFA33}" type="slidenum">
              <a:rPr lang="en-US" sz="1200" i="0">
                <a:latin typeface="Times New Roman" charset="0"/>
              </a:rPr>
              <a:pPr/>
              <a:t>46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6693C9AC-5E87-9D44-A05D-FD74FC22033D}" type="slidenum">
              <a:rPr lang="en-US" sz="1200" i="0">
                <a:latin typeface="Times New Roman" charset="0"/>
              </a:rPr>
              <a:pPr/>
              <a:t>47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1FC81DD-4763-C54F-B793-68A60D9B3B2F}" type="slidenum">
              <a:rPr lang="en-US" sz="1200" i="0">
                <a:latin typeface="Times New Roman" charset="0"/>
              </a:rPr>
              <a:pPr/>
              <a:t>48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65B6FC1-1D58-D548-9201-6EEED57AA798}" type="slidenum">
              <a:rPr lang="en-US" sz="1200" i="0">
                <a:latin typeface="Times New Roman" charset="0"/>
              </a:rPr>
              <a:pPr/>
              <a:t>49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E7617BE8-7686-8D45-8090-B085E61B73BE}" type="slidenum">
              <a:rPr lang="en-US" sz="1200" i="0">
                <a:latin typeface="Times New Roman" charset="0"/>
              </a:rPr>
              <a:pPr/>
              <a:t>50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0C06338-15AB-3A45-9715-A994FE7C53F5}" type="slidenum">
              <a:rPr lang="en-US" sz="1200" i="0">
                <a:latin typeface="Times New Roman" charset="0"/>
              </a:rPr>
              <a:pPr/>
              <a:t>6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A4AD841-FE6B-A84E-A99A-A86704023EBA}" type="slidenum">
              <a:rPr lang="en-US" sz="1200" i="0">
                <a:latin typeface="Times New Roman" charset="0"/>
              </a:rPr>
              <a:pPr/>
              <a:t>51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7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8B7D893-A26E-DA4B-9A20-849AB43DE416}" type="slidenum">
              <a:rPr lang="en-US" sz="1200" i="0">
                <a:solidFill>
                  <a:srgbClr val="000000"/>
                </a:solidFill>
                <a:latin typeface="Times New Roman" charset="0"/>
              </a:rPr>
              <a:pPr/>
              <a:t>52</a:t>
            </a:fld>
            <a:endParaRPr lang="en-US" sz="1200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81CC83D-E877-794E-B57E-DB1D5D2D0B38}" type="slidenum">
              <a:rPr lang="en-US" sz="1200" i="0">
                <a:solidFill>
                  <a:srgbClr val="000000"/>
                </a:solidFill>
                <a:latin typeface="Times New Roman" charset="0"/>
              </a:rPr>
              <a:pPr/>
              <a:t>53</a:t>
            </a:fld>
            <a:endParaRPr lang="en-US" sz="1200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FB0A3CC-1E1C-6646-A6F1-8A62340EAAA6}" type="slidenum">
              <a:rPr lang="en-US" sz="1200" i="0">
                <a:solidFill>
                  <a:srgbClr val="000000"/>
                </a:solidFill>
                <a:latin typeface="Times New Roman" charset="0"/>
              </a:rPr>
              <a:pPr/>
              <a:t>54</a:t>
            </a:fld>
            <a:endParaRPr lang="en-US" sz="1200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4C1C141-4E4C-7541-95CF-2DA185FF8AD7}" type="slidenum">
              <a:rPr lang="en-US" sz="1200" i="0">
                <a:solidFill>
                  <a:srgbClr val="000000"/>
                </a:solidFill>
                <a:latin typeface="Times New Roman" charset="0"/>
              </a:rPr>
              <a:pPr/>
              <a:t>55</a:t>
            </a:fld>
            <a:endParaRPr lang="en-US" sz="1200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52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5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F8834B4-5B20-0843-A823-B9511C7FB0DC}" type="slidenum">
              <a:rPr lang="en-US" sz="1200" i="0">
                <a:solidFill>
                  <a:srgbClr val="000000"/>
                </a:solidFill>
                <a:latin typeface="Times New Roman" charset="0"/>
              </a:rPr>
              <a:pPr/>
              <a:t>56</a:t>
            </a:fld>
            <a:endParaRPr lang="en-US" sz="1200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418053F-73EA-1F49-931C-A8FCBCA8592B}" type="slidenum">
              <a:rPr lang="en-US" sz="1200" i="0">
                <a:latin typeface="Times New Roman" charset="0"/>
              </a:rPr>
              <a:pPr/>
              <a:t>57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B8881547-F5F4-1D43-B173-1EC6B25DF9FC}" type="slidenum">
              <a:rPr lang="en-US" sz="1200" i="0">
                <a:latin typeface="Times New Roman" charset="0"/>
              </a:rPr>
              <a:pPr/>
              <a:t>58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A6CEE586-8D04-1244-BA22-C27BACF6E08F}" type="slidenum">
              <a:rPr lang="en-US" sz="1200" i="0">
                <a:latin typeface="Times New Roman" charset="0"/>
              </a:rPr>
              <a:pPr/>
              <a:t>59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9397662-58B7-D84B-8CBA-C4DA1C302C33}" type="slidenum">
              <a:rPr lang="en-US" sz="1200" i="0">
                <a:latin typeface="Times New Roman" charset="0"/>
              </a:rPr>
              <a:pPr/>
              <a:t>60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79AB230-DBEF-364D-857F-7D9EBBBCA582}" type="slidenum">
              <a:rPr lang="en-US" sz="1200" i="0">
                <a:latin typeface="Times New Roman" charset="0"/>
              </a:rPr>
              <a:pPr/>
              <a:t>7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14A6218F-3115-A540-B86D-B596110B4768}" type="slidenum">
              <a:rPr lang="en-US" sz="1200" i="0">
                <a:latin typeface="Times New Roman" charset="0"/>
              </a:rPr>
              <a:pPr/>
              <a:t>61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5F149CB4-14D9-0240-A85F-CDF1DA7C46DB}" type="slidenum">
              <a:rPr lang="en-US" sz="1200" i="0">
                <a:latin typeface="Times New Roman" charset="0"/>
              </a:rPr>
              <a:pPr/>
              <a:t>62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269C442D-D67A-DF4B-BD5B-81F1EA5A5087}" type="slidenum">
              <a:rPr lang="en-US" sz="1200" i="0">
                <a:latin typeface="Times New Roman" charset="0"/>
              </a:rPr>
              <a:pPr/>
              <a:t>63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F7F9379-65FE-4A4B-ABDB-1B8FEC210FB7}" type="slidenum">
              <a:rPr lang="en-US" sz="1200" i="0">
                <a:latin typeface="Times New Roman" charset="0"/>
              </a:rPr>
              <a:pPr/>
              <a:t>64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05B23EBC-8635-B341-B353-9FEDAEEE0B37}" type="slidenum">
              <a:rPr lang="en-US" sz="1200" i="0">
                <a:latin typeface="Times New Roman" charset="0"/>
              </a:rPr>
              <a:pPr/>
              <a:t>65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87498AC-3E6A-F045-AC50-E6565B12A3FF}" type="slidenum">
              <a:rPr lang="en-US" sz="1200" i="0">
                <a:latin typeface="Times New Roman" charset="0"/>
              </a:rPr>
              <a:pPr/>
              <a:t>66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8C61EEDB-1CD6-8241-9014-AD74919A60AD}" type="slidenum">
              <a:rPr lang="en-US" sz="1200" i="0">
                <a:latin typeface="Times New Roman" charset="0"/>
              </a:rPr>
              <a:pPr/>
              <a:t>67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D73B14D-CB78-2847-BC2E-83FF861F3763}" type="slidenum">
              <a:rPr lang="en-US" sz="1200" i="0">
                <a:latin typeface="Times New Roman" charset="0"/>
              </a:rPr>
              <a:pPr/>
              <a:t>68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30D17432-7147-0D48-93D2-8A571AE5B354}" type="slidenum">
              <a:rPr lang="en-US" sz="1200" i="0">
                <a:latin typeface="Times New Roman" charset="0"/>
              </a:rPr>
              <a:pPr/>
              <a:t>69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4672D89D-0DF9-E64D-A57C-31982C57F39C}" type="slidenum">
              <a:rPr lang="en-US" sz="1200" i="0">
                <a:solidFill>
                  <a:srgbClr val="000000"/>
                </a:solidFill>
                <a:latin typeface="Times New Roman" charset="0"/>
              </a:rPr>
              <a:pPr/>
              <a:t>78</a:t>
            </a:fld>
            <a:endParaRPr lang="en-US" sz="1200" i="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72505378-4DA4-7045-BE67-8E860FC24645}" type="slidenum">
              <a:rPr lang="en-US" sz="1200" i="0">
                <a:latin typeface="Times New Roman" charset="0"/>
              </a:rPr>
              <a:pPr/>
              <a:t>8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DA872BD3-4B0B-7C43-A074-8C3A693142E7}" type="slidenum">
              <a:rPr lang="en-US" sz="1200" i="0">
                <a:latin typeface="Times New Roman" charset="0"/>
              </a:rPr>
              <a:pPr/>
              <a:t>9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fld id="{C6D0922E-A5E6-1D42-BF59-E34CB291378E}" type="slidenum">
              <a:rPr lang="en-US" sz="1200" i="0">
                <a:latin typeface="Times New Roman" charset="0"/>
              </a:rPr>
              <a:pPr/>
              <a:t>10</a:t>
            </a:fld>
            <a:endParaRPr lang="en-US" sz="1200" i="0">
              <a:latin typeface="Times New Roman" charset="0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6DF4E7D6-59A9-DD4F-BE80-34B86470D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926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8308A66A-192F-E146-B9F3-CA7BFBCA3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279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01C2E901-3052-7A40-8E46-7D24C133C1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683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AAC2F189-97B9-9947-BD3C-7FD1AFD6E1E7}" type="datetime1">
              <a:rPr lang="en-US"/>
              <a:pPr>
                <a:defRPr/>
              </a:pPr>
              <a:t>14/09/17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2E4E0279-3E16-4649-9013-9A3B6D3E72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80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C76B7283-A952-1C43-AA49-AC96E5639711}" type="datetime1">
              <a:rPr lang="en-US"/>
              <a:pPr>
                <a:defRPr/>
              </a:pPr>
              <a:t>14/09/17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709E2A89-56BF-3B46-A900-E1DDCCAC8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752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E56EA40B-59A8-8F42-BC5D-E291002FE980}" type="datetime1">
              <a:rPr lang="en-US"/>
              <a:pPr>
                <a:defRPr/>
              </a:pPr>
              <a:t>14/09/17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5AE19406-57A6-714B-BF35-CF6229D43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8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3A9BE71B-9207-4649-A4C3-FFF6203E7E8A}" type="datetime1">
              <a:rPr lang="en-US"/>
              <a:pPr>
                <a:defRPr/>
              </a:pPr>
              <a:t>14/09/17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90F7ED72-9C78-4944-ADCF-4E338AAB20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793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D8C03B1F-0774-5140-BD4F-3C773D80860F}" type="datetime1">
              <a:rPr lang="en-US"/>
              <a:pPr>
                <a:defRPr/>
              </a:pPr>
              <a:t>14/09/17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3C1DC566-1D66-7645-9034-DFE6F5AE50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3036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E816DEB1-5DBE-D348-8154-2070EE1938A0}" type="datetime1">
              <a:rPr lang="en-US"/>
              <a:pPr>
                <a:defRPr/>
              </a:pPr>
              <a:t>14/09/17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3E057B6F-EAE9-DD4D-B787-BC7A74D555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426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0098FA30-3BE2-5443-99D2-49CBA3FCD921}" type="datetime1">
              <a:rPr lang="en-US"/>
              <a:pPr>
                <a:defRPr/>
              </a:pPr>
              <a:t>14/09/17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0C1F4DCB-72AE-B44E-9A94-11B42F64A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69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B25DD9D3-528B-5142-80C4-FCF74C3739F0}" type="datetime1">
              <a:rPr lang="en-US"/>
              <a:pPr>
                <a:defRPr/>
              </a:pPr>
              <a:t>14/09/17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D2DC51D2-4EA1-4341-A28D-B903F1841D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204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4C27770C-AC41-634A-ADF2-344C61DDF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356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90940FBE-07D2-1A4E-B6CD-242EE21D9D4E}" type="datetime1">
              <a:rPr lang="en-US"/>
              <a:pPr>
                <a:defRPr/>
              </a:pPr>
              <a:t>14/09/17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D5BEC4D9-AE21-E243-B3FB-5703E231C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585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079EE3A8-440D-5B4B-9E04-557FF3FC5A79}" type="datetime1">
              <a:rPr lang="en-US"/>
              <a:pPr>
                <a:defRPr/>
              </a:pPr>
              <a:t>14/09/17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49A0F668-C6B8-2E48-96C3-A013C648B7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4788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EB3AE2C1-7547-894F-985A-3851A3638533}" type="datetime1">
              <a:rPr lang="en-US"/>
              <a:pPr>
                <a:defRPr/>
              </a:pPr>
              <a:t>14/09/17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i="1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i="1"/>
            </a:lvl1pPr>
          </a:lstStyle>
          <a:p>
            <a:pPr>
              <a:defRPr/>
            </a:pPr>
            <a:fld id="{DD5702EC-463E-5C4D-9BD0-3E1A60768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945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E872DC98-A853-C645-A9A2-F0995C3A2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514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07CBC906-2A46-4D41-877F-8A99D2D88B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CF2D5B9E-7E84-0446-B205-BA8CF5F8A5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1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567CB320-D753-2242-8290-F92C81EC3D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099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937F8223-9657-BC43-8D2B-B41718BCCA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51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A2A4475B-D774-3149-9DF9-7325E360F9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080F9AB9-E65E-6445-8EED-B1D660550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032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Times New Roman" pitchFamily="-109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72125" y="6486525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Data Link Layer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81975" y="6486525"/>
            <a:ext cx="6762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5-</a:t>
            </a:r>
            <a:fld id="{ADDB17B2-5DC9-4F47-AA01-D42B88D32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rgbClr val="000099"/>
          </a:solidFill>
          <a:latin typeface="Gill Sans MT" pitchFamily="34" charset="0"/>
        </a:defRPr>
      </a:lvl9pPr>
    </p:titleStyle>
    <p:bodyStyle>
      <a:lvl1pPr marL="342900" indent="-3429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SzPct val="65000"/>
        <a:buFont typeface="Wingdings" charset="0"/>
        <a:buChar char="v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99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-109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i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86AC6EEF-1ED4-4B42-874B-49435EFD7C7B}" type="datetime1">
              <a:rPr lang="en-US"/>
              <a:pPr>
                <a:defRPr/>
              </a:pPr>
              <a:t>14/09/17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i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i="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744A933F-09E4-D04B-B5B1-FDECB0BEF4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6.gif"/><Relationship Id="rId5" Type="http://schemas.openxmlformats.org/officeDocument/2006/relationships/image" Target="../media/image27.jpeg"/><Relationship Id="rId6" Type="http://schemas.openxmlformats.org/officeDocument/2006/relationships/image" Target="../media/image28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9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2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20.png"/><Relationship Id="rId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5" Type="http://schemas.openxmlformats.org/officeDocument/2006/relationships/image" Target="../media/image20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31.png"/><Relationship Id="rId5" Type="http://schemas.openxmlformats.org/officeDocument/2006/relationships/image" Target="../media/image3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2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56.png"/><Relationship Id="rId24" Type="http://schemas.openxmlformats.org/officeDocument/2006/relationships/image" Target="../media/image57.png"/><Relationship Id="rId25" Type="http://schemas.openxmlformats.org/officeDocument/2006/relationships/image" Target="../media/image58.png"/><Relationship Id="rId26" Type="http://schemas.openxmlformats.org/officeDocument/2006/relationships/image" Target="../media/image59.png"/><Relationship Id="rId27" Type="http://schemas.openxmlformats.org/officeDocument/2006/relationships/image" Target="../media/image60.png"/><Relationship Id="rId28" Type="http://schemas.openxmlformats.org/officeDocument/2006/relationships/image" Target="../media/image61.png"/><Relationship Id="rId29" Type="http://schemas.openxmlformats.org/officeDocument/2006/relationships/image" Target="../media/image62.png"/><Relationship Id="rId30" Type="http://schemas.openxmlformats.org/officeDocument/2006/relationships/image" Target="../media/image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4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56.png"/><Relationship Id="rId24" Type="http://schemas.openxmlformats.org/officeDocument/2006/relationships/image" Target="../media/image57.png"/><Relationship Id="rId25" Type="http://schemas.openxmlformats.org/officeDocument/2006/relationships/image" Target="../media/image58.png"/><Relationship Id="rId26" Type="http://schemas.openxmlformats.org/officeDocument/2006/relationships/image" Target="../media/image63.png"/><Relationship Id="rId27" Type="http://schemas.openxmlformats.org/officeDocument/2006/relationships/image" Target="../media/image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4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</file>

<file path=ppt/slides/_rels/slide6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56.png"/><Relationship Id="rId24" Type="http://schemas.openxmlformats.org/officeDocument/2006/relationships/image" Target="../media/image57.png"/><Relationship Id="rId25" Type="http://schemas.openxmlformats.org/officeDocument/2006/relationships/image" Target="../media/image58.png"/><Relationship Id="rId26" Type="http://schemas.openxmlformats.org/officeDocument/2006/relationships/image" Target="../media/image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4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2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2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39.png"/><Relationship Id="rId5" Type="http://schemas.openxmlformats.org/officeDocument/2006/relationships/image" Target="../media/image51.png"/><Relationship Id="rId6" Type="http://schemas.openxmlformats.org/officeDocument/2006/relationships/image" Target="../media/image68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4" Type="http://schemas.openxmlformats.org/officeDocument/2006/relationships/image" Target="../media/image59.png"/><Relationship Id="rId5" Type="http://schemas.openxmlformats.org/officeDocument/2006/relationships/image" Target="../media/image71.png"/><Relationship Id="rId6" Type="http://schemas.openxmlformats.org/officeDocument/2006/relationships/image" Target="../media/image35.pn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3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3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3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3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35.pn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4" Type="http://schemas.openxmlformats.org/officeDocument/2006/relationships/image" Target="../media/image35.png"/><Relationship Id="rId5" Type="http://schemas.openxmlformats.org/officeDocument/2006/relationships/image" Target="../media/image69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ChangeArrowheads="1"/>
          </p:cNvSpPr>
          <p:nvPr/>
        </p:nvSpPr>
        <p:spPr bwMode="auto">
          <a:xfrm>
            <a:off x="371475" y="715963"/>
            <a:ext cx="4487863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ct val="85000"/>
              </a:lnSpc>
            </a:pP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COMP211</a:t>
            </a:r>
            <a:b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Chapter 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6</a:t>
            </a:r>
            <a:r>
              <a:rPr lang="en-US" sz="4400" dirty="0" smtClean="0">
                <a:solidFill>
                  <a:srgbClr val="000099"/>
                </a:solidFill>
                <a:latin typeface="Gill Sans MT" charset="0"/>
                <a:cs typeface="Arial" charset="0"/>
              </a:rPr>
              <a:t>/</a:t>
            </a: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7</a:t>
            </a:r>
            <a: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  <a:t/>
            </a:r>
            <a:br>
              <a:rPr lang="en-US" sz="4800" dirty="0">
                <a:solidFill>
                  <a:srgbClr val="000099"/>
                </a:solidFill>
                <a:latin typeface="Gill Sans MT" charset="0"/>
                <a:cs typeface="Arial" charset="0"/>
              </a:rPr>
            </a:br>
            <a:r>
              <a:rPr lang="en-US" sz="4400" dirty="0">
                <a:solidFill>
                  <a:srgbClr val="000099"/>
                </a:solidFill>
                <a:latin typeface="Gill Sans MT" charset="0"/>
                <a:cs typeface="Arial" charset="0"/>
              </a:rPr>
              <a:t>Link Layer</a:t>
            </a:r>
          </a:p>
        </p:txBody>
      </p:sp>
      <p:sp>
        <p:nvSpPr>
          <p:cNvPr id="27651" name="Text Box 7"/>
          <p:cNvSpPr txBox="1">
            <a:spLocks noChangeArrowheads="1"/>
          </p:cNvSpPr>
          <p:nvPr/>
        </p:nvSpPr>
        <p:spPr bwMode="auto">
          <a:xfrm>
            <a:off x="381000" y="5562600"/>
            <a:ext cx="537845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3038" indent="-173038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endParaRPr lang="en-US" sz="1400" i="0">
              <a:latin typeface="Gill Sans MT" charset="0"/>
              <a:cs typeface="Arial" charset="0"/>
            </a:endParaRPr>
          </a:p>
          <a:p>
            <a:pPr>
              <a:lnSpc>
                <a:spcPct val="85000"/>
              </a:lnSpc>
            </a:pPr>
            <a:endParaRPr lang="en-US" sz="1200" i="0">
              <a:latin typeface="Arial" charset="0"/>
              <a:cs typeface="Arial" charset="0"/>
            </a:endParaRPr>
          </a:p>
          <a:p>
            <a:pPr>
              <a:lnSpc>
                <a:spcPct val="85000"/>
              </a:lnSpc>
            </a:pPr>
            <a:r>
              <a:rPr lang="en-US" sz="1200" i="0">
                <a:latin typeface="Arial" charset="0"/>
                <a:cs typeface="Arial" charset="0"/>
              </a:rPr>
              <a:t>     All material copyright 1996-2012</a:t>
            </a:r>
          </a:p>
          <a:p>
            <a:pPr>
              <a:lnSpc>
                <a:spcPct val="85000"/>
              </a:lnSpc>
            </a:pPr>
            <a:r>
              <a:rPr lang="en-US" sz="1200" i="0">
                <a:latin typeface="Arial" charset="0"/>
                <a:cs typeface="Arial" charset="0"/>
              </a:rPr>
              <a:t>     J.F Kurose and K.W. Ross, All Rights Reserved</a:t>
            </a:r>
          </a:p>
        </p:txBody>
      </p:sp>
      <p:pic>
        <p:nvPicPr>
          <p:cNvPr id="2765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942013"/>
            <a:ext cx="187325" cy="18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8" y="2452688"/>
            <a:ext cx="2736850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5" name="TextBox 2"/>
          <p:cNvSpPr txBox="1">
            <a:spLocks noChangeArrowheads="1"/>
          </p:cNvSpPr>
          <p:nvPr/>
        </p:nvSpPr>
        <p:spPr bwMode="auto">
          <a:xfrm>
            <a:off x="-1995488" y="3043238"/>
            <a:ext cx="1841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endParaRPr lang="en-US" sz="1600">
              <a:latin typeface="Tahoma" charset="0"/>
            </a:endParaRPr>
          </a:p>
        </p:txBody>
      </p:sp>
      <p:sp>
        <p:nvSpPr>
          <p:cNvPr id="2765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Tahoma" charset="0"/>
                <a:cs typeface="Arial" charset="0"/>
              </a:rPr>
              <a:t>Link Layer</a:t>
            </a:r>
          </a:p>
        </p:txBody>
      </p:sp>
      <p:sp>
        <p:nvSpPr>
          <p:cNvPr id="2765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15842" y="6468532"/>
            <a:ext cx="676275" cy="28786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 smtClean="0">
                <a:latin typeface="Tahoma" charset="0"/>
                <a:cs typeface="Arial" charset="0"/>
              </a:rPr>
              <a:t>6-</a:t>
            </a:r>
            <a:fld id="{F729C8A1-09D1-E04C-84F8-89D888A16B51}" type="slidenum">
              <a:rPr lang="en-US" sz="1200" i="0">
                <a:latin typeface="Tahoma" charset="0"/>
                <a:cs typeface="Arial" charset="0"/>
              </a:rPr>
              <a:pPr/>
              <a:t>1</a:t>
            </a:fld>
            <a:endParaRPr lang="en-US" sz="1200" i="0" dirty="0">
              <a:latin typeface="Tahoma" charset="0"/>
              <a:cs typeface="Arial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5232400" y="3725337"/>
            <a:ext cx="3623733" cy="2548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>
              <a:lnSpc>
                <a:spcPts val="3063"/>
              </a:lnSpc>
            </a:pPr>
            <a:r>
              <a:rPr lang="en-US" sz="2800" i="1" dirty="0">
                <a:solidFill>
                  <a:srgbClr val="008000"/>
                </a:solidFill>
                <a:cs typeface="Arial" charset="0"/>
              </a:rPr>
              <a:t>Computer Networking: A Top Down </a:t>
            </a:r>
            <a:r>
              <a:rPr lang="en-US" sz="2800" i="1" dirty="0" smtClean="0">
                <a:solidFill>
                  <a:srgbClr val="008000"/>
                </a:solidFill>
                <a:cs typeface="Arial" charset="0"/>
              </a:rPr>
              <a:t>Approach </a:t>
            </a:r>
            <a:r>
              <a:rPr lang="en-US" sz="2800" dirty="0">
                <a:solidFill>
                  <a:srgbClr val="008000"/>
                </a:solidFill>
                <a:cs typeface="Arial" charset="0"/>
              </a:rPr>
              <a:t/>
            </a:r>
            <a:br>
              <a:rPr lang="en-US" sz="2800" dirty="0">
                <a:solidFill>
                  <a:srgbClr val="008000"/>
                </a:solidFill>
                <a:cs typeface="Arial" charset="0"/>
              </a:rPr>
            </a:br>
            <a:endParaRPr lang="en-US" sz="2000" dirty="0">
              <a:solidFill>
                <a:srgbClr val="008000"/>
              </a:solidFill>
              <a:cs typeface="Arial" charset="0"/>
            </a:endParaRPr>
          </a:p>
        </p:txBody>
      </p:sp>
      <p:pic>
        <p:nvPicPr>
          <p:cNvPr id="12" name="Picture 1" descr="kurose7e_cover_small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705" y="350557"/>
            <a:ext cx="3087687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5498574" y="5300133"/>
            <a:ext cx="3260725" cy="1185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eaLnBrk="1" hangingPunct="1"/>
            <a:r>
              <a:rPr lang="en-US" dirty="0">
                <a:solidFill>
                  <a:srgbClr val="008000"/>
                </a:solidFill>
                <a:cs typeface="Arial" charset="0"/>
              </a:rPr>
              <a:t>7</a:t>
            </a:r>
            <a:r>
              <a:rPr lang="en-US" baseline="30000" dirty="0">
                <a:solidFill>
                  <a:srgbClr val="008000"/>
                </a:solidFill>
                <a:cs typeface="Arial" charset="0"/>
              </a:rPr>
              <a:t>th</a:t>
            </a:r>
            <a:r>
              <a:rPr lang="en-US" dirty="0">
                <a:solidFill>
                  <a:srgbClr val="008000"/>
                </a:solidFill>
                <a:cs typeface="Arial" charset="0"/>
              </a:rPr>
              <a:t> edition 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dirty="0">
                <a:solidFill>
                  <a:srgbClr val="008000"/>
                </a:solidFill>
                <a:cs typeface="Arial" charset="0"/>
              </a:rPr>
              <a:t>Jim Kurose, Keith Ross</a:t>
            </a:r>
            <a:br>
              <a:rPr lang="en-US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Pearson/Addison Wesley</a:t>
            </a:r>
            <a:br>
              <a:rPr lang="en-US" sz="1400" dirty="0">
                <a:solidFill>
                  <a:srgbClr val="008000"/>
                </a:solidFill>
                <a:cs typeface="Arial" charset="0"/>
              </a:rPr>
            </a:br>
            <a:r>
              <a:rPr lang="en-US" sz="1400" dirty="0">
                <a:solidFill>
                  <a:srgbClr val="008000"/>
                </a:solidFill>
                <a:cs typeface="Arial" charset="0"/>
              </a:rPr>
              <a:t>April 2016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450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76DDF627-D099-D442-8CBC-F434EE0F58BF}" type="slidenum">
              <a:rPr lang="en-US" sz="1200" i="0">
                <a:latin typeface="Arial" charset="0"/>
                <a:cs typeface="Arial" charset="0"/>
              </a:rPr>
              <a:pPr/>
              <a:t>10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4505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Link layer, </a:t>
            </a:r>
            <a:r>
              <a:rPr lang="en-US" sz="4000">
                <a:cs typeface="+mj-cs"/>
              </a:rPr>
              <a:t>LAN</a:t>
            </a:r>
            <a:r>
              <a:rPr lang="en-US">
                <a:cs typeface="+mj-cs"/>
              </a:rPr>
              <a:t>s: outline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introduction, services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.2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.3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multiple access protocols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.4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LANs</a:t>
            </a:r>
          </a:p>
          <a:p>
            <a:pPr lvl="1"/>
            <a:r>
              <a:rPr lang="en-US" dirty="0">
                <a:latin typeface="Gill Sans MT" charset="0"/>
              </a:rPr>
              <a:t>addressing, ARP</a:t>
            </a:r>
          </a:p>
          <a:p>
            <a:pPr lvl="1"/>
            <a:r>
              <a:rPr lang="en-US" dirty="0">
                <a:latin typeface="Gill Sans MT" charset="0"/>
              </a:rPr>
              <a:t>Ethernet</a:t>
            </a:r>
          </a:p>
          <a:p>
            <a:pPr lvl="1"/>
            <a:r>
              <a:rPr lang="en-US" dirty="0">
                <a:latin typeface="Gill Sans MT" charset="0"/>
              </a:rPr>
              <a:t>switches</a:t>
            </a:r>
          </a:p>
        </p:txBody>
      </p:sp>
      <p:sp>
        <p:nvSpPr>
          <p:cNvPr id="450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7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Wireless Links and WLAN (Ch. </a:t>
            </a:r>
            <a:r>
              <a:rPr lang="en-US" dirty="0" smtClean="0">
                <a:latin typeface="Gill Sans MT" charset="0"/>
              </a:rPr>
              <a:t>7)</a:t>
            </a:r>
            <a:endParaRPr lang="en-US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.7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</a:pPr>
            <a:endParaRPr lang="en-US" sz="2600" dirty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47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6D7E021F-DB13-E749-8012-CA7717AC5BEE}" type="slidenum">
              <a:rPr lang="en-US" sz="1200" i="0">
                <a:latin typeface="Arial" charset="0"/>
                <a:cs typeface="Arial" charset="0"/>
              </a:rPr>
              <a:pPr/>
              <a:t>11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44475"/>
            <a:ext cx="7772400" cy="1016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Error detection</a:t>
            </a:r>
          </a:p>
        </p:txBody>
      </p:sp>
      <p:pic>
        <p:nvPicPr>
          <p:cNvPr id="47108" name="Picture 3" descr="521 Error Det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3322638"/>
            <a:ext cx="5670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533400" y="1312863"/>
            <a:ext cx="8331200" cy="1920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smtClean="0">
                <a:latin typeface="Arial" charset="0"/>
                <a:cs typeface="+mn-cs"/>
              </a:rPr>
              <a:t>EDC= Error Detection and Correction bits (redundancy)</a:t>
            </a:r>
          </a:p>
          <a:p>
            <a:pPr>
              <a:defRPr/>
            </a:pPr>
            <a:r>
              <a:rPr lang="en-US" sz="2000" i="0" smtClean="0">
                <a:latin typeface="Arial" charset="0"/>
                <a:cs typeface="+mn-cs"/>
              </a:rPr>
              <a:t>D    = Data protected by error checking, may include header fields </a:t>
            </a:r>
            <a:br>
              <a:rPr lang="en-US" sz="2000" i="0" smtClean="0">
                <a:latin typeface="Arial" charset="0"/>
                <a:cs typeface="+mn-cs"/>
              </a:rPr>
            </a:br>
            <a:endParaRPr lang="en-US" sz="2000" i="0" smtClean="0">
              <a:latin typeface="Arial" charset="0"/>
              <a:cs typeface="+mn-cs"/>
            </a:endParaRPr>
          </a:p>
          <a:p>
            <a:pPr>
              <a:buFontTx/>
              <a:buChar char="•"/>
              <a:defRPr/>
            </a:pPr>
            <a:r>
              <a:rPr lang="en-US" sz="2000" i="0" smtClean="0">
                <a:latin typeface="Arial" charset="0"/>
                <a:cs typeface="+mn-cs"/>
              </a:rPr>
              <a:t> Error detection not 100% reliable!</a:t>
            </a:r>
          </a:p>
          <a:p>
            <a:pPr lvl="1">
              <a:buFontTx/>
              <a:buChar char="•"/>
              <a:defRPr/>
            </a:pPr>
            <a:r>
              <a:rPr lang="en-US" sz="2000" i="0" smtClean="0">
                <a:latin typeface="Arial" charset="0"/>
                <a:cs typeface="+mn-cs"/>
              </a:rPr>
              <a:t> protocol may miss some errors, but rarely</a:t>
            </a:r>
          </a:p>
          <a:p>
            <a:pPr lvl="1">
              <a:buFontTx/>
              <a:buChar char="•"/>
              <a:defRPr/>
            </a:pPr>
            <a:r>
              <a:rPr lang="en-US" sz="2000" i="0" smtClean="0">
                <a:latin typeface="Arial" charset="0"/>
                <a:cs typeface="+mn-cs"/>
              </a:rPr>
              <a:t> larger EDC field yields better detection and correction</a:t>
            </a:r>
          </a:p>
        </p:txBody>
      </p:sp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5384800" y="3916363"/>
            <a:ext cx="176213" cy="193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773613" y="3873500"/>
            <a:ext cx="9429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otherwise</a:t>
            </a:r>
          </a:p>
        </p:txBody>
      </p:sp>
      <p:pic>
        <p:nvPicPr>
          <p:cNvPr id="47112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955675"/>
            <a:ext cx="41132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491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BB15A343-ECF4-A440-94DA-73DE74E92F9A}" type="slidenum">
              <a:rPr lang="en-US" sz="1200" i="0">
                <a:latin typeface="Arial" charset="0"/>
                <a:cs typeface="Arial" charset="0"/>
              </a:rPr>
              <a:pPr/>
              <a:t>12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49155" name="Picture 1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936625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285750"/>
            <a:ext cx="5334000" cy="83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Parity checking</a:t>
            </a:r>
          </a:p>
        </p:txBody>
      </p:sp>
      <p:pic>
        <p:nvPicPr>
          <p:cNvPr id="49157" name="Picture 3" descr="522 Single Bit Pa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2727325"/>
            <a:ext cx="26098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661988" y="1416050"/>
            <a:ext cx="2819400" cy="1066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 marL="233363" indent="-233363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  <a:latin typeface="Arial" charset="0"/>
                <a:cs typeface="+mn-cs"/>
              </a:rPr>
              <a:t>single bit parity:</a:t>
            </a:r>
            <a:r>
              <a:rPr lang="en-US" sz="2400" b="1" smtClean="0">
                <a:solidFill>
                  <a:srgbClr val="CC0000"/>
                </a:solidFill>
                <a:latin typeface="Arial" charset="0"/>
                <a:cs typeface="+mn-cs"/>
              </a:rPr>
              <a:t> </a:t>
            </a:r>
          </a:p>
          <a:p>
            <a:pPr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smtClean="0">
                <a:latin typeface="Arial" charset="0"/>
                <a:cs typeface="+mn-cs"/>
              </a:rPr>
              <a:t>d</a:t>
            </a:r>
            <a:r>
              <a:rPr lang="en-US" sz="2000" i="0" smtClean="0">
                <a:latin typeface="Arial" charset="0"/>
                <a:cs typeface="+mn-cs"/>
              </a:rPr>
              <a:t>etect single bit errors</a:t>
            </a:r>
          </a:p>
        </p:txBody>
      </p:sp>
      <p:pic>
        <p:nvPicPr>
          <p:cNvPr id="49159" name="Picture 5" descr="523 Double Bit Parit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2327275"/>
            <a:ext cx="3751262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3825875" y="1409700"/>
            <a:ext cx="423545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solidFill>
                  <a:srgbClr val="CC0000"/>
                </a:solidFill>
                <a:latin typeface="Arial" charset="0"/>
                <a:cs typeface="+mn-cs"/>
              </a:rPr>
              <a:t>two-dimensional bit parity:</a:t>
            </a:r>
          </a:p>
          <a:p>
            <a:pPr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 smtClean="0">
                <a:latin typeface="Arial" charset="0"/>
                <a:cs typeface="+mn-cs"/>
              </a:rPr>
              <a:t> detect and correct single bit errors</a:t>
            </a:r>
          </a:p>
        </p:txBody>
      </p:sp>
      <p:sp>
        <p:nvSpPr>
          <p:cNvPr id="12298" name="Oval 7"/>
          <p:cNvSpPr>
            <a:spLocks noChangeArrowheads="1"/>
          </p:cNvSpPr>
          <p:nvPr/>
        </p:nvSpPr>
        <p:spPr bwMode="auto">
          <a:xfrm>
            <a:off x="4572000" y="5338763"/>
            <a:ext cx="163513" cy="21113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2299" name="Oval 9"/>
          <p:cNvSpPr>
            <a:spLocks noChangeArrowheads="1"/>
          </p:cNvSpPr>
          <p:nvPr/>
        </p:nvSpPr>
        <p:spPr bwMode="auto">
          <a:xfrm>
            <a:off x="6248400" y="5334000"/>
            <a:ext cx="147638" cy="207963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163" name="TextBox 1"/>
          <p:cNvSpPr txBox="1">
            <a:spLocks noChangeArrowheads="1"/>
          </p:cNvSpPr>
          <p:nvPr/>
        </p:nvSpPr>
        <p:spPr bwMode="auto">
          <a:xfrm>
            <a:off x="4503738" y="5241925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>
                <a:latin typeface="Courier New" charset="0"/>
                <a:cs typeface="Courier New" charset="0"/>
              </a:rPr>
              <a:t>0</a:t>
            </a:r>
          </a:p>
        </p:txBody>
      </p:sp>
      <p:sp>
        <p:nvSpPr>
          <p:cNvPr id="49164" name="TextBox 13"/>
          <p:cNvSpPr txBox="1">
            <a:spLocks noChangeArrowheads="1"/>
          </p:cNvSpPr>
          <p:nvPr/>
        </p:nvSpPr>
        <p:spPr bwMode="auto">
          <a:xfrm>
            <a:off x="6162675" y="5232400"/>
            <a:ext cx="3079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>
                <a:latin typeface="Courier New" charset="0"/>
                <a:cs typeface="Courier New" charset="0"/>
              </a:rPr>
              <a:t>0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512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171CF6CF-4072-2A4B-85CD-7F09F196AC56}" type="slidenum">
              <a:rPr lang="en-US" sz="1200" i="0">
                <a:latin typeface="Arial" charset="0"/>
                <a:cs typeface="Arial" charset="0"/>
              </a:rPr>
              <a:pPr/>
              <a:t>13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3838"/>
            <a:ext cx="7772400" cy="1014412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Internet checksum </a:t>
            </a:r>
            <a:r>
              <a:rPr lang="en-US" sz="3600">
                <a:cs typeface="+mj-cs"/>
              </a:rPr>
              <a:t>(review)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2625" y="2519363"/>
            <a:ext cx="3657600" cy="349567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sender: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Gill Sans MT" charset="0"/>
              </a:rPr>
              <a:t>treat segment contents as sequence of 16-bit integers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Gill Sans MT" charset="0"/>
              </a:rPr>
              <a:t>checksum: addition (1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complement sum) of segment contents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Gill Sans MT" charset="0"/>
              </a:rPr>
              <a:t>sender puts checksum value into UDP checksum field</a:t>
            </a:r>
          </a:p>
          <a:p>
            <a:pPr>
              <a:lnSpc>
                <a:spcPct val="75000"/>
              </a:lnSpc>
              <a:buFont typeface="Wingdings" charset="0"/>
              <a:buNone/>
            </a:pPr>
            <a:endParaRPr lang="en-US">
              <a:latin typeface="Gill Sans MT" charset="0"/>
            </a:endParaRPr>
          </a:p>
          <a:p>
            <a:pPr>
              <a:lnSpc>
                <a:spcPct val="75000"/>
              </a:lnSpc>
            </a:pPr>
            <a:endParaRPr lang="en-US">
              <a:latin typeface="Gill Sans MT" charset="0"/>
            </a:endParaRPr>
          </a:p>
        </p:txBody>
      </p:sp>
      <p:sp>
        <p:nvSpPr>
          <p:cNvPr id="512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552700"/>
            <a:ext cx="4057650" cy="3414713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receiver: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Gill Sans MT" charset="0"/>
              </a:rPr>
              <a:t>compute checksum of received segment</a:t>
            </a:r>
          </a:p>
          <a:p>
            <a:pPr>
              <a:lnSpc>
                <a:spcPct val="75000"/>
              </a:lnSpc>
            </a:pPr>
            <a:r>
              <a:rPr lang="en-US" sz="2400">
                <a:latin typeface="Gill Sans MT" charset="0"/>
              </a:rPr>
              <a:t>check if computed checksum equals checksum field value:</a:t>
            </a:r>
          </a:p>
          <a:p>
            <a:pPr lvl="1">
              <a:lnSpc>
                <a:spcPct val="75000"/>
              </a:lnSpc>
            </a:pPr>
            <a:r>
              <a:rPr lang="en-US">
                <a:latin typeface="Gill Sans MT" charset="0"/>
              </a:rPr>
              <a:t>NO - error detected</a:t>
            </a:r>
          </a:p>
          <a:p>
            <a:pPr lvl="1">
              <a:lnSpc>
                <a:spcPct val="75000"/>
              </a:lnSpc>
            </a:pPr>
            <a:r>
              <a:rPr lang="en-US">
                <a:latin typeface="Gill Sans MT" charset="0"/>
              </a:rPr>
              <a:t>YES - no error detected. </a:t>
            </a:r>
            <a:r>
              <a:rPr lang="en-US" i="1">
                <a:latin typeface="Gill Sans MT" charset="0"/>
              </a:rPr>
              <a:t>But maybe errors nonetheless?</a:t>
            </a:r>
            <a:r>
              <a:rPr lang="en-US">
                <a:latin typeface="Gill Sans MT" charset="0"/>
              </a:rPr>
              <a:t> </a:t>
            </a:r>
            <a:endParaRPr lang="en-US" sz="2000">
              <a:latin typeface="Gill Sans MT" charset="0"/>
            </a:endParaRPr>
          </a:p>
        </p:txBody>
      </p:sp>
      <p:sp>
        <p:nvSpPr>
          <p:cNvPr id="51206" name="Rectangle 5"/>
          <p:cNvSpPr>
            <a:spLocks noChangeArrowheads="1"/>
          </p:cNvSpPr>
          <p:nvPr/>
        </p:nvSpPr>
        <p:spPr bwMode="auto">
          <a:xfrm>
            <a:off x="695325" y="1457325"/>
            <a:ext cx="792480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>
                <a:solidFill>
                  <a:srgbClr val="CC0000"/>
                </a:solidFill>
                <a:latin typeface="Gill Sans MT" charset="0"/>
              </a:rPr>
              <a:t>goal:</a:t>
            </a:r>
            <a:r>
              <a:rPr lang="en-US" sz="2400" i="0">
                <a:latin typeface="Gill Sans MT" charset="0"/>
              </a:rPr>
              <a:t> detect </a:t>
            </a:r>
            <a:r>
              <a:rPr lang="ja-JP" altLang="en-US" sz="2400" i="0">
                <a:latin typeface="Gill Sans MT" charset="0"/>
              </a:rPr>
              <a:t>“</a:t>
            </a:r>
            <a:r>
              <a:rPr lang="en-US" altLang="ja-JP" sz="2400" i="0">
                <a:latin typeface="Gill Sans MT" charset="0"/>
              </a:rPr>
              <a:t>errors</a:t>
            </a:r>
            <a:r>
              <a:rPr lang="ja-JP" altLang="en-US" sz="2400" i="0">
                <a:latin typeface="Gill Sans MT" charset="0"/>
              </a:rPr>
              <a:t>”</a:t>
            </a:r>
            <a:r>
              <a:rPr lang="en-US" altLang="ja-JP" sz="2400" i="0">
                <a:latin typeface="Gill Sans MT" charset="0"/>
              </a:rPr>
              <a:t> (e.g., flipped bits) in transmitted packet (note: used at transport layer</a:t>
            </a:r>
            <a:r>
              <a:rPr lang="en-US" altLang="ja-JP" sz="2400">
                <a:latin typeface="Gill Sans MT" charset="0"/>
              </a:rPr>
              <a:t> only</a:t>
            </a:r>
            <a:r>
              <a:rPr lang="en-US" altLang="ja-JP" sz="2400" i="0">
                <a:latin typeface="Gill Sans MT" charset="0"/>
              </a:rPr>
              <a:t>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sz="2400" i="0">
              <a:latin typeface="Gill Sans MT" charset="0"/>
            </a:endParaRPr>
          </a:p>
        </p:txBody>
      </p:sp>
      <p:pic>
        <p:nvPicPr>
          <p:cNvPr id="51207" name="Picture 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9620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532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5-</a:t>
            </a:r>
            <a:fld id="{714C111F-2710-B345-8860-D2E55104E265}" type="slidenum">
              <a:rPr lang="en-US" sz="1200" i="0">
                <a:latin typeface="Arial" charset="0"/>
                <a:cs typeface="Arial" charset="0"/>
              </a:rPr>
              <a:pPr/>
              <a:t>14</a:t>
            </a:fld>
            <a:endParaRPr lang="en-US" sz="1200" i="0">
              <a:latin typeface="Arial" charset="0"/>
              <a:cs typeface="Arial" charset="0"/>
            </a:endParaRPr>
          </a:p>
        </p:txBody>
      </p:sp>
      <p:pic>
        <p:nvPicPr>
          <p:cNvPr id="5325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75" y="922338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211138"/>
            <a:ext cx="8231188" cy="1004887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Cyclic redundancy check</a:t>
            </a:r>
            <a:endParaRPr lang="en-US" sz="4800">
              <a:latin typeface="Gill Sans MT" charset="0"/>
            </a:endParaRPr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7688" y="1319213"/>
            <a:ext cx="7772400" cy="3360737"/>
          </a:xfrm>
        </p:spPr>
        <p:txBody>
          <a:bodyPr/>
          <a:lstStyle/>
          <a:p>
            <a:pPr>
              <a:defRPr/>
            </a:pPr>
            <a:r>
              <a:rPr lang="en-US" sz="2400">
                <a:cs typeface="+mn-cs"/>
              </a:rPr>
              <a:t>more powerful error-detection coding</a:t>
            </a:r>
          </a:p>
          <a:p>
            <a:pPr>
              <a:defRPr/>
            </a:pPr>
            <a:r>
              <a:rPr lang="en-US" sz="2400">
                <a:cs typeface="+mn-cs"/>
              </a:rPr>
              <a:t>view data bits, </a:t>
            </a:r>
            <a:r>
              <a:rPr lang="en-US" sz="2400">
                <a:solidFill>
                  <a:srgbClr val="CC0000"/>
                </a:solidFill>
                <a:cs typeface="+mn-cs"/>
              </a:rPr>
              <a:t>D</a:t>
            </a:r>
            <a:r>
              <a:rPr lang="en-US" sz="2400">
                <a:cs typeface="+mn-cs"/>
              </a:rPr>
              <a:t>, as a binary number</a:t>
            </a:r>
          </a:p>
          <a:p>
            <a:pPr>
              <a:defRPr/>
            </a:pPr>
            <a:r>
              <a:rPr lang="en-US" sz="2400">
                <a:cs typeface="+mn-cs"/>
              </a:rPr>
              <a:t>choose r+1 bit pattern (generator), </a:t>
            </a:r>
            <a:r>
              <a:rPr lang="en-US" sz="2400">
                <a:solidFill>
                  <a:srgbClr val="CC0000"/>
                </a:solidFill>
                <a:cs typeface="+mn-cs"/>
              </a:rPr>
              <a:t>G</a:t>
            </a:r>
            <a:r>
              <a:rPr lang="en-US" sz="2400">
                <a:cs typeface="+mn-cs"/>
              </a:rPr>
              <a:t> </a:t>
            </a:r>
          </a:p>
          <a:p>
            <a:pPr>
              <a:defRPr/>
            </a:pPr>
            <a:r>
              <a:rPr lang="en-US" sz="2400">
                <a:cs typeface="+mn-cs"/>
              </a:rPr>
              <a:t>goal: choose r CRC bits, </a:t>
            </a:r>
            <a:r>
              <a:rPr lang="en-US" sz="2400">
                <a:solidFill>
                  <a:srgbClr val="CC0000"/>
                </a:solidFill>
                <a:cs typeface="+mn-cs"/>
              </a:rPr>
              <a:t>R</a:t>
            </a:r>
            <a:r>
              <a:rPr lang="en-US" sz="2400">
                <a:cs typeface="+mn-cs"/>
              </a:rPr>
              <a:t>, such that</a:t>
            </a:r>
          </a:p>
          <a:p>
            <a:pPr lvl="1">
              <a:defRPr/>
            </a:pPr>
            <a:r>
              <a:rPr lang="en-US" sz="2000"/>
              <a:t> &lt;D,R&gt; exactly divisible by G (modulo 2) </a:t>
            </a:r>
          </a:p>
          <a:p>
            <a:pPr lvl="1">
              <a:defRPr/>
            </a:pPr>
            <a:r>
              <a:rPr lang="en-US" sz="2000"/>
              <a:t>receiver knows G, divides &lt;D,R&gt; by G.  If non-zero remainder: error detected!</a:t>
            </a:r>
          </a:p>
          <a:p>
            <a:pPr lvl="1">
              <a:defRPr/>
            </a:pPr>
            <a:r>
              <a:rPr lang="en-US" sz="2000"/>
              <a:t>can detect all burst errors less than r+1 bits</a:t>
            </a:r>
          </a:p>
          <a:p>
            <a:pPr>
              <a:defRPr/>
            </a:pPr>
            <a:r>
              <a:rPr lang="en-US" sz="2400">
                <a:cs typeface="+mn-cs"/>
              </a:rPr>
              <a:t>widely used in practice (Ethernet, 802.11 WiFi, ATM)</a:t>
            </a:r>
          </a:p>
        </p:txBody>
      </p:sp>
      <p:pic>
        <p:nvPicPr>
          <p:cNvPr id="53254" name="Picture 4" descr="524 CRC co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4743450"/>
            <a:ext cx="5738813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552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DBD47D4A-1E51-B34B-B4FC-4E954D3EFFD5}" type="slidenum">
              <a:rPr lang="en-US" sz="1200" i="0">
                <a:latin typeface="Arial" charset="0"/>
                <a:cs typeface="Arial" charset="0"/>
              </a:rPr>
              <a:pPr/>
              <a:t>15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xfrm>
            <a:off x="533400" y="128588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CRC example</a:t>
            </a:r>
            <a:endParaRPr lang="en-US">
              <a:latin typeface="Gill Sans MT" charset="0"/>
            </a:endParaRP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81025" y="1447800"/>
            <a:ext cx="3711575" cy="3244850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>
                <a:solidFill>
                  <a:srgbClr val="000099"/>
                </a:solidFill>
                <a:latin typeface="Gill Sans MT" charset="0"/>
              </a:rPr>
              <a:t>want:</a:t>
            </a:r>
            <a:endParaRPr lang="en-US" sz="3200">
              <a:solidFill>
                <a:srgbClr val="000099"/>
              </a:solidFill>
              <a:latin typeface="Gill Sans MT" charset="0"/>
            </a:endParaRPr>
          </a:p>
          <a:p>
            <a:pPr lvl="1">
              <a:lnSpc>
                <a:spcPct val="75000"/>
              </a:lnSpc>
              <a:buFont typeface="Wingdings" charset="0"/>
              <a:buNone/>
            </a:pPr>
            <a:r>
              <a:rPr lang="en-US" sz="2800">
                <a:latin typeface="Gill Sans MT" charset="0"/>
              </a:rPr>
              <a:t>D</a:t>
            </a:r>
            <a:r>
              <a:rPr lang="en-US" sz="2800" baseline="26000">
                <a:latin typeface="Gill Sans MT" charset="0"/>
              </a:rPr>
              <a:t>.</a:t>
            </a:r>
            <a:r>
              <a:rPr lang="en-US" sz="2800">
                <a:latin typeface="Gill Sans MT" charset="0"/>
              </a:rPr>
              <a:t>2</a:t>
            </a:r>
            <a:r>
              <a:rPr lang="en-US" sz="2800" baseline="30000">
                <a:latin typeface="Gill Sans MT" charset="0"/>
              </a:rPr>
              <a:t>r</a:t>
            </a:r>
            <a:r>
              <a:rPr lang="en-US" sz="2800">
                <a:latin typeface="Gill Sans MT" charset="0"/>
              </a:rPr>
              <a:t> XOR R = nG</a:t>
            </a:r>
          </a:p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>
                <a:solidFill>
                  <a:srgbClr val="000099"/>
                </a:solidFill>
                <a:latin typeface="Gill Sans MT" charset="0"/>
              </a:rPr>
              <a:t>equivalently:</a:t>
            </a:r>
            <a:endParaRPr lang="en-US" sz="3200">
              <a:solidFill>
                <a:srgbClr val="000099"/>
              </a:solidFill>
              <a:latin typeface="Gill Sans MT" charset="0"/>
            </a:endParaRPr>
          </a:p>
          <a:p>
            <a:pPr lvl="1">
              <a:lnSpc>
                <a:spcPct val="75000"/>
              </a:lnSpc>
              <a:buFont typeface="Wingdings" charset="0"/>
              <a:buNone/>
            </a:pPr>
            <a:r>
              <a:rPr lang="en-US" sz="2800">
                <a:latin typeface="Gill Sans MT" charset="0"/>
              </a:rPr>
              <a:t>D</a:t>
            </a:r>
            <a:r>
              <a:rPr lang="en-US" sz="2800" baseline="26000">
                <a:latin typeface="Gill Sans MT" charset="0"/>
              </a:rPr>
              <a:t>.</a:t>
            </a:r>
            <a:r>
              <a:rPr lang="en-US" sz="2800">
                <a:latin typeface="Gill Sans MT" charset="0"/>
              </a:rPr>
              <a:t>2</a:t>
            </a:r>
            <a:r>
              <a:rPr lang="en-US" sz="2800" baseline="30000">
                <a:latin typeface="Gill Sans MT" charset="0"/>
              </a:rPr>
              <a:t>r</a:t>
            </a:r>
            <a:r>
              <a:rPr lang="en-US" sz="2800">
                <a:latin typeface="Gill Sans MT" charset="0"/>
              </a:rPr>
              <a:t> = nG XOR R </a:t>
            </a:r>
          </a:p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i="1">
                <a:solidFill>
                  <a:srgbClr val="000099"/>
                </a:solidFill>
                <a:latin typeface="Gill Sans MT" charset="0"/>
              </a:rPr>
              <a:t>equivalently:</a:t>
            </a:r>
            <a:r>
              <a:rPr lang="en-US">
                <a:latin typeface="Gill Sans MT" charset="0"/>
              </a:rPr>
              <a:t>  </a:t>
            </a:r>
          </a:p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>
                <a:latin typeface="Gill Sans MT" charset="0"/>
              </a:rPr>
              <a:t>    if we divide D</a:t>
            </a:r>
            <a:r>
              <a:rPr lang="en-US" baseline="26000">
                <a:latin typeface="Gill Sans MT" charset="0"/>
              </a:rPr>
              <a:t>.</a:t>
            </a:r>
            <a:r>
              <a:rPr lang="en-US">
                <a:latin typeface="Gill Sans MT" charset="0"/>
              </a:rPr>
              <a:t>2</a:t>
            </a:r>
            <a:r>
              <a:rPr lang="en-US" baseline="30000">
                <a:latin typeface="Gill Sans MT" charset="0"/>
              </a:rPr>
              <a:t>r</a:t>
            </a:r>
            <a:r>
              <a:rPr lang="en-US">
                <a:latin typeface="Gill Sans MT" charset="0"/>
              </a:rPr>
              <a:t> by G, want remainder R to satisfy:</a:t>
            </a:r>
            <a:endParaRPr lang="en-US" sz="3200">
              <a:latin typeface="Gill Sans MT" charset="0"/>
            </a:endParaRPr>
          </a:p>
        </p:txBody>
      </p:sp>
      <p:sp>
        <p:nvSpPr>
          <p:cNvPr id="15367" name="Text Box 5"/>
          <p:cNvSpPr txBox="1">
            <a:spLocks noChangeArrowheads="1"/>
          </p:cNvSpPr>
          <p:nvPr/>
        </p:nvSpPr>
        <p:spPr bwMode="auto">
          <a:xfrm>
            <a:off x="1227138" y="4957763"/>
            <a:ext cx="3767137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400" smtClean="0">
                <a:latin typeface="Arial" charset="0"/>
                <a:cs typeface="+mn-cs"/>
              </a:rPr>
              <a:t>R</a:t>
            </a:r>
            <a:r>
              <a:rPr lang="en-US" smtClean="0">
                <a:latin typeface="Arial" charset="0"/>
                <a:cs typeface="+mn-cs"/>
              </a:rPr>
              <a:t> = remainder[           ]</a:t>
            </a:r>
          </a:p>
        </p:txBody>
      </p:sp>
      <p:sp>
        <p:nvSpPr>
          <p:cNvPr id="15368" name="Text Box 6"/>
          <p:cNvSpPr txBox="1">
            <a:spLocks noChangeArrowheads="1"/>
          </p:cNvSpPr>
          <p:nvPr/>
        </p:nvSpPr>
        <p:spPr bwMode="auto">
          <a:xfrm>
            <a:off x="2641600" y="4797425"/>
            <a:ext cx="1336675" cy="8223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smtClean="0">
                <a:latin typeface="Arial" charset="0"/>
                <a:cs typeface="+mn-cs"/>
              </a:rPr>
              <a:t>D</a:t>
            </a:r>
            <a:r>
              <a:rPr lang="en-US" sz="2400" baseline="26000" smtClean="0">
                <a:latin typeface="Arial" charset="0"/>
                <a:cs typeface="+mn-cs"/>
              </a:rPr>
              <a:t>.</a:t>
            </a:r>
            <a:r>
              <a:rPr lang="en-US" sz="2400" smtClean="0">
                <a:latin typeface="Arial" charset="0"/>
                <a:cs typeface="+mn-cs"/>
              </a:rPr>
              <a:t>2</a:t>
            </a:r>
            <a:r>
              <a:rPr lang="en-US" sz="2400" baseline="30000" smtClean="0">
                <a:latin typeface="Arial" charset="0"/>
                <a:cs typeface="+mn-cs"/>
              </a:rPr>
              <a:t>r</a:t>
            </a:r>
          </a:p>
          <a:p>
            <a:pPr algn="ctr">
              <a:defRPr/>
            </a:pPr>
            <a:r>
              <a:rPr lang="en-US" sz="2400" smtClean="0">
                <a:latin typeface="Arial" charset="0"/>
                <a:cs typeface="+mn-cs"/>
              </a:rPr>
              <a:t>G</a:t>
            </a:r>
          </a:p>
        </p:txBody>
      </p:sp>
      <p:sp>
        <p:nvSpPr>
          <p:cNvPr id="15369" name="Line 7"/>
          <p:cNvSpPr>
            <a:spLocks noChangeShapeType="1"/>
          </p:cNvSpPr>
          <p:nvPr/>
        </p:nvSpPr>
        <p:spPr bwMode="auto">
          <a:xfrm>
            <a:off x="2984500" y="5213350"/>
            <a:ext cx="631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370" name="Rectangle 8"/>
          <p:cNvSpPr>
            <a:spLocks noChangeArrowheads="1"/>
          </p:cNvSpPr>
          <p:nvPr/>
        </p:nvSpPr>
        <p:spPr bwMode="auto">
          <a:xfrm>
            <a:off x="1055688" y="4622800"/>
            <a:ext cx="3201987" cy="1190625"/>
          </a:xfrm>
          <a:prstGeom prst="rect">
            <a:avLst/>
          </a:prstGeom>
          <a:noFill/>
          <a:ln w="19050">
            <a:solidFill>
              <a:srgbClr val="CC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55305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914400"/>
            <a:ext cx="2970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838547" y="441855"/>
            <a:ext cx="950912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latin typeface="+mn-lt"/>
                <a:cs typeface="+mn-cs"/>
              </a:rPr>
              <a:t>r</a:t>
            </a:r>
            <a:r>
              <a:rPr lang="en-US" sz="2800" dirty="0">
                <a:solidFill>
                  <a:srgbClr val="CC0000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latin typeface="+mn-lt"/>
                <a:cs typeface="+mn-cs"/>
              </a:rPr>
              <a:t>= 3</a:t>
            </a:r>
          </a:p>
        </p:txBody>
      </p:sp>
      <p:pic>
        <p:nvPicPr>
          <p:cNvPr id="5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854" y="1367367"/>
            <a:ext cx="4106862" cy="502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5734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9CD2CB2B-99FD-6A48-975A-0976E2B29A02}" type="slidenum">
              <a:rPr lang="en-US" sz="1200" i="0">
                <a:latin typeface="Arial" charset="0"/>
                <a:cs typeface="Arial" charset="0"/>
              </a:rPr>
              <a:pPr/>
              <a:t>16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5734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Link layer, </a:t>
            </a:r>
            <a:r>
              <a:rPr lang="en-US" sz="4000">
                <a:cs typeface="+mj-cs"/>
              </a:rPr>
              <a:t>LAN</a:t>
            </a:r>
            <a:r>
              <a:rPr lang="en-US">
                <a:cs typeface="+mj-cs"/>
              </a:rPr>
              <a:t>s: outline</a:t>
            </a:r>
          </a:p>
        </p:txBody>
      </p:sp>
      <p:sp>
        <p:nvSpPr>
          <p:cNvPr id="5734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introduction, services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.3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multiple access protocols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.4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LANs</a:t>
            </a:r>
          </a:p>
          <a:p>
            <a:pPr lvl="1"/>
            <a:r>
              <a:rPr lang="en-US" dirty="0">
                <a:latin typeface="Gill Sans MT" charset="0"/>
              </a:rPr>
              <a:t>addressing, ARP</a:t>
            </a:r>
          </a:p>
          <a:p>
            <a:pPr lvl="1"/>
            <a:r>
              <a:rPr lang="en-US" dirty="0">
                <a:latin typeface="Gill Sans MT" charset="0"/>
              </a:rPr>
              <a:t>Ethernet</a:t>
            </a:r>
          </a:p>
          <a:p>
            <a:pPr lvl="1"/>
            <a:r>
              <a:rPr lang="en-US" dirty="0">
                <a:latin typeface="Gill Sans MT" charset="0"/>
              </a:rPr>
              <a:t>switches</a:t>
            </a:r>
          </a:p>
          <a:p>
            <a:pPr lvl="1">
              <a:buFont typeface="Wingdings" charset="0"/>
              <a:buNone/>
            </a:pPr>
            <a:endParaRPr lang="en-US" dirty="0">
              <a:latin typeface="Gill Sans MT" charset="0"/>
            </a:endParaRPr>
          </a:p>
        </p:txBody>
      </p:sp>
      <p:sp>
        <p:nvSpPr>
          <p:cNvPr id="5735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7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Wireless Links and WLAN (Ch. 7</a:t>
            </a:r>
            <a:r>
              <a:rPr lang="en-US" dirty="0" smtClean="0">
                <a:latin typeface="Gill Sans MT" charset="0"/>
              </a:rPr>
              <a:t>)</a:t>
            </a:r>
            <a:endParaRPr lang="en-US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.7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</a:pPr>
            <a:endParaRPr lang="en-US" sz="2600" dirty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593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C3EEBDAF-5A7D-F743-8B1A-A05C4E62DBAC}" type="slidenum">
              <a:rPr lang="en-US" sz="1200" i="0">
                <a:latin typeface="Arial" charset="0"/>
                <a:cs typeface="Arial" charset="0"/>
              </a:rPr>
              <a:pPr/>
              <a:t>17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59395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7150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Multiple access links, protocols</a:t>
            </a:r>
            <a:endParaRPr lang="en-US" sz="4800">
              <a:latin typeface="Gill Sans MT" charset="0"/>
            </a:endParaRPr>
          </a:p>
        </p:txBody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two types of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links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:</a:t>
            </a:r>
          </a:p>
          <a:p>
            <a:r>
              <a:rPr lang="en-US">
                <a:latin typeface="Gill Sans MT" charset="0"/>
              </a:rPr>
              <a:t>point-to-point</a:t>
            </a:r>
          </a:p>
          <a:p>
            <a:pPr lvl="1"/>
            <a:r>
              <a:rPr lang="en-US" sz="2000">
                <a:latin typeface="Gill Sans MT" charset="0"/>
              </a:rPr>
              <a:t>PPP for dial-up access</a:t>
            </a:r>
          </a:p>
          <a:p>
            <a:pPr lvl="1"/>
            <a:r>
              <a:rPr lang="en-US" sz="2000">
                <a:latin typeface="Gill Sans MT" charset="0"/>
              </a:rPr>
              <a:t>point-to-point link between Ethernet switch, host</a:t>
            </a:r>
          </a:p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broadcast (shared wire or medium)</a:t>
            </a:r>
          </a:p>
          <a:p>
            <a:pPr lvl="1"/>
            <a:r>
              <a:rPr lang="en-US" sz="2000">
                <a:latin typeface="Gill Sans MT" charset="0"/>
              </a:rPr>
              <a:t>old-fashioned Ethernet</a:t>
            </a:r>
          </a:p>
          <a:p>
            <a:pPr lvl="1"/>
            <a:r>
              <a:rPr lang="en-US" sz="2000">
                <a:latin typeface="Gill Sans MT" charset="0"/>
              </a:rPr>
              <a:t>upstream HFC</a:t>
            </a:r>
          </a:p>
          <a:p>
            <a:pPr lvl="1"/>
            <a:r>
              <a:rPr lang="en-US" sz="2000">
                <a:latin typeface="Gill Sans MT" charset="0"/>
              </a:rPr>
              <a:t>802.11 wireless LAN</a:t>
            </a:r>
            <a:endParaRPr lang="en-US"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933450" y="5694363"/>
            <a:ext cx="1601788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781300" y="5683250"/>
            <a:ext cx="1690688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smtClean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544638" y="4522788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527175" y="4994275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392238" y="53308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836738" y="4854575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9406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59591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 w 430"/>
                <a:gd name="T19" fmla="*/ 1 h 50"/>
                <a:gd name="T20" fmla="*/ 1 w 430"/>
                <a:gd name="T21" fmla="*/ 1 h 50"/>
                <a:gd name="T22" fmla="*/ 1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92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93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 w 87"/>
                <a:gd name="T1" fmla="*/ 0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4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95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1 w 172"/>
                <a:gd name="T5" fmla="*/ 0 h 55"/>
                <a:gd name="T6" fmla="*/ 1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6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97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8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0 w 343"/>
                <a:gd name="T1" fmla="*/ 0 h 1"/>
                <a:gd name="T2" fmla="*/ 0 w 343"/>
                <a:gd name="T3" fmla="*/ 0 h 1"/>
                <a:gd name="T4" fmla="*/ 0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99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00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1 h 350"/>
                <a:gd name="T4" fmla="*/ 1 w 415"/>
                <a:gd name="T5" fmla="*/ 1 h 350"/>
                <a:gd name="T6" fmla="*/ 1 w 415"/>
                <a:gd name="T7" fmla="*/ 1 h 350"/>
                <a:gd name="T8" fmla="*/ 1 w 415"/>
                <a:gd name="T9" fmla="*/ 1 h 350"/>
                <a:gd name="T10" fmla="*/ 1 w 415"/>
                <a:gd name="T11" fmla="*/ 1 h 350"/>
                <a:gd name="T12" fmla="*/ 1 w 415"/>
                <a:gd name="T13" fmla="*/ 1 h 350"/>
                <a:gd name="T14" fmla="*/ 1 w 415"/>
                <a:gd name="T15" fmla="*/ 1 h 350"/>
                <a:gd name="T16" fmla="*/ 1 w 415"/>
                <a:gd name="T17" fmla="*/ 1 h 350"/>
                <a:gd name="T18" fmla="*/ 1 w 415"/>
                <a:gd name="T19" fmla="*/ 1 h 350"/>
                <a:gd name="T20" fmla="*/ 1 w 415"/>
                <a:gd name="T21" fmla="*/ 1 h 350"/>
                <a:gd name="T22" fmla="*/ 1 w 415"/>
                <a:gd name="T23" fmla="*/ 1 h 350"/>
                <a:gd name="T24" fmla="*/ 1 w 415"/>
                <a:gd name="T25" fmla="*/ 1 h 350"/>
                <a:gd name="T26" fmla="*/ 1 w 415"/>
                <a:gd name="T27" fmla="*/ 1 h 350"/>
                <a:gd name="T28" fmla="*/ 1 w 415"/>
                <a:gd name="T29" fmla="*/ 1 h 350"/>
                <a:gd name="T30" fmla="*/ 1 w 415"/>
                <a:gd name="T31" fmla="*/ 1 h 350"/>
                <a:gd name="T32" fmla="*/ 1 w 415"/>
                <a:gd name="T33" fmla="*/ 1 h 350"/>
                <a:gd name="T34" fmla="*/ 1 w 415"/>
                <a:gd name="T35" fmla="*/ 1 h 350"/>
                <a:gd name="T36" fmla="*/ 1 w 415"/>
                <a:gd name="T37" fmla="*/ 1 h 350"/>
                <a:gd name="T38" fmla="*/ 1 w 415"/>
                <a:gd name="T39" fmla="*/ 1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1 w 415"/>
                <a:gd name="T51" fmla="*/ 1 h 350"/>
                <a:gd name="T52" fmla="*/ 1 w 415"/>
                <a:gd name="T53" fmla="*/ 1 h 350"/>
                <a:gd name="T54" fmla="*/ 1 w 415"/>
                <a:gd name="T55" fmla="*/ 1 h 350"/>
                <a:gd name="T56" fmla="*/ 1 w 415"/>
                <a:gd name="T57" fmla="*/ 1 h 350"/>
                <a:gd name="T58" fmla="*/ 1 w 415"/>
                <a:gd name="T59" fmla="*/ 1 h 350"/>
                <a:gd name="T60" fmla="*/ 1 w 415"/>
                <a:gd name="T61" fmla="*/ 1 h 350"/>
                <a:gd name="T62" fmla="*/ 1 w 415"/>
                <a:gd name="T63" fmla="*/ 1 h 350"/>
                <a:gd name="T64" fmla="*/ 1 w 415"/>
                <a:gd name="T65" fmla="*/ 1 h 350"/>
                <a:gd name="T66" fmla="*/ 1 w 415"/>
                <a:gd name="T67" fmla="*/ 1 h 350"/>
                <a:gd name="T68" fmla="*/ 1 w 415"/>
                <a:gd name="T69" fmla="*/ 1 h 350"/>
                <a:gd name="T70" fmla="*/ 1 w 415"/>
                <a:gd name="T71" fmla="*/ 1 h 350"/>
                <a:gd name="T72" fmla="*/ 1 w 415"/>
                <a:gd name="T73" fmla="*/ 1 h 350"/>
                <a:gd name="T74" fmla="*/ 1 w 415"/>
                <a:gd name="T75" fmla="*/ 1 h 350"/>
                <a:gd name="T76" fmla="*/ 1 w 415"/>
                <a:gd name="T77" fmla="*/ 1 h 350"/>
                <a:gd name="T78" fmla="*/ 1 w 415"/>
                <a:gd name="T79" fmla="*/ 1 h 350"/>
                <a:gd name="T80" fmla="*/ 1 w 415"/>
                <a:gd name="T81" fmla="*/ 1 h 350"/>
                <a:gd name="T82" fmla="*/ 1 w 415"/>
                <a:gd name="T83" fmla="*/ 1 h 350"/>
                <a:gd name="T84" fmla="*/ 1 w 415"/>
                <a:gd name="T85" fmla="*/ 1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601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2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3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604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1 w 101"/>
                <a:gd name="T13" fmla="*/ 1 h 80"/>
                <a:gd name="T14" fmla="*/ 1 w 101"/>
                <a:gd name="T15" fmla="*/ 1 h 80"/>
                <a:gd name="T16" fmla="*/ 1 w 101"/>
                <a:gd name="T17" fmla="*/ 1 h 80"/>
                <a:gd name="T18" fmla="*/ 1 w 101"/>
                <a:gd name="T19" fmla="*/ 1 h 80"/>
                <a:gd name="T20" fmla="*/ 1 w 101"/>
                <a:gd name="T21" fmla="*/ 1 h 80"/>
                <a:gd name="T22" fmla="*/ 1 w 101"/>
                <a:gd name="T23" fmla="*/ 1 h 80"/>
                <a:gd name="T24" fmla="*/ 1 w 101"/>
                <a:gd name="T25" fmla="*/ 1 h 80"/>
                <a:gd name="T26" fmla="*/ 1 w 101"/>
                <a:gd name="T27" fmla="*/ 1 h 80"/>
                <a:gd name="T28" fmla="*/ 1 w 101"/>
                <a:gd name="T29" fmla="*/ 1 h 80"/>
                <a:gd name="T30" fmla="*/ 1 w 101"/>
                <a:gd name="T31" fmla="*/ 1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7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59577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 w 430"/>
                <a:gd name="T19" fmla="*/ 1 h 50"/>
                <a:gd name="T20" fmla="*/ 1 w 430"/>
                <a:gd name="T21" fmla="*/ 1 h 50"/>
                <a:gd name="T22" fmla="*/ 1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78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79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 w 87"/>
                <a:gd name="T1" fmla="*/ 0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0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81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1 w 172"/>
                <a:gd name="T5" fmla="*/ 0 h 55"/>
                <a:gd name="T6" fmla="*/ 1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2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83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4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0 w 343"/>
                <a:gd name="T1" fmla="*/ 0 h 1"/>
                <a:gd name="T2" fmla="*/ 0 w 343"/>
                <a:gd name="T3" fmla="*/ 0 h 1"/>
                <a:gd name="T4" fmla="*/ 0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5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6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1 h 350"/>
                <a:gd name="T4" fmla="*/ 1 w 415"/>
                <a:gd name="T5" fmla="*/ 1 h 350"/>
                <a:gd name="T6" fmla="*/ 1 w 415"/>
                <a:gd name="T7" fmla="*/ 1 h 350"/>
                <a:gd name="T8" fmla="*/ 1 w 415"/>
                <a:gd name="T9" fmla="*/ 1 h 350"/>
                <a:gd name="T10" fmla="*/ 1 w 415"/>
                <a:gd name="T11" fmla="*/ 1 h 350"/>
                <a:gd name="T12" fmla="*/ 1 w 415"/>
                <a:gd name="T13" fmla="*/ 1 h 350"/>
                <a:gd name="T14" fmla="*/ 1 w 415"/>
                <a:gd name="T15" fmla="*/ 1 h 350"/>
                <a:gd name="T16" fmla="*/ 1 w 415"/>
                <a:gd name="T17" fmla="*/ 1 h 350"/>
                <a:gd name="T18" fmla="*/ 1 w 415"/>
                <a:gd name="T19" fmla="*/ 1 h 350"/>
                <a:gd name="T20" fmla="*/ 1 w 415"/>
                <a:gd name="T21" fmla="*/ 1 h 350"/>
                <a:gd name="T22" fmla="*/ 1 w 415"/>
                <a:gd name="T23" fmla="*/ 1 h 350"/>
                <a:gd name="T24" fmla="*/ 1 w 415"/>
                <a:gd name="T25" fmla="*/ 1 h 350"/>
                <a:gd name="T26" fmla="*/ 1 w 415"/>
                <a:gd name="T27" fmla="*/ 1 h 350"/>
                <a:gd name="T28" fmla="*/ 1 w 415"/>
                <a:gd name="T29" fmla="*/ 1 h 350"/>
                <a:gd name="T30" fmla="*/ 1 w 415"/>
                <a:gd name="T31" fmla="*/ 1 h 350"/>
                <a:gd name="T32" fmla="*/ 1 w 415"/>
                <a:gd name="T33" fmla="*/ 1 h 350"/>
                <a:gd name="T34" fmla="*/ 1 w 415"/>
                <a:gd name="T35" fmla="*/ 1 h 350"/>
                <a:gd name="T36" fmla="*/ 1 w 415"/>
                <a:gd name="T37" fmla="*/ 1 h 350"/>
                <a:gd name="T38" fmla="*/ 1 w 415"/>
                <a:gd name="T39" fmla="*/ 1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1 w 415"/>
                <a:gd name="T51" fmla="*/ 1 h 350"/>
                <a:gd name="T52" fmla="*/ 1 w 415"/>
                <a:gd name="T53" fmla="*/ 1 h 350"/>
                <a:gd name="T54" fmla="*/ 1 w 415"/>
                <a:gd name="T55" fmla="*/ 1 h 350"/>
                <a:gd name="T56" fmla="*/ 1 w 415"/>
                <a:gd name="T57" fmla="*/ 1 h 350"/>
                <a:gd name="T58" fmla="*/ 1 w 415"/>
                <a:gd name="T59" fmla="*/ 1 h 350"/>
                <a:gd name="T60" fmla="*/ 1 w 415"/>
                <a:gd name="T61" fmla="*/ 1 h 350"/>
                <a:gd name="T62" fmla="*/ 1 w 415"/>
                <a:gd name="T63" fmla="*/ 1 h 350"/>
                <a:gd name="T64" fmla="*/ 1 w 415"/>
                <a:gd name="T65" fmla="*/ 1 h 350"/>
                <a:gd name="T66" fmla="*/ 1 w 415"/>
                <a:gd name="T67" fmla="*/ 1 h 350"/>
                <a:gd name="T68" fmla="*/ 1 w 415"/>
                <a:gd name="T69" fmla="*/ 1 h 350"/>
                <a:gd name="T70" fmla="*/ 1 w 415"/>
                <a:gd name="T71" fmla="*/ 1 h 350"/>
                <a:gd name="T72" fmla="*/ 1 w 415"/>
                <a:gd name="T73" fmla="*/ 1 h 350"/>
                <a:gd name="T74" fmla="*/ 1 w 415"/>
                <a:gd name="T75" fmla="*/ 1 h 350"/>
                <a:gd name="T76" fmla="*/ 1 w 415"/>
                <a:gd name="T77" fmla="*/ 1 h 350"/>
                <a:gd name="T78" fmla="*/ 1 w 415"/>
                <a:gd name="T79" fmla="*/ 1 h 350"/>
                <a:gd name="T80" fmla="*/ 1 w 415"/>
                <a:gd name="T81" fmla="*/ 1 h 350"/>
                <a:gd name="T82" fmla="*/ 1 w 415"/>
                <a:gd name="T83" fmla="*/ 1 h 350"/>
                <a:gd name="T84" fmla="*/ 1 w 415"/>
                <a:gd name="T85" fmla="*/ 1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87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88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89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90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1 w 101"/>
                <a:gd name="T13" fmla="*/ 1 h 80"/>
                <a:gd name="T14" fmla="*/ 1 w 101"/>
                <a:gd name="T15" fmla="*/ 1 h 80"/>
                <a:gd name="T16" fmla="*/ 1 w 101"/>
                <a:gd name="T17" fmla="*/ 1 h 80"/>
                <a:gd name="T18" fmla="*/ 1 w 101"/>
                <a:gd name="T19" fmla="*/ 1 h 80"/>
                <a:gd name="T20" fmla="*/ 1 w 101"/>
                <a:gd name="T21" fmla="*/ 1 h 80"/>
                <a:gd name="T22" fmla="*/ 1 w 101"/>
                <a:gd name="T23" fmla="*/ 1 h 80"/>
                <a:gd name="T24" fmla="*/ 1 w 101"/>
                <a:gd name="T25" fmla="*/ 1 h 80"/>
                <a:gd name="T26" fmla="*/ 1 w 101"/>
                <a:gd name="T27" fmla="*/ 1 h 80"/>
                <a:gd name="T28" fmla="*/ 1 w 101"/>
                <a:gd name="T29" fmla="*/ 1 h 80"/>
                <a:gd name="T30" fmla="*/ 1 w 101"/>
                <a:gd name="T31" fmla="*/ 1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08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59563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1 w 430"/>
                <a:gd name="T19" fmla="*/ 1 h 50"/>
                <a:gd name="T20" fmla="*/ 1 w 430"/>
                <a:gd name="T21" fmla="*/ 1 h 50"/>
                <a:gd name="T22" fmla="*/ 1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430"/>
                <a:gd name="T37" fmla="*/ 0 h 50"/>
                <a:gd name="T38" fmla="*/ 430 w 430"/>
                <a:gd name="T39" fmla="*/ 50 h 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64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65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1 w 87"/>
                <a:gd name="T1" fmla="*/ 0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  <a:gd name="T9" fmla="*/ 0 w 87"/>
                <a:gd name="T10" fmla="*/ 0 h 219"/>
                <a:gd name="T11" fmla="*/ 87 w 87"/>
                <a:gd name="T12" fmla="*/ 219 h 21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66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67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1 w 172"/>
                <a:gd name="T5" fmla="*/ 0 h 55"/>
                <a:gd name="T6" fmla="*/ 1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2"/>
                <a:gd name="T13" fmla="*/ 0 h 55"/>
                <a:gd name="T14" fmla="*/ 172 w 172"/>
                <a:gd name="T15" fmla="*/ 55 h 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68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69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1 w 430"/>
                <a:gd name="T7" fmla="*/ 1 h 50"/>
                <a:gd name="T8" fmla="*/ 1 w 430"/>
                <a:gd name="T9" fmla="*/ 1 h 50"/>
                <a:gd name="T10" fmla="*/ 1 w 430"/>
                <a:gd name="T11" fmla="*/ 1 h 50"/>
                <a:gd name="T12" fmla="*/ 1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430"/>
                <a:gd name="T28" fmla="*/ 0 h 50"/>
                <a:gd name="T29" fmla="*/ 430 w 430"/>
                <a:gd name="T30" fmla="*/ 50 h 5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0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0 w 343"/>
                <a:gd name="T1" fmla="*/ 0 h 1"/>
                <a:gd name="T2" fmla="*/ 0 w 343"/>
                <a:gd name="T3" fmla="*/ 0 h 1"/>
                <a:gd name="T4" fmla="*/ 0 w 343"/>
                <a:gd name="T5" fmla="*/ 0 h 1"/>
                <a:gd name="T6" fmla="*/ 0 60000 65536"/>
                <a:gd name="T7" fmla="*/ 0 60000 65536"/>
                <a:gd name="T8" fmla="*/ 0 60000 65536"/>
                <a:gd name="T9" fmla="*/ 0 w 343"/>
                <a:gd name="T10" fmla="*/ 0 h 1"/>
                <a:gd name="T11" fmla="*/ 343 w 343"/>
                <a:gd name="T12" fmla="*/ 1 h 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1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2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1 h 350"/>
                <a:gd name="T4" fmla="*/ 1 w 415"/>
                <a:gd name="T5" fmla="*/ 1 h 350"/>
                <a:gd name="T6" fmla="*/ 1 w 415"/>
                <a:gd name="T7" fmla="*/ 1 h 350"/>
                <a:gd name="T8" fmla="*/ 1 w 415"/>
                <a:gd name="T9" fmla="*/ 1 h 350"/>
                <a:gd name="T10" fmla="*/ 1 w 415"/>
                <a:gd name="T11" fmla="*/ 1 h 350"/>
                <a:gd name="T12" fmla="*/ 1 w 415"/>
                <a:gd name="T13" fmla="*/ 1 h 350"/>
                <a:gd name="T14" fmla="*/ 1 w 415"/>
                <a:gd name="T15" fmla="*/ 1 h 350"/>
                <a:gd name="T16" fmla="*/ 1 w 415"/>
                <a:gd name="T17" fmla="*/ 1 h 350"/>
                <a:gd name="T18" fmla="*/ 1 w 415"/>
                <a:gd name="T19" fmla="*/ 1 h 350"/>
                <a:gd name="T20" fmla="*/ 1 w 415"/>
                <a:gd name="T21" fmla="*/ 1 h 350"/>
                <a:gd name="T22" fmla="*/ 1 w 415"/>
                <a:gd name="T23" fmla="*/ 1 h 350"/>
                <a:gd name="T24" fmla="*/ 1 w 415"/>
                <a:gd name="T25" fmla="*/ 1 h 350"/>
                <a:gd name="T26" fmla="*/ 1 w 415"/>
                <a:gd name="T27" fmla="*/ 1 h 350"/>
                <a:gd name="T28" fmla="*/ 1 w 415"/>
                <a:gd name="T29" fmla="*/ 1 h 350"/>
                <a:gd name="T30" fmla="*/ 1 w 415"/>
                <a:gd name="T31" fmla="*/ 1 h 350"/>
                <a:gd name="T32" fmla="*/ 1 w 415"/>
                <a:gd name="T33" fmla="*/ 1 h 350"/>
                <a:gd name="T34" fmla="*/ 1 w 415"/>
                <a:gd name="T35" fmla="*/ 1 h 350"/>
                <a:gd name="T36" fmla="*/ 1 w 415"/>
                <a:gd name="T37" fmla="*/ 1 h 350"/>
                <a:gd name="T38" fmla="*/ 1 w 415"/>
                <a:gd name="T39" fmla="*/ 1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1 w 415"/>
                <a:gd name="T51" fmla="*/ 1 h 350"/>
                <a:gd name="T52" fmla="*/ 1 w 415"/>
                <a:gd name="T53" fmla="*/ 1 h 350"/>
                <a:gd name="T54" fmla="*/ 1 w 415"/>
                <a:gd name="T55" fmla="*/ 1 h 350"/>
                <a:gd name="T56" fmla="*/ 1 w 415"/>
                <a:gd name="T57" fmla="*/ 1 h 350"/>
                <a:gd name="T58" fmla="*/ 1 w 415"/>
                <a:gd name="T59" fmla="*/ 1 h 350"/>
                <a:gd name="T60" fmla="*/ 1 w 415"/>
                <a:gd name="T61" fmla="*/ 1 h 350"/>
                <a:gd name="T62" fmla="*/ 1 w 415"/>
                <a:gd name="T63" fmla="*/ 1 h 350"/>
                <a:gd name="T64" fmla="*/ 1 w 415"/>
                <a:gd name="T65" fmla="*/ 1 h 350"/>
                <a:gd name="T66" fmla="*/ 1 w 415"/>
                <a:gd name="T67" fmla="*/ 1 h 350"/>
                <a:gd name="T68" fmla="*/ 1 w 415"/>
                <a:gd name="T69" fmla="*/ 1 h 350"/>
                <a:gd name="T70" fmla="*/ 1 w 415"/>
                <a:gd name="T71" fmla="*/ 1 h 350"/>
                <a:gd name="T72" fmla="*/ 1 w 415"/>
                <a:gd name="T73" fmla="*/ 1 h 350"/>
                <a:gd name="T74" fmla="*/ 1 w 415"/>
                <a:gd name="T75" fmla="*/ 1 h 350"/>
                <a:gd name="T76" fmla="*/ 1 w 415"/>
                <a:gd name="T77" fmla="*/ 1 h 350"/>
                <a:gd name="T78" fmla="*/ 1 w 415"/>
                <a:gd name="T79" fmla="*/ 1 h 350"/>
                <a:gd name="T80" fmla="*/ 1 w 415"/>
                <a:gd name="T81" fmla="*/ 1 h 350"/>
                <a:gd name="T82" fmla="*/ 1 w 415"/>
                <a:gd name="T83" fmla="*/ 1 h 350"/>
                <a:gd name="T84" fmla="*/ 1 w 415"/>
                <a:gd name="T85" fmla="*/ 1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415"/>
                <a:gd name="T136" fmla="*/ 0 h 350"/>
                <a:gd name="T137" fmla="*/ 415 w 415"/>
                <a:gd name="T138" fmla="*/ 350 h 350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573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74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75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76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1 w 101"/>
                <a:gd name="T13" fmla="*/ 1 h 80"/>
                <a:gd name="T14" fmla="*/ 1 w 101"/>
                <a:gd name="T15" fmla="*/ 1 h 80"/>
                <a:gd name="T16" fmla="*/ 1 w 101"/>
                <a:gd name="T17" fmla="*/ 1 h 80"/>
                <a:gd name="T18" fmla="*/ 1 w 101"/>
                <a:gd name="T19" fmla="*/ 1 h 80"/>
                <a:gd name="T20" fmla="*/ 1 w 101"/>
                <a:gd name="T21" fmla="*/ 1 h 80"/>
                <a:gd name="T22" fmla="*/ 1 w 101"/>
                <a:gd name="T23" fmla="*/ 1 h 80"/>
                <a:gd name="T24" fmla="*/ 1 w 101"/>
                <a:gd name="T25" fmla="*/ 1 h 80"/>
                <a:gd name="T26" fmla="*/ 1 w 101"/>
                <a:gd name="T27" fmla="*/ 1 h 80"/>
                <a:gd name="T28" fmla="*/ 1 w 101"/>
                <a:gd name="T29" fmla="*/ 1 h 80"/>
                <a:gd name="T30" fmla="*/ 1 w 101"/>
                <a:gd name="T31" fmla="*/ 1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01"/>
                <a:gd name="T70" fmla="*/ 0 h 80"/>
                <a:gd name="T71" fmla="*/ 101 w 101"/>
                <a:gd name="T72" fmla="*/ 80 h 80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59409" name="Picture 429" descr="MMj0395775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10" name="Picture 432" descr="cock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708150" y="4627563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639888" y="526415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9414" name="Group 506"/>
          <p:cNvGrpSpPr>
            <a:grpSpLocks/>
          </p:cNvGrpSpPr>
          <p:nvPr/>
        </p:nvGrpSpPr>
        <p:grpSpPr bwMode="auto">
          <a:xfrm flipH="1">
            <a:off x="977900" y="5140325"/>
            <a:ext cx="501650" cy="512763"/>
            <a:chOff x="2839" y="3501"/>
            <a:chExt cx="755" cy="803"/>
          </a:xfrm>
        </p:grpSpPr>
        <p:pic>
          <p:nvPicPr>
            <p:cNvPr id="59561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62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9415" name="Group 621"/>
          <p:cNvGrpSpPr>
            <a:grpSpLocks/>
          </p:cNvGrpSpPr>
          <p:nvPr/>
        </p:nvGrpSpPr>
        <p:grpSpPr bwMode="auto">
          <a:xfrm>
            <a:off x="3038475" y="4186238"/>
            <a:ext cx="635000" cy="485775"/>
            <a:chOff x="3061" y="2530"/>
            <a:chExt cx="400" cy="306"/>
          </a:xfrm>
        </p:grpSpPr>
        <p:grpSp>
          <p:nvGrpSpPr>
            <p:cNvPr id="59530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59555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6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7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8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9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25 w 646"/>
                  <a:gd name="T1" fmla="*/ 932 h 300"/>
                  <a:gd name="T2" fmla="*/ 605 w 646"/>
                  <a:gd name="T3" fmla="*/ 787 h 300"/>
                  <a:gd name="T4" fmla="*/ 752 w 646"/>
                  <a:gd name="T5" fmla="*/ 594 h 300"/>
                  <a:gd name="T6" fmla="*/ 776 w 646"/>
                  <a:gd name="T7" fmla="*/ 332 h 300"/>
                  <a:gd name="T8" fmla="*/ 569 w 646"/>
                  <a:gd name="T9" fmla="*/ 187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60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9531" name="Picture 549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32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533" name="Picture 551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34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35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36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37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38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39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540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59549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0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1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2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3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54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541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42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43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44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45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46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47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48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16" name="Group 632"/>
          <p:cNvGrpSpPr>
            <a:grpSpLocks/>
          </p:cNvGrpSpPr>
          <p:nvPr/>
        </p:nvGrpSpPr>
        <p:grpSpPr bwMode="auto">
          <a:xfrm>
            <a:off x="3925888" y="4354513"/>
            <a:ext cx="536575" cy="401637"/>
            <a:chOff x="3328" y="2543"/>
            <a:chExt cx="338" cy="253"/>
          </a:xfrm>
        </p:grpSpPr>
        <p:grpSp>
          <p:nvGrpSpPr>
            <p:cNvPr id="59503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59524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5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6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7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8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25 w 646"/>
                  <a:gd name="T1" fmla="*/ 932 h 300"/>
                  <a:gd name="T2" fmla="*/ 605 w 646"/>
                  <a:gd name="T3" fmla="*/ 787 h 300"/>
                  <a:gd name="T4" fmla="*/ 752 w 646"/>
                  <a:gd name="T5" fmla="*/ 594 h 300"/>
                  <a:gd name="T6" fmla="*/ 776 w 646"/>
                  <a:gd name="T7" fmla="*/ 332 h 300"/>
                  <a:gd name="T8" fmla="*/ 569 w 646"/>
                  <a:gd name="T9" fmla="*/ 187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9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9504" name="Picture 57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05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506" name="Picture 57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507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8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09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0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1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2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513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59518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19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0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1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2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23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514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5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6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517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17" name="Group 631"/>
          <p:cNvGrpSpPr>
            <a:grpSpLocks/>
          </p:cNvGrpSpPr>
          <p:nvPr/>
        </p:nvGrpSpPr>
        <p:grpSpPr bwMode="auto">
          <a:xfrm>
            <a:off x="3308350" y="4614863"/>
            <a:ext cx="585788" cy="419100"/>
            <a:chOff x="5096" y="2218"/>
            <a:chExt cx="369" cy="264"/>
          </a:xfrm>
        </p:grpSpPr>
        <p:grpSp>
          <p:nvGrpSpPr>
            <p:cNvPr id="59494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59497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8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9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0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1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25 w 646"/>
                  <a:gd name="T1" fmla="*/ 932 h 300"/>
                  <a:gd name="T2" fmla="*/ 605 w 646"/>
                  <a:gd name="T3" fmla="*/ 787 h 300"/>
                  <a:gd name="T4" fmla="*/ 752 w 646"/>
                  <a:gd name="T5" fmla="*/ 594 h 300"/>
                  <a:gd name="T6" fmla="*/ 776 w 646"/>
                  <a:gd name="T7" fmla="*/ 332 h 300"/>
                  <a:gd name="T8" fmla="*/ 569 w 646"/>
                  <a:gd name="T9" fmla="*/ 187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502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9495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96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9418" name="Group 633"/>
          <p:cNvGrpSpPr>
            <a:grpSpLocks/>
          </p:cNvGrpSpPr>
          <p:nvPr/>
        </p:nvGrpSpPr>
        <p:grpSpPr bwMode="auto">
          <a:xfrm>
            <a:off x="3009900" y="5040313"/>
            <a:ext cx="635000" cy="485775"/>
            <a:chOff x="3061" y="2530"/>
            <a:chExt cx="400" cy="306"/>
          </a:xfrm>
        </p:grpSpPr>
        <p:grpSp>
          <p:nvGrpSpPr>
            <p:cNvPr id="59463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59488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9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0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1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2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25 w 646"/>
                  <a:gd name="T1" fmla="*/ 932 h 300"/>
                  <a:gd name="T2" fmla="*/ 605 w 646"/>
                  <a:gd name="T3" fmla="*/ 787 h 300"/>
                  <a:gd name="T4" fmla="*/ 752 w 646"/>
                  <a:gd name="T5" fmla="*/ 594 h 300"/>
                  <a:gd name="T6" fmla="*/ 776 w 646"/>
                  <a:gd name="T7" fmla="*/ 332 h 300"/>
                  <a:gd name="T8" fmla="*/ 569 w 646"/>
                  <a:gd name="T9" fmla="*/ 187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93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9464" name="Picture 64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65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466" name="Picture 64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67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8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69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0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1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2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73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59482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3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4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5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6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87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74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5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6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7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8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79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0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81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19" name="Group 665"/>
          <p:cNvGrpSpPr>
            <a:grpSpLocks/>
          </p:cNvGrpSpPr>
          <p:nvPr/>
        </p:nvGrpSpPr>
        <p:grpSpPr bwMode="auto">
          <a:xfrm>
            <a:off x="3492500" y="5095875"/>
            <a:ext cx="635000" cy="485775"/>
            <a:chOff x="3061" y="2530"/>
            <a:chExt cx="400" cy="306"/>
          </a:xfrm>
        </p:grpSpPr>
        <p:grpSp>
          <p:nvGrpSpPr>
            <p:cNvPr id="59432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59457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0"/>
                  <a:gd name="T13" fmla="*/ 0 h 281"/>
                  <a:gd name="T14" fmla="*/ 260 w 260"/>
                  <a:gd name="T15" fmla="*/ 281 h 28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8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00"/>
                  <a:gd name="T22" fmla="*/ 0 h 421"/>
                  <a:gd name="T23" fmla="*/ 900 w 900"/>
                  <a:gd name="T24" fmla="*/ 421 h 4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9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28"/>
                  <a:gd name="T19" fmla="*/ 0 h 269"/>
                  <a:gd name="T20" fmla="*/ 428 w 428"/>
                  <a:gd name="T21" fmla="*/ 269 h 26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0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77"/>
                  <a:gd name="T13" fmla="*/ 0 h 239"/>
                  <a:gd name="T14" fmla="*/ 377 w 377"/>
                  <a:gd name="T15" fmla="*/ 239 h 2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1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425 w 646"/>
                  <a:gd name="T1" fmla="*/ 932 h 300"/>
                  <a:gd name="T2" fmla="*/ 605 w 646"/>
                  <a:gd name="T3" fmla="*/ 787 h 300"/>
                  <a:gd name="T4" fmla="*/ 752 w 646"/>
                  <a:gd name="T5" fmla="*/ 594 h 300"/>
                  <a:gd name="T6" fmla="*/ 776 w 646"/>
                  <a:gd name="T7" fmla="*/ 332 h 300"/>
                  <a:gd name="T8" fmla="*/ 569 w 646"/>
                  <a:gd name="T9" fmla="*/ 187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46"/>
                  <a:gd name="T19" fmla="*/ 0 h 300"/>
                  <a:gd name="T20" fmla="*/ 646 w 646"/>
                  <a:gd name="T21" fmla="*/ 300 h 30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62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30"/>
                  <a:gd name="T19" fmla="*/ 0 h 397"/>
                  <a:gd name="T20" fmla="*/ 630 w 630"/>
                  <a:gd name="T21" fmla="*/ 397 h 39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59433" name="Picture 67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4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59435" name="Picture 67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6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7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8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39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0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1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442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59451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2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3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4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5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456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9443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4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5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6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7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8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49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450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420" name="Group 699"/>
          <p:cNvGrpSpPr>
            <a:grpSpLocks/>
          </p:cNvGrpSpPr>
          <p:nvPr/>
        </p:nvGrpSpPr>
        <p:grpSpPr bwMode="auto">
          <a:xfrm flipH="1">
            <a:off x="1131888" y="4695825"/>
            <a:ext cx="501650" cy="512763"/>
            <a:chOff x="2839" y="3501"/>
            <a:chExt cx="755" cy="803"/>
          </a:xfrm>
        </p:grpSpPr>
        <p:pic>
          <p:nvPicPr>
            <p:cNvPr id="59430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31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9421" name="Group 702"/>
          <p:cNvGrpSpPr>
            <a:grpSpLocks/>
          </p:cNvGrpSpPr>
          <p:nvPr/>
        </p:nvGrpSpPr>
        <p:grpSpPr bwMode="auto">
          <a:xfrm flipH="1">
            <a:off x="1282700" y="4268788"/>
            <a:ext cx="501650" cy="512762"/>
            <a:chOff x="2839" y="3501"/>
            <a:chExt cx="755" cy="803"/>
          </a:xfrm>
        </p:grpSpPr>
        <p:pic>
          <p:nvPicPr>
            <p:cNvPr id="59428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29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9422" name="Group 705"/>
          <p:cNvGrpSpPr>
            <a:grpSpLocks/>
          </p:cNvGrpSpPr>
          <p:nvPr/>
        </p:nvGrpSpPr>
        <p:grpSpPr bwMode="auto">
          <a:xfrm>
            <a:off x="1955800" y="4656138"/>
            <a:ext cx="501650" cy="512762"/>
            <a:chOff x="2839" y="3501"/>
            <a:chExt cx="755" cy="803"/>
          </a:xfrm>
        </p:grpSpPr>
        <p:pic>
          <p:nvPicPr>
            <p:cNvPr id="59426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27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59423" name="Group 708"/>
          <p:cNvGrpSpPr>
            <a:grpSpLocks/>
          </p:cNvGrpSpPr>
          <p:nvPr/>
        </p:nvGrpSpPr>
        <p:grpSpPr bwMode="auto">
          <a:xfrm>
            <a:off x="1757363" y="5095875"/>
            <a:ext cx="501650" cy="512763"/>
            <a:chOff x="2839" y="3501"/>
            <a:chExt cx="755" cy="803"/>
          </a:xfrm>
        </p:grpSpPr>
        <p:pic>
          <p:nvPicPr>
            <p:cNvPr id="59424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25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6144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2EF64807-6E93-3C43-805B-E35D85F19787}" type="slidenum">
              <a:rPr lang="en-US" sz="1200" i="0">
                <a:latin typeface="Arial" charset="0"/>
                <a:cs typeface="Arial" charset="0"/>
              </a:rPr>
              <a:pPr/>
              <a:t>18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6144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00" y="10414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Multiple access protocols</a:t>
            </a: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63" y="1395413"/>
            <a:ext cx="8396287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single shared broadcast channel </a:t>
            </a:r>
          </a:p>
          <a:p>
            <a:r>
              <a:rPr lang="en-US" sz="2400">
                <a:latin typeface="Gill Sans MT" charset="0"/>
              </a:rPr>
              <a:t>two or more simultaneous transmissions by nodes: interference </a:t>
            </a:r>
          </a:p>
          <a:p>
            <a:pPr lvl="1"/>
            <a:r>
              <a:rPr lang="en-US" i="1">
                <a:solidFill>
                  <a:srgbClr val="CC0000"/>
                </a:solidFill>
                <a:latin typeface="Gill Sans MT" charset="0"/>
              </a:rPr>
              <a:t>collision</a:t>
            </a:r>
            <a:r>
              <a:rPr lang="en-US">
                <a:latin typeface="Gill Sans MT" charset="0"/>
              </a:rPr>
              <a:t> if node receives two or more signals at the same time</a:t>
            </a:r>
          </a:p>
          <a:p>
            <a:pPr>
              <a:buFont typeface="Wingdings" charset="0"/>
              <a:buNone/>
            </a:pPr>
            <a:endParaRPr lang="en-US" sz="2400" i="1" u="sng">
              <a:solidFill>
                <a:srgbClr val="FF0000"/>
              </a:solidFill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multiple access protocol</a:t>
            </a:r>
          </a:p>
          <a:p>
            <a:r>
              <a:rPr lang="en-US" sz="2400">
                <a:latin typeface="Gill Sans MT" charset="0"/>
              </a:rPr>
              <a:t>distributed algorithm that determines how nodes share channel, i.e., determine when node can transmit</a:t>
            </a:r>
          </a:p>
          <a:p>
            <a:r>
              <a:rPr lang="en-US" sz="2400">
                <a:latin typeface="Gill Sans MT" charset="0"/>
              </a:rPr>
              <a:t>communication about channel sharing must use channel itself! </a:t>
            </a:r>
          </a:p>
          <a:p>
            <a:pPr lvl="1"/>
            <a:r>
              <a:rPr lang="en-US" sz="2000">
                <a:latin typeface="Gill Sans MT" charset="0"/>
              </a:rPr>
              <a:t>no out-of-band channel for coordination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6349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AFCEB35E-C0B1-9E47-BA22-7575F424B06D}" type="slidenum">
              <a:rPr lang="en-US" sz="1200" i="0">
                <a:latin typeface="Arial" charset="0"/>
                <a:cs typeface="Arial" charset="0"/>
              </a:rPr>
              <a:pPr/>
              <a:t>19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63491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103981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An ideal multiple access protocol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given:</a:t>
            </a:r>
            <a:r>
              <a:rPr lang="en-US">
                <a:solidFill>
                  <a:srgbClr val="CC0000"/>
                </a:solidFill>
                <a:cs typeface="+mn-cs"/>
              </a:rPr>
              <a:t> </a:t>
            </a:r>
            <a:r>
              <a:rPr lang="en-US">
                <a:cs typeface="+mn-cs"/>
              </a:rPr>
              <a:t>broadcast channel of rate R bps</a:t>
            </a:r>
          </a:p>
          <a:p>
            <a:pPr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desiderata:</a:t>
            </a:r>
          </a:p>
          <a:p>
            <a:pPr lvl="1">
              <a:buFont typeface="Wingdings" charset="0"/>
              <a:buNone/>
              <a:defRPr/>
            </a:pPr>
            <a:r>
              <a:rPr lang="en-US"/>
              <a:t>1. when one node wants to transmit, it can send at rate R.</a:t>
            </a:r>
          </a:p>
          <a:p>
            <a:pPr lvl="1">
              <a:buFont typeface="Wingdings" charset="0"/>
              <a:buNone/>
              <a:defRPr/>
            </a:pPr>
            <a:r>
              <a:rPr lang="en-US"/>
              <a:t>2. when M nodes want to transmit, each can send at average rate R/M</a:t>
            </a:r>
          </a:p>
          <a:p>
            <a:pPr lvl="1">
              <a:buFont typeface="Wingdings" charset="0"/>
              <a:buNone/>
              <a:defRPr/>
            </a:pPr>
            <a:r>
              <a:rPr lang="en-US"/>
              <a:t>3. fully decentralized:</a:t>
            </a:r>
          </a:p>
          <a:p>
            <a:pPr lvl="2">
              <a:defRPr/>
            </a:pPr>
            <a:r>
              <a:rPr lang="en-US" sz="2400"/>
              <a:t>no special node to coordinate transmissions</a:t>
            </a:r>
          </a:p>
          <a:p>
            <a:pPr lvl="2">
              <a:defRPr/>
            </a:pPr>
            <a:r>
              <a:rPr lang="en-US" sz="2400"/>
              <a:t>no synchronization of clocks, slots</a:t>
            </a:r>
          </a:p>
          <a:p>
            <a:pPr lvl="1">
              <a:buFont typeface="Wingdings" charset="0"/>
              <a:buNone/>
              <a:defRPr/>
            </a:pPr>
            <a:r>
              <a:rPr lang="en-US"/>
              <a:t>4. simple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286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A1E54C2F-C224-3442-B594-A0E8F9DBAF34}" type="slidenum">
              <a:rPr lang="en-US" sz="1200" i="0">
                <a:latin typeface="Arial" charset="0"/>
                <a:cs typeface="Arial" charset="0"/>
              </a:rPr>
              <a:pPr/>
              <a:t>2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2867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63" y="1039813"/>
            <a:ext cx="5942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Chapter 5/6: Link layer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990033"/>
                </a:solidFill>
                <a:latin typeface="Gill Sans MT" charset="0"/>
              </a:rPr>
              <a:t>our goals:</a:t>
            </a:r>
            <a:r>
              <a:rPr lang="en-US" sz="3200" i="1">
                <a:solidFill>
                  <a:srgbClr val="FF0000"/>
                </a:solidFill>
                <a:latin typeface="Gill Sans MT" charset="0"/>
              </a:rPr>
              <a:t> </a:t>
            </a:r>
          </a:p>
          <a:p>
            <a:r>
              <a:rPr lang="en-US">
                <a:latin typeface="Gill Sans MT" charset="0"/>
              </a:rPr>
              <a:t>understand principles behind link layer services:</a:t>
            </a:r>
          </a:p>
          <a:p>
            <a:pPr lvl="1"/>
            <a:r>
              <a:rPr lang="en-US">
                <a:latin typeface="Gill Sans MT" charset="0"/>
              </a:rPr>
              <a:t>error detection, correction</a:t>
            </a:r>
          </a:p>
          <a:p>
            <a:pPr lvl="1"/>
            <a:r>
              <a:rPr lang="en-US">
                <a:latin typeface="Gill Sans MT" charset="0"/>
              </a:rPr>
              <a:t>sharing a broadcast channel: multiple access</a:t>
            </a:r>
          </a:p>
          <a:p>
            <a:pPr lvl="1"/>
            <a:r>
              <a:rPr lang="en-US">
                <a:latin typeface="Gill Sans MT" charset="0"/>
              </a:rPr>
              <a:t>link layer addressing</a:t>
            </a:r>
          </a:p>
          <a:p>
            <a:pPr lvl="1"/>
            <a:r>
              <a:rPr lang="en-US">
                <a:latin typeface="Gill Sans MT" charset="0"/>
              </a:rPr>
              <a:t>local area networks: Ethernet, WLAN</a:t>
            </a:r>
            <a:endParaRPr lang="en-US">
              <a:solidFill>
                <a:srgbClr val="000099"/>
              </a:solidFill>
              <a:latin typeface="Gill Sans MT" charset="0"/>
            </a:endParaRPr>
          </a:p>
          <a:p>
            <a:r>
              <a:rPr lang="en-US">
                <a:latin typeface="Gill Sans MT" charset="0"/>
              </a:rPr>
              <a:t>instantiation, implementation of various link layer technologies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655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2AB2DA82-1AFA-A34E-890C-D811DA5F831F}" type="slidenum">
              <a:rPr lang="en-US" sz="1200" i="0">
                <a:latin typeface="Arial" charset="0"/>
                <a:cs typeface="Arial" charset="0"/>
              </a:rPr>
              <a:pPr/>
              <a:t>20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65539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9445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61925"/>
            <a:ext cx="810101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MAC protocols: taxonomy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82713"/>
            <a:ext cx="777240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three broad classes:</a:t>
            </a:r>
          </a:p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channel partitioning</a:t>
            </a:r>
          </a:p>
          <a:p>
            <a:pPr lvl="1"/>
            <a:r>
              <a:rPr lang="en-US" sz="2000">
                <a:latin typeface="Gill Sans MT" charset="0"/>
              </a:rPr>
              <a:t>divide channel into smaller </a:t>
            </a:r>
            <a:r>
              <a:rPr lang="ja-JP" altLang="en-US" sz="2000">
                <a:latin typeface="Gill Sans MT" charset="0"/>
              </a:rPr>
              <a:t>“</a:t>
            </a:r>
            <a:r>
              <a:rPr lang="en-US" altLang="ja-JP" sz="2000">
                <a:latin typeface="Gill Sans MT" charset="0"/>
              </a:rPr>
              <a:t>pieces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altLang="ja-JP" sz="2000">
                <a:latin typeface="Gill Sans MT" charset="0"/>
              </a:rPr>
              <a:t> (time slots, frequency, code)</a:t>
            </a:r>
          </a:p>
          <a:p>
            <a:pPr lvl="1"/>
            <a:r>
              <a:rPr lang="en-US" sz="2000">
                <a:latin typeface="Gill Sans MT" charset="0"/>
              </a:rPr>
              <a:t>allocate piece to node for exclusive use</a:t>
            </a:r>
            <a:endParaRPr lang="en-US">
              <a:latin typeface="Gill Sans MT" charset="0"/>
            </a:endParaRPr>
          </a:p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random access</a:t>
            </a:r>
          </a:p>
          <a:p>
            <a:pPr lvl="1"/>
            <a:r>
              <a:rPr lang="en-US" sz="2000">
                <a:latin typeface="Gill Sans MT" charset="0"/>
              </a:rPr>
              <a:t>channel not divided, allow collisions</a:t>
            </a:r>
          </a:p>
          <a:p>
            <a:pPr lvl="1"/>
            <a:r>
              <a:rPr lang="ja-JP" altLang="en-US" sz="2000">
                <a:latin typeface="Gill Sans MT" charset="0"/>
              </a:rPr>
              <a:t>“</a:t>
            </a:r>
            <a:r>
              <a:rPr lang="en-US" altLang="ja-JP" sz="2000">
                <a:latin typeface="Gill Sans MT" charset="0"/>
              </a:rPr>
              <a:t>recover</a:t>
            </a:r>
            <a:r>
              <a:rPr lang="ja-JP" altLang="en-US" sz="2000">
                <a:latin typeface="Gill Sans MT" charset="0"/>
              </a:rPr>
              <a:t>”</a:t>
            </a:r>
            <a:r>
              <a:rPr lang="en-US" altLang="ja-JP" sz="2000">
                <a:latin typeface="Gill Sans MT" charset="0"/>
              </a:rPr>
              <a:t> from collisions</a:t>
            </a:r>
            <a:endParaRPr lang="en-US" altLang="ja-JP">
              <a:latin typeface="Gill Sans MT" charset="0"/>
            </a:endParaRPr>
          </a:p>
          <a:p>
            <a:r>
              <a:rPr lang="ja-JP" altLang="en-US" i="1">
                <a:solidFill>
                  <a:srgbClr val="CC0000"/>
                </a:solidFill>
                <a:latin typeface="Gill Sans MT" charset="0"/>
              </a:rPr>
              <a:t>“</a:t>
            </a:r>
            <a:r>
              <a:rPr lang="en-US" altLang="ja-JP" i="1">
                <a:solidFill>
                  <a:srgbClr val="CC0000"/>
                </a:solidFill>
                <a:latin typeface="Gill Sans MT" charset="0"/>
              </a:rPr>
              <a:t>taking turns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</a:rPr>
              <a:t>”</a:t>
            </a:r>
            <a:endParaRPr lang="en-US" altLang="ja-JP" i="1">
              <a:solidFill>
                <a:srgbClr val="CC0000"/>
              </a:solidFill>
              <a:latin typeface="Gill Sans MT" charset="0"/>
            </a:endParaRPr>
          </a:p>
          <a:p>
            <a:pPr lvl="1"/>
            <a:r>
              <a:rPr lang="en-US" sz="2000">
                <a:latin typeface="Gill Sans MT" charset="0"/>
              </a:rPr>
              <a:t>nodes take turns, but nodes with more to send can take longer turns</a:t>
            </a:r>
            <a:endParaRPr lang="en-US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675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826F15B1-BB6F-E54E-8669-E41B31E38241}" type="slidenum">
              <a:rPr lang="en-US" sz="1200" i="0">
                <a:latin typeface="Arial" charset="0"/>
                <a:cs typeface="Arial" charset="0"/>
              </a:rPr>
              <a:pPr/>
              <a:t>21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67587" name="Picture 50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Channel partitioning MAC protocols: TDMA</a:t>
            </a:r>
            <a:endParaRPr lang="en-US">
              <a:latin typeface="Gill Sans MT" charset="0"/>
            </a:endParaRPr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0538" y="1379538"/>
            <a:ext cx="7772400" cy="2930525"/>
          </a:xfrm>
        </p:spPr>
        <p:txBody>
          <a:bodyPr/>
          <a:lstStyle/>
          <a:p>
            <a:pPr>
              <a:lnSpc>
                <a:spcPct val="75000"/>
              </a:lnSpc>
              <a:buFont typeface="Wingdings" charset="0"/>
              <a:buNone/>
            </a:pPr>
            <a:r>
              <a:rPr lang="en-US" sz="3200">
                <a:solidFill>
                  <a:srgbClr val="CC0000"/>
                </a:solidFill>
                <a:latin typeface="Gill Sans MT" charset="0"/>
              </a:rPr>
              <a:t>TDMA: time division multiple access</a:t>
            </a:r>
            <a:r>
              <a:rPr lang="en-US" sz="3200">
                <a:latin typeface="Gill Sans MT" charset="0"/>
              </a:rPr>
              <a:t> </a:t>
            </a:r>
          </a:p>
          <a:p>
            <a:pPr>
              <a:lnSpc>
                <a:spcPct val="75000"/>
              </a:lnSpc>
            </a:pPr>
            <a:r>
              <a:rPr lang="en-US">
                <a:latin typeface="Gill Sans MT" charset="0"/>
              </a:rPr>
              <a:t>access to channel in "rounds" </a:t>
            </a:r>
          </a:p>
          <a:p>
            <a:pPr>
              <a:lnSpc>
                <a:spcPct val="75000"/>
              </a:lnSpc>
            </a:pPr>
            <a:r>
              <a:rPr lang="en-US">
                <a:latin typeface="Gill Sans MT" charset="0"/>
              </a:rPr>
              <a:t>each station gets fixed length slot (length = pkt trans time) in each round </a:t>
            </a:r>
          </a:p>
          <a:p>
            <a:pPr>
              <a:lnSpc>
                <a:spcPct val="75000"/>
              </a:lnSpc>
            </a:pPr>
            <a:r>
              <a:rPr lang="en-US">
                <a:latin typeface="Gill Sans MT" charset="0"/>
              </a:rPr>
              <a:t>unused slots go idle </a:t>
            </a:r>
          </a:p>
          <a:p>
            <a:pPr>
              <a:lnSpc>
                <a:spcPct val="75000"/>
              </a:lnSpc>
            </a:pPr>
            <a:r>
              <a:rPr lang="en-US">
                <a:latin typeface="Gill Sans MT" charset="0"/>
              </a:rPr>
              <a:t>example: 6-station LAN, 1,3,4 have pkt, slots 2,5,6 idle </a:t>
            </a:r>
            <a:endParaRPr lang="en-US" sz="3200">
              <a:latin typeface="Gill Sans MT" charset="0"/>
            </a:endParaRPr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1052513" y="5440363"/>
            <a:ext cx="60848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2" name="Rectangle 8"/>
          <p:cNvSpPr>
            <a:spLocks noChangeArrowheads="1"/>
          </p:cNvSpPr>
          <p:nvPr/>
        </p:nvSpPr>
        <p:spPr bwMode="auto">
          <a:xfrm>
            <a:off x="1274763" y="5213350"/>
            <a:ext cx="479425" cy="230188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3" name="Rectangle 10"/>
          <p:cNvSpPr>
            <a:spLocks noChangeArrowheads="1"/>
          </p:cNvSpPr>
          <p:nvPr/>
        </p:nvSpPr>
        <p:spPr bwMode="auto">
          <a:xfrm>
            <a:off x="2233613" y="5213350"/>
            <a:ext cx="479425" cy="2301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4" name="Rectangle 11"/>
          <p:cNvSpPr>
            <a:spLocks noChangeArrowheads="1"/>
          </p:cNvSpPr>
          <p:nvPr/>
        </p:nvSpPr>
        <p:spPr bwMode="auto">
          <a:xfrm>
            <a:off x="2708275" y="5213350"/>
            <a:ext cx="479425" cy="2301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5" name="Line 13"/>
          <p:cNvSpPr>
            <a:spLocks noChangeShapeType="1"/>
          </p:cNvSpPr>
          <p:nvPr/>
        </p:nvSpPr>
        <p:spPr bwMode="auto">
          <a:xfrm>
            <a:off x="1276350" y="5100638"/>
            <a:ext cx="0" cy="338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6" name="Line 16"/>
          <p:cNvSpPr>
            <a:spLocks noChangeShapeType="1"/>
          </p:cNvSpPr>
          <p:nvPr/>
        </p:nvSpPr>
        <p:spPr bwMode="auto">
          <a:xfrm>
            <a:off x="4141788" y="5103813"/>
            <a:ext cx="0" cy="3381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17" name="Text Box 23"/>
          <p:cNvSpPr txBox="1">
            <a:spLocks noChangeArrowheads="1"/>
          </p:cNvSpPr>
          <p:nvPr/>
        </p:nvSpPr>
        <p:spPr bwMode="auto">
          <a:xfrm>
            <a:off x="1374775" y="5180013"/>
            <a:ext cx="29686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18" name="Text Box 24"/>
          <p:cNvSpPr txBox="1">
            <a:spLocks noChangeArrowheads="1"/>
          </p:cNvSpPr>
          <p:nvPr/>
        </p:nvSpPr>
        <p:spPr bwMode="auto">
          <a:xfrm>
            <a:off x="2320925" y="5165725"/>
            <a:ext cx="29686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19" name="Text Box 25"/>
          <p:cNvSpPr txBox="1">
            <a:spLocks noChangeArrowheads="1"/>
          </p:cNvSpPr>
          <p:nvPr/>
        </p:nvSpPr>
        <p:spPr bwMode="auto">
          <a:xfrm>
            <a:off x="2786063" y="5172075"/>
            <a:ext cx="296862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0" name="Rectangle 26"/>
          <p:cNvSpPr>
            <a:spLocks noChangeArrowheads="1"/>
          </p:cNvSpPr>
          <p:nvPr/>
        </p:nvSpPr>
        <p:spPr bwMode="auto">
          <a:xfrm>
            <a:off x="4132263" y="5208588"/>
            <a:ext cx="479425" cy="230187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1" name="Rectangle 27"/>
          <p:cNvSpPr>
            <a:spLocks noChangeArrowheads="1"/>
          </p:cNvSpPr>
          <p:nvPr/>
        </p:nvSpPr>
        <p:spPr bwMode="auto">
          <a:xfrm>
            <a:off x="5091113" y="5208588"/>
            <a:ext cx="479425" cy="230187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2" name="Rectangle 28"/>
          <p:cNvSpPr>
            <a:spLocks noChangeArrowheads="1"/>
          </p:cNvSpPr>
          <p:nvPr/>
        </p:nvSpPr>
        <p:spPr bwMode="auto">
          <a:xfrm>
            <a:off x="5565775" y="5208588"/>
            <a:ext cx="479425" cy="230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3" name="Line 29"/>
          <p:cNvSpPr>
            <a:spLocks noChangeShapeType="1"/>
          </p:cNvSpPr>
          <p:nvPr/>
        </p:nvSpPr>
        <p:spPr bwMode="auto">
          <a:xfrm>
            <a:off x="4133850" y="5095875"/>
            <a:ext cx="0" cy="338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4" name="Text Box 30"/>
          <p:cNvSpPr txBox="1">
            <a:spLocks noChangeArrowheads="1"/>
          </p:cNvSpPr>
          <p:nvPr/>
        </p:nvSpPr>
        <p:spPr bwMode="auto">
          <a:xfrm>
            <a:off x="4232275" y="5175250"/>
            <a:ext cx="29686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  <a:cs typeface="+mn-cs"/>
              </a:rPr>
              <a:t>1</a:t>
            </a:r>
          </a:p>
        </p:txBody>
      </p:sp>
      <p:sp>
        <p:nvSpPr>
          <p:cNvPr id="21525" name="Text Box 31"/>
          <p:cNvSpPr txBox="1">
            <a:spLocks noChangeArrowheads="1"/>
          </p:cNvSpPr>
          <p:nvPr/>
        </p:nvSpPr>
        <p:spPr bwMode="auto">
          <a:xfrm>
            <a:off x="5178425" y="5160963"/>
            <a:ext cx="296863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  <a:cs typeface="+mn-cs"/>
              </a:rPr>
              <a:t>3</a:t>
            </a:r>
          </a:p>
        </p:txBody>
      </p:sp>
      <p:sp>
        <p:nvSpPr>
          <p:cNvPr id="21526" name="Text Box 32"/>
          <p:cNvSpPr txBox="1">
            <a:spLocks noChangeArrowheads="1"/>
          </p:cNvSpPr>
          <p:nvPr/>
        </p:nvSpPr>
        <p:spPr bwMode="auto">
          <a:xfrm>
            <a:off x="5643563" y="5167313"/>
            <a:ext cx="296862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b="1" i="0" smtClean="0">
                <a:solidFill>
                  <a:schemeClr val="bg1"/>
                </a:solidFill>
                <a:latin typeface="Arial" charset="0"/>
                <a:cs typeface="+mn-cs"/>
              </a:rPr>
              <a:t>4</a:t>
            </a:r>
          </a:p>
        </p:txBody>
      </p:sp>
      <p:sp>
        <p:nvSpPr>
          <p:cNvPr id="21527" name="Line 34"/>
          <p:cNvSpPr>
            <a:spLocks noChangeShapeType="1"/>
          </p:cNvSpPr>
          <p:nvPr/>
        </p:nvSpPr>
        <p:spPr bwMode="auto">
          <a:xfrm>
            <a:off x="17573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8" name="Line 35"/>
          <p:cNvSpPr>
            <a:spLocks noChangeShapeType="1"/>
          </p:cNvSpPr>
          <p:nvPr/>
        </p:nvSpPr>
        <p:spPr bwMode="auto">
          <a:xfrm>
            <a:off x="22336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29" name="Line 36"/>
          <p:cNvSpPr>
            <a:spLocks noChangeShapeType="1"/>
          </p:cNvSpPr>
          <p:nvPr/>
        </p:nvSpPr>
        <p:spPr bwMode="auto">
          <a:xfrm>
            <a:off x="270986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0" name="Line 37"/>
          <p:cNvSpPr>
            <a:spLocks noChangeShapeType="1"/>
          </p:cNvSpPr>
          <p:nvPr/>
        </p:nvSpPr>
        <p:spPr bwMode="auto">
          <a:xfrm>
            <a:off x="3186113" y="5210175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1" name="Line 38"/>
          <p:cNvSpPr>
            <a:spLocks noChangeShapeType="1"/>
          </p:cNvSpPr>
          <p:nvPr/>
        </p:nvSpPr>
        <p:spPr bwMode="auto">
          <a:xfrm>
            <a:off x="3667125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2" name="Line 39"/>
          <p:cNvSpPr>
            <a:spLocks noChangeShapeType="1"/>
          </p:cNvSpPr>
          <p:nvPr/>
        </p:nvSpPr>
        <p:spPr bwMode="auto">
          <a:xfrm>
            <a:off x="461486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3" name="Line 40"/>
          <p:cNvSpPr>
            <a:spLocks noChangeShapeType="1"/>
          </p:cNvSpPr>
          <p:nvPr/>
        </p:nvSpPr>
        <p:spPr bwMode="auto">
          <a:xfrm>
            <a:off x="5562600" y="5200650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4" name="Line 41"/>
          <p:cNvSpPr>
            <a:spLocks noChangeShapeType="1"/>
          </p:cNvSpPr>
          <p:nvPr/>
        </p:nvSpPr>
        <p:spPr bwMode="auto">
          <a:xfrm>
            <a:off x="6510338" y="5195888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5" name="Line 42"/>
          <p:cNvSpPr>
            <a:spLocks noChangeShapeType="1"/>
          </p:cNvSpPr>
          <p:nvPr/>
        </p:nvSpPr>
        <p:spPr bwMode="auto">
          <a:xfrm>
            <a:off x="60436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6" name="Line 43"/>
          <p:cNvSpPr>
            <a:spLocks noChangeShapeType="1"/>
          </p:cNvSpPr>
          <p:nvPr/>
        </p:nvSpPr>
        <p:spPr bwMode="auto">
          <a:xfrm>
            <a:off x="6991350" y="5110163"/>
            <a:ext cx="0" cy="338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7" name="Line 44"/>
          <p:cNvSpPr>
            <a:spLocks noChangeShapeType="1"/>
          </p:cNvSpPr>
          <p:nvPr/>
        </p:nvSpPr>
        <p:spPr bwMode="auto">
          <a:xfrm>
            <a:off x="5091113" y="5205413"/>
            <a:ext cx="0" cy="2381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38" name="Text Box 45"/>
          <p:cNvSpPr txBox="1">
            <a:spLocks noChangeArrowheads="1"/>
          </p:cNvSpPr>
          <p:nvPr/>
        </p:nvSpPr>
        <p:spPr bwMode="auto">
          <a:xfrm>
            <a:off x="2320925" y="4581525"/>
            <a:ext cx="704850" cy="58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39" name="Line 46"/>
          <p:cNvSpPr>
            <a:spLocks noChangeShapeType="1"/>
          </p:cNvSpPr>
          <p:nvPr/>
        </p:nvSpPr>
        <p:spPr bwMode="auto">
          <a:xfrm>
            <a:off x="3132138" y="491807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40" name="Line 47"/>
          <p:cNvSpPr>
            <a:spLocks noChangeShapeType="1"/>
          </p:cNvSpPr>
          <p:nvPr/>
        </p:nvSpPr>
        <p:spPr bwMode="auto">
          <a:xfrm flipH="1">
            <a:off x="1287463" y="491331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41" name="Line 48"/>
          <p:cNvSpPr>
            <a:spLocks noChangeShapeType="1"/>
          </p:cNvSpPr>
          <p:nvPr/>
        </p:nvSpPr>
        <p:spPr bwMode="auto">
          <a:xfrm>
            <a:off x="1266825" y="4826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42" name="Line 49"/>
          <p:cNvSpPr>
            <a:spLocks noChangeShapeType="1"/>
          </p:cNvSpPr>
          <p:nvPr/>
        </p:nvSpPr>
        <p:spPr bwMode="auto">
          <a:xfrm>
            <a:off x="4125913" y="48164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43" name="Text Box 51"/>
          <p:cNvSpPr txBox="1">
            <a:spLocks noChangeArrowheads="1"/>
          </p:cNvSpPr>
          <p:nvPr/>
        </p:nvSpPr>
        <p:spPr bwMode="auto">
          <a:xfrm>
            <a:off x="5184775" y="4554538"/>
            <a:ext cx="704850" cy="58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600" i="0" smtClean="0">
                <a:latin typeface="Arial" charset="0"/>
                <a:cs typeface="+mn-cs"/>
              </a:rPr>
              <a:t>6-slot</a:t>
            </a:r>
          </a:p>
          <a:p>
            <a:pPr>
              <a:defRPr/>
            </a:pPr>
            <a:r>
              <a:rPr lang="en-US" sz="1600" i="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21544" name="Line 52"/>
          <p:cNvSpPr>
            <a:spLocks noChangeShapeType="1"/>
          </p:cNvSpPr>
          <p:nvPr/>
        </p:nvSpPr>
        <p:spPr bwMode="auto">
          <a:xfrm>
            <a:off x="5995988" y="4924425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45" name="Line 53"/>
          <p:cNvSpPr>
            <a:spLocks noChangeShapeType="1"/>
          </p:cNvSpPr>
          <p:nvPr/>
        </p:nvSpPr>
        <p:spPr bwMode="auto">
          <a:xfrm flipH="1">
            <a:off x="4151313" y="4919663"/>
            <a:ext cx="9890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546" name="Line 55"/>
          <p:cNvSpPr>
            <a:spLocks noChangeShapeType="1"/>
          </p:cNvSpPr>
          <p:nvPr/>
        </p:nvSpPr>
        <p:spPr bwMode="auto">
          <a:xfrm>
            <a:off x="6989763" y="4789488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696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4985ED6B-F708-1342-BA96-33B1FA10D8DF}" type="slidenum">
              <a:rPr lang="en-US" sz="1200" i="0">
                <a:latin typeface="Arial" charset="0"/>
                <a:cs typeface="Arial" charset="0"/>
              </a:rPr>
              <a:pPr/>
              <a:t>22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" y="1370013"/>
            <a:ext cx="8223250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FDMA: frequency division multiple access </a:t>
            </a:r>
          </a:p>
          <a:p>
            <a:r>
              <a:rPr lang="en-US" sz="2400">
                <a:latin typeface="Gill Sans MT" charset="0"/>
              </a:rPr>
              <a:t>channel spectrum divided into frequency bands</a:t>
            </a:r>
          </a:p>
          <a:p>
            <a:r>
              <a:rPr lang="en-US" sz="2400">
                <a:latin typeface="Gill Sans MT" charset="0"/>
              </a:rPr>
              <a:t>each station assigned fixed frequency band</a:t>
            </a:r>
          </a:p>
          <a:p>
            <a:r>
              <a:rPr lang="en-US" sz="2400">
                <a:latin typeface="Gill Sans MT" charset="0"/>
              </a:rPr>
              <a:t>unused transmission time in frequency bands go idle </a:t>
            </a:r>
          </a:p>
          <a:p>
            <a:r>
              <a:rPr lang="en-US" sz="2400">
                <a:latin typeface="Gill Sans MT" charset="0"/>
              </a:rPr>
              <a:t>example: 6-station LAN, 1,3,4 have pkt, frequency bands 2,5,6 idle </a:t>
            </a:r>
            <a:endParaRPr lang="en-US">
              <a:latin typeface="Gill Sans MT" charset="0"/>
            </a:endParaRPr>
          </a:p>
        </p:txBody>
      </p:sp>
      <p:sp>
        <p:nvSpPr>
          <p:cNvPr id="22533" name="Rectangle 4"/>
          <p:cNvSpPr>
            <a:spLocks noChangeArrowheads="1"/>
          </p:cNvSpPr>
          <p:nvPr/>
        </p:nvSpPr>
        <p:spPr bwMode="auto">
          <a:xfrm>
            <a:off x="4627563" y="4138613"/>
            <a:ext cx="627062" cy="2251075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34" name="Line 5"/>
          <p:cNvSpPr>
            <a:spLocks noChangeShapeType="1"/>
          </p:cNvSpPr>
          <p:nvPr/>
        </p:nvSpPr>
        <p:spPr bwMode="auto">
          <a:xfrm flipV="1">
            <a:off x="4625975" y="5243513"/>
            <a:ext cx="622300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35" name="Line 6"/>
          <p:cNvSpPr>
            <a:spLocks noChangeShapeType="1"/>
          </p:cNvSpPr>
          <p:nvPr/>
        </p:nvSpPr>
        <p:spPr bwMode="auto">
          <a:xfrm flipV="1">
            <a:off x="4621213" y="5635625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36" name="Line 7"/>
          <p:cNvSpPr>
            <a:spLocks noChangeShapeType="1"/>
          </p:cNvSpPr>
          <p:nvPr/>
        </p:nvSpPr>
        <p:spPr bwMode="auto">
          <a:xfrm flipV="1">
            <a:off x="4625975" y="6021388"/>
            <a:ext cx="627063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37" name="Line 8"/>
          <p:cNvSpPr>
            <a:spLocks noChangeShapeType="1"/>
          </p:cNvSpPr>
          <p:nvPr/>
        </p:nvSpPr>
        <p:spPr bwMode="auto">
          <a:xfrm flipV="1">
            <a:off x="4621213" y="4857750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38" name="Line 9"/>
          <p:cNvSpPr>
            <a:spLocks noChangeShapeType="1"/>
          </p:cNvSpPr>
          <p:nvPr/>
        </p:nvSpPr>
        <p:spPr bwMode="auto">
          <a:xfrm flipV="1">
            <a:off x="4625975" y="4471988"/>
            <a:ext cx="631825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39" name="Line 11"/>
          <p:cNvSpPr>
            <a:spLocks noChangeShapeType="1"/>
          </p:cNvSpPr>
          <p:nvPr/>
        </p:nvSpPr>
        <p:spPr bwMode="auto">
          <a:xfrm>
            <a:off x="5346700" y="44116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3" name="Freeform 12"/>
          <p:cNvSpPr>
            <a:spLocks/>
          </p:cNvSpPr>
          <p:nvPr/>
        </p:nvSpPr>
        <p:spPr bwMode="auto">
          <a:xfrm>
            <a:off x="5494338" y="4292600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72"/>
              <a:gd name="T14" fmla="*/ 1089 w 1089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chemeClr val="accent2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>
            <a:off x="5394325" y="4814888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42" name="Line 15"/>
          <p:cNvSpPr>
            <a:spLocks noChangeShapeType="1"/>
          </p:cNvSpPr>
          <p:nvPr/>
        </p:nvSpPr>
        <p:spPr bwMode="auto">
          <a:xfrm>
            <a:off x="5394325" y="5213350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9646" name="Freeform 16"/>
          <p:cNvSpPr>
            <a:spLocks/>
          </p:cNvSpPr>
          <p:nvPr/>
        </p:nvSpPr>
        <p:spPr bwMode="auto">
          <a:xfrm>
            <a:off x="5541963" y="5094288"/>
            <a:ext cx="1728787" cy="114300"/>
          </a:xfrm>
          <a:custGeom>
            <a:avLst/>
            <a:gdLst>
              <a:gd name="T0" fmla="*/ 0 w 1089"/>
              <a:gd name="T1" fmla="*/ 2147483647 h 72"/>
              <a:gd name="T2" fmla="*/ 0 w 1089"/>
              <a:gd name="T3" fmla="*/ 2147483647 h 72"/>
              <a:gd name="T4" fmla="*/ 2147483647 w 1089"/>
              <a:gd name="T5" fmla="*/ 0 h 72"/>
              <a:gd name="T6" fmla="*/ 2147483647 w 1089"/>
              <a:gd name="T7" fmla="*/ 2147483647 h 72"/>
              <a:gd name="T8" fmla="*/ 0 60000 65536"/>
              <a:gd name="T9" fmla="*/ 0 60000 65536"/>
              <a:gd name="T10" fmla="*/ 0 60000 65536"/>
              <a:gd name="T11" fmla="*/ 0 60000 65536"/>
              <a:gd name="T12" fmla="*/ 0 w 1089"/>
              <a:gd name="T13" fmla="*/ 0 h 72"/>
              <a:gd name="T14" fmla="*/ 1089 w 1089"/>
              <a:gd name="T15" fmla="*/ 72 h 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89" h="72">
                <a:moveTo>
                  <a:pt x="0" y="72"/>
                </a:moveTo>
                <a:lnTo>
                  <a:pt x="0" y="3"/>
                </a:lnTo>
                <a:lnTo>
                  <a:pt x="1089" y="0"/>
                </a:lnTo>
                <a:lnTo>
                  <a:pt x="1089" y="72"/>
                </a:lnTo>
              </a:path>
            </a:pathLst>
          </a:custGeom>
          <a:solidFill>
            <a:srgbClr val="FF00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9647" name="Group 17"/>
          <p:cNvGrpSpPr>
            <a:grpSpLocks/>
          </p:cNvGrpSpPr>
          <p:nvPr/>
        </p:nvGrpSpPr>
        <p:grpSpPr bwMode="auto">
          <a:xfrm>
            <a:off x="5411788" y="5499100"/>
            <a:ext cx="2228850" cy="119063"/>
            <a:chOff x="1884" y="2826"/>
            <a:chExt cx="1404" cy="75"/>
          </a:xfrm>
        </p:grpSpPr>
        <p:sp>
          <p:nvSpPr>
            <p:cNvPr id="22561" name="Line 18"/>
            <p:cNvSpPr>
              <a:spLocks noChangeShapeType="1"/>
            </p:cNvSpPr>
            <p:nvPr/>
          </p:nvSpPr>
          <p:spPr bwMode="auto">
            <a:xfrm>
              <a:off x="1884" y="2901"/>
              <a:ext cx="140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9665" name="Freeform 19"/>
            <p:cNvSpPr>
              <a:spLocks/>
            </p:cNvSpPr>
            <p:nvPr/>
          </p:nvSpPr>
          <p:spPr bwMode="auto">
            <a:xfrm>
              <a:off x="1977" y="2826"/>
              <a:ext cx="1089" cy="72"/>
            </a:xfrm>
            <a:custGeom>
              <a:avLst/>
              <a:gdLst>
                <a:gd name="T0" fmla="*/ 0 w 1089"/>
                <a:gd name="T1" fmla="*/ 72 h 72"/>
                <a:gd name="T2" fmla="*/ 0 w 1089"/>
                <a:gd name="T3" fmla="*/ 3 h 72"/>
                <a:gd name="T4" fmla="*/ 1089 w 1089"/>
                <a:gd name="T5" fmla="*/ 0 h 72"/>
                <a:gd name="T6" fmla="*/ 1089 w 1089"/>
                <a:gd name="T7" fmla="*/ 72 h 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9"/>
                <a:gd name="T13" fmla="*/ 0 h 72"/>
                <a:gd name="T14" fmla="*/ 1089 w 1089"/>
                <a:gd name="T15" fmla="*/ 72 h 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9" h="72">
                  <a:moveTo>
                    <a:pt x="0" y="72"/>
                  </a:moveTo>
                  <a:lnTo>
                    <a:pt x="0" y="3"/>
                  </a:lnTo>
                  <a:lnTo>
                    <a:pt x="1089" y="0"/>
                  </a:lnTo>
                  <a:lnTo>
                    <a:pt x="1089" y="72"/>
                  </a:lnTo>
                </a:path>
              </a:pathLst>
            </a:custGeom>
            <a:solidFill>
              <a:srgbClr val="00CC66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2545" name="Line 20"/>
          <p:cNvSpPr>
            <a:spLocks noChangeShapeType="1"/>
          </p:cNvSpPr>
          <p:nvPr/>
        </p:nvSpPr>
        <p:spPr bwMode="auto">
          <a:xfrm>
            <a:off x="5441950" y="60245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46" name="Line 21"/>
          <p:cNvSpPr>
            <a:spLocks noChangeShapeType="1"/>
          </p:cNvSpPr>
          <p:nvPr/>
        </p:nvSpPr>
        <p:spPr bwMode="auto">
          <a:xfrm>
            <a:off x="5448300" y="6354763"/>
            <a:ext cx="2228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547" name="Text Box 22"/>
          <p:cNvSpPr txBox="1">
            <a:spLocks noChangeArrowheads="1"/>
          </p:cNvSpPr>
          <p:nvPr/>
        </p:nvSpPr>
        <p:spPr bwMode="auto">
          <a:xfrm rot="-5400000">
            <a:off x="3423444" y="5018882"/>
            <a:ext cx="18732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  <a:cs typeface="+mn-cs"/>
              </a:rPr>
              <a:t>frequency bands</a:t>
            </a:r>
          </a:p>
        </p:txBody>
      </p:sp>
      <p:sp>
        <p:nvSpPr>
          <p:cNvPr id="22548" name="Text Box 23"/>
          <p:cNvSpPr txBox="1">
            <a:spLocks noChangeArrowheads="1"/>
          </p:cNvSpPr>
          <p:nvPr/>
        </p:nvSpPr>
        <p:spPr bwMode="auto">
          <a:xfrm rot="67766">
            <a:off x="7332663" y="3960813"/>
            <a:ext cx="6159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  <a:cs typeface="+mn-cs"/>
              </a:rPr>
              <a:t>time</a:t>
            </a:r>
          </a:p>
        </p:txBody>
      </p:sp>
      <p:sp>
        <p:nvSpPr>
          <p:cNvPr id="69652" name="Freeform 54"/>
          <p:cNvSpPr>
            <a:spLocks/>
          </p:cNvSpPr>
          <p:nvPr/>
        </p:nvSpPr>
        <p:spPr bwMode="auto">
          <a:xfrm>
            <a:off x="2032000" y="4348163"/>
            <a:ext cx="595313" cy="1538287"/>
          </a:xfrm>
          <a:custGeom>
            <a:avLst/>
            <a:gdLst>
              <a:gd name="T0" fmla="*/ 2147483647 w 375"/>
              <a:gd name="T1" fmla="*/ 0 h 969"/>
              <a:gd name="T2" fmla="*/ 0 w 375"/>
              <a:gd name="T3" fmla="*/ 2147483647 h 969"/>
              <a:gd name="T4" fmla="*/ 2147483647 w 375"/>
              <a:gd name="T5" fmla="*/ 2147483647 h 969"/>
              <a:gd name="T6" fmla="*/ 2147483647 w 375"/>
              <a:gd name="T7" fmla="*/ 0 h 969"/>
              <a:gd name="T8" fmla="*/ 0 60000 65536"/>
              <a:gd name="T9" fmla="*/ 0 60000 65536"/>
              <a:gd name="T10" fmla="*/ 0 60000 65536"/>
              <a:gd name="T11" fmla="*/ 0 60000 65536"/>
              <a:gd name="T12" fmla="*/ 0 w 375"/>
              <a:gd name="T13" fmla="*/ 0 h 969"/>
              <a:gd name="T14" fmla="*/ 375 w 375"/>
              <a:gd name="T15" fmla="*/ 969 h 96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75" h="969">
                <a:moveTo>
                  <a:pt x="375" y="0"/>
                </a:moveTo>
                <a:lnTo>
                  <a:pt x="0" y="485"/>
                </a:lnTo>
                <a:lnTo>
                  <a:pt x="375" y="969"/>
                </a:lnTo>
                <a:lnTo>
                  <a:pt x="375" y="0"/>
                </a:lnTo>
                <a:close/>
              </a:path>
            </a:pathLst>
          </a:custGeom>
          <a:gradFill rotWithShape="1">
            <a:gsLst>
              <a:gs pos="0">
                <a:schemeClr val="tx1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31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69653" name="Group 56"/>
          <p:cNvGrpSpPr>
            <a:grpSpLocks/>
          </p:cNvGrpSpPr>
          <p:nvPr/>
        </p:nvGrpSpPr>
        <p:grpSpPr bwMode="auto">
          <a:xfrm>
            <a:off x="293688" y="4986338"/>
            <a:ext cx="1666875" cy="314325"/>
            <a:chOff x="1614" y="1494"/>
            <a:chExt cx="1050" cy="198"/>
          </a:xfrm>
        </p:grpSpPr>
        <p:sp>
          <p:nvSpPr>
            <p:cNvPr id="22557" name="Rectangle 57"/>
            <p:cNvSpPr>
              <a:spLocks noChangeArrowheads="1"/>
            </p:cNvSpPr>
            <p:nvPr/>
          </p:nvSpPr>
          <p:spPr bwMode="auto">
            <a:xfrm>
              <a:off x="2358" y="1500"/>
              <a:ext cx="168" cy="17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35610" name="Freeform 58"/>
            <p:cNvSpPr>
              <a:spLocks/>
            </p:cNvSpPr>
            <p:nvPr/>
          </p:nvSpPr>
          <p:spPr bwMode="auto">
            <a:xfrm>
              <a:off x="1614" y="1494"/>
              <a:ext cx="896" cy="198"/>
            </a:xfrm>
            <a:custGeom>
              <a:avLst/>
              <a:gdLst>
                <a:gd name="T0" fmla="*/ 18 w 896"/>
                <a:gd name="T1" fmla="*/ 0 h 198"/>
                <a:gd name="T2" fmla="*/ 0 w 896"/>
                <a:gd name="T3" fmla="*/ 96 h 198"/>
                <a:gd name="T4" fmla="*/ 18 w 896"/>
                <a:gd name="T5" fmla="*/ 198 h 198"/>
                <a:gd name="T6" fmla="*/ 774 w 896"/>
                <a:gd name="T7" fmla="*/ 198 h 198"/>
                <a:gd name="T8" fmla="*/ 750 w 896"/>
                <a:gd name="T9" fmla="*/ 90 h 198"/>
                <a:gd name="T10" fmla="*/ 774 w 896"/>
                <a:gd name="T11" fmla="*/ 0 h 198"/>
                <a:gd name="T12" fmla="*/ 18 w 896"/>
                <a:gd name="T13" fmla="*/ 0 h 1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96" h="198">
                  <a:moveTo>
                    <a:pt x="18" y="0"/>
                  </a:moveTo>
                  <a:lnTo>
                    <a:pt x="0" y="96"/>
                  </a:lnTo>
                  <a:lnTo>
                    <a:pt x="18" y="198"/>
                  </a:lnTo>
                  <a:lnTo>
                    <a:pt x="774" y="198"/>
                  </a:lnTo>
                  <a:cubicBezTo>
                    <a:pt x="896" y="180"/>
                    <a:pt x="750" y="123"/>
                    <a:pt x="750" y="90"/>
                  </a:cubicBezTo>
                  <a:cubicBezTo>
                    <a:pt x="750" y="57"/>
                    <a:pt x="896" y="15"/>
                    <a:pt x="774" y="0"/>
                  </a:cubicBezTo>
                  <a:lnTo>
                    <a:pt x="18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59" name="Oval 59"/>
            <p:cNvSpPr>
              <a:spLocks noChangeArrowheads="1"/>
            </p:cNvSpPr>
            <p:nvPr/>
          </p:nvSpPr>
          <p:spPr bwMode="auto">
            <a:xfrm>
              <a:off x="2502" y="1506"/>
              <a:ext cx="62" cy="1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560" name="Line 60"/>
            <p:cNvSpPr>
              <a:spLocks noChangeShapeType="1"/>
            </p:cNvSpPr>
            <p:nvPr/>
          </p:nvSpPr>
          <p:spPr bwMode="auto">
            <a:xfrm>
              <a:off x="2526" y="1584"/>
              <a:ext cx="13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9654" name="Freeform 65"/>
          <p:cNvSpPr>
            <a:spLocks/>
          </p:cNvSpPr>
          <p:nvPr/>
        </p:nvSpPr>
        <p:spPr bwMode="auto">
          <a:xfrm>
            <a:off x="2803525" y="5040313"/>
            <a:ext cx="892175" cy="173037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2"/>
              <a:gd name="T34" fmla="*/ 0 h 266"/>
              <a:gd name="T35" fmla="*/ 562 w 562"/>
              <a:gd name="T36" fmla="*/ 266 h 2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5" name="Freeform 66"/>
          <p:cNvSpPr>
            <a:spLocks/>
          </p:cNvSpPr>
          <p:nvPr/>
        </p:nvSpPr>
        <p:spPr bwMode="auto">
          <a:xfrm>
            <a:off x="2846388" y="4270375"/>
            <a:ext cx="427037" cy="219075"/>
          </a:xfrm>
          <a:custGeom>
            <a:avLst/>
            <a:gdLst>
              <a:gd name="T0" fmla="*/ 2147483647 w 562"/>
              <a:gd name="T1" fmla="*/ 2147483647 h 266"/>
              <a:gd name="T2" fmla="*/ 2147483647 w 562"/>
              <a:gd name="T3" fmla="*/ 2147483647 h 266"/>
              <a:gd name="T4" fmla="*/ 2147483647 w 562"/>
              <a:gd name="T5" fmla="*/ 2147483647 h 266"/>
              <a:gd name="T6" fmla="*/ 2147483647 w 562"/>
              <a:gd name="T7" fmla="*/ 0 h 266"/>
              <a:gd name="T8" fmla="*/ 2147483647 w 562"/>
              <a:gd name="T9" fmla="*/ 2147483647 h 266"/>
              <a:gd name="T10" fmla="*/ 2147483647 w 562"/>
              <a:gd name="T11" fmla="*/ 2147483647 h 266"/>
              <a:gd name="T12" fmla="*/ 2147483647 w 562"/>
              <a:gd name="T13" fmla="*/ 2147483647 h 266"/>
              <a:gd name="T14" fmla="*/ 2147483647 w 562"/>
              <a:gd name="T15" fmla="*/ 2147483647 h 266"/>
              <a:gd name="T16" fmla="*/ 2147483647 w 562"/>
              <a:gd name="T17" fmla="*/ 2147483647 h 266"/>
              <a:gd name="T18" fmla="*/ 2147483647 w 562"/>
              <a:gd name="T19" fmla="*/ 2147483647 h 266"/>
              <a:gd name="T20" fmla="*/ 2147483647 w 562"/>
              <a:gd name="T21" fmla="*/ 2147483647 h 26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562"/>
              <a:gd name="T34" fmla="*/ 0 h 266"/>
              <a:gd name="T35" fmla="*/ 562 w 562"/>
              <a:gd name="T36" fmla="*/ 266 h 26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562" h="266">
                <a:moveTo>
                  <a:pt x="4" y="264"/>
                </a:moveTo>
                <a:cubicBezTo>
                  <a:pt x="4" y="212"/>
                  <a:pt x="0" y="4"/>
                  <a:pt x="52" y="6"/>
                </a:cubicBezTo>
                <a:cubicBezTo>
                  <a:pt x="106" y="4"/>
                  <a:pt x="58" y="266"/>
                  <a:pt x="108" y="266"/>
                </a:cubicBezTo>
                <a:cubicBezTo>
                  <a:pt x="158" y="266"/>
                  <a:pt x="126" y="0"/>
                  <a:pt x="174" y="0"/>
                </a:cubicBezTo>
                <a:cubicBezTo>
                  <a:pt x="222" y="0"/>
                  <a:pt x="184" y="266"/>
                  <a:pt x="228" y="264"/>
                </a:cubicBezTo>
                <a:cubicBezTo>
                  <a:pt x="272" y="262"/>
                  <a:pt x="244" y="8"/>
                  <a:pt x="288" y="8"/>
                </a:cubicBezTo>
                <a:cubicBezTo>
                  <a:pt x="332" y="8"/>
                  <a:pt x="304" y="266"/>
                  <a:pt x="354" y="266"/>
                </a:cubicBezTo>
                <a:cubicBezTo>
                  <a:pt x="404" y="266"/>
                  <a:pt x="336" y="8"/>
                  <a:pt x="402" y="8"/>
                </a:cubicBezTo>
                <a:cubicBezTo>
                  <a:pt x="468" y="8"/>
                  <a:pt x="416" y="266"/>
                  <a:pt x="464" y="264"/>
                </a:cubicBezTo>
                <a:cubicBezTo>
                  <a:pt x="512" y="262"/>
                  <a:pt x="450" y="4"/>
                  <a:pt x="506" y="6"/>
                </a:cubicBezTo>
                <a:cubicBezTo>
                  <a:pt x="562" y="8"/>
                  <a:pt x="546" y="192"/>
                  <a:pt x="556" y="26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56" name="Freeform 68"/>
          <p:cNvSpPr>
            <a:spLocks/>
          </p:cNvSpPr>
          <p:nvPr/>
        </p:nvSpPr>
        <p:spPr bwMode="auto">
          <a:xfrm>
            <a:off x="2755900" y="6069013"/>
            <a:ext cx="989013" cy="185737"/>
          </a:xfrm>
          <a:custGeom>
            <a:avLst/>
            <a:gdLst>
              <a:gd name="T0" fmla="*/ 2147483647 w 623"/>
              <a:gd name="T1" fmla="*/ 2147483647 h 117"/>
              <a:gd name="T2" fmla="*/ 2147483647 w 623"/>
              <a:gd name="T3" fmla="*/ 2147483647 h 117"/>
              <a:gd name="T4" fmla="*/ 2147483647 w 623"/>
              <a:gd name="T5" fmla="*/ 2147483647 h 117"/>
              <a:gd name="T6" fmla="*/ 2147483647 w 623"/>
              <a:gd name="T7" fmla="*/ 0 h 117"/>
              <a:gd name="T8" fmla="*/ 2147483647 w 623"/>
              <a:gd name="T9" fmla="*/ 2147483647 h 117"/>
              <a:gd name="T10" fmla="*/ 2147483647 w 623"/>
              <a:gd name="T11" fmla="*/ 2147483647 h 1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3"/>
              <a:gd name="T19" fmla="*/ 0 h 117"/>
              <a:gd name="T20" fmla="*/ 623 w 623"/>
              <a:gd name="T21" fmla="*/ 117 h 117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3" h="117">
                <a:moveTo>
                  <a:pt x="20" y="113"/>
                </a:moveTo>
                <a:cubicBezTo>
                  <a:pt x="44" y="68"/>
                  <a:pt x="0" y="1"/>
                  <a:pt x="114" y="2"/>
                </a:cubicBezTo>
                <a:cubicBezTo>
                  <a:pt x="233" y="1"/>
                  <a:pt x="144" y="114"/>
                  <a:pt x="256" y="114"/>
                </a:cubicBezTo>
                <a:cubicBezTo>
                  <a:pt x="368" y="114"/>
                  <a:pt x="288" y="0"/>
                  <a:pt x="394" y="0"/>
                </a:cubicBezTo>
                <a:cubicBezTo>
                  <a:pt x="500" y="0"/>
                  <a:pt x="421" y="117"/>
                  <a:pt x="522" y="116"/>
                </a:cubicBezTo>
                <a:cubicBezTo>
                  <a:pt x="623" y="115"/>
                  <a:pt x="570" y="64"/>
                  <a:pt x="616" y="14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54" name="Text Box 69"/>
          <p:cNvSpPr txBox="1">
            <a:spLocks noChangeArrowheads="1"/>
          </p:cNvSpPr>
          <p:nvPr/>
        </p:nvSpPr>
        <p:spPr bwMode="auto">
          <a:xfrm>
            <a:off x="442913" y="5699125"/>
            <a:ext cx="1289050" cy="3667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  <a:cs typeface="+mn-cs"/>
              </a:rPr>
              <a:t>FDM cable</a:t>
            </a:r>
          </a:p>
        </p:txBody>
      </p:sp>
      <p:pic>
        <p:nvPicPr>
          <p:cNvPr id="69658" name="Picture 73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003300"/>
            <a:ext cx="8228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56" name="Rectangle 74"/>
          <p:cNvSpPr>
            <a:spLocks noGrp="1" noChangeArrowheads="1"/>
          </p:cNvSpPr>
          <p:nvPr>
            <p:ph type="title"/>
          </p:nvPr>
        </p:nvSpPr>
        <p:spPr>
          <a:xfrm>
            <a:off x="230188" y="206375"/>
            <a:ext cx="8629650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Channel partitioning MAC protocols: FDMA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778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99D95769-44F5-D345-B76A-22FE084A7564}" type="slidenum">
              <a:rPr lang="en-US" sz="1200" i="0">
                <a:latin typeface="Arial" charset="0"/>
                <a:cs typeface="Arial" charset="0"/>
              </a:rPr>
              <a:pPr/>
              <a:t>23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Random access protocols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44638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>
                <a:cs typeface="+mn-cs"/>
              </a:rPr>
              <a:t>when node has packet to send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transmit at full channel data rate R.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no </a:t>
            </a:r>
            <a:r>
              <a:rPr lang="en-US" i="1"/>
              <a:t>a priori</a:t>
            </a:r>
            <a:r>
              <a:rPr lang="en-US"/>
              <a:t> coordination among nodes</a:t>
            </a:r>
          </a:p>
          <a:p>
            <a:pPr>
              <a:lnSpc>
                <a:spcPct val="75000"/>
              </a:lnSpc>
              <a:defRPr/>
            </a:pPr>
            <a:r>
              <a:rPr lang="en-US">
                <a:cs typeface="+mn-cs"/>
              </a:rPr>
              <a:t>two or more transmitting nodes </a:t>
            </a:r>
            <a:r>
              <a:rPr lang="en-US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>
                <a:cs typeface="+mn-cs"/>
              </a:rPr>
              <a:t> </a:t>
            </a:r>
            <a:r>
              <a:rPr lang="ja-JP" altLang="en-US">
                <a:cs typeface="+mn-cs"/>
              </a:rPr>
              <a:t>“</a:t>
            </a:r>
            <a:r>
              <a:rPr lang="en-US">
                <a:cs typeface="+mn-cs"/>
              </a:rPr>
              <a:t>collision</a:t>
            </a:r>
            <a:r>
              <a:rPr lang="ja-JP" altLang="en-US">
                <a:cs typeface="+mn-cs"/>
              </a:rPr>
              <a:t>”</a:t>
            </a:r>
            <a:r>
              <a:rPr lang="en-US">
                <a:cs typeface="+mn-cs"/>
              </a:rPr>
              <a:t>,</a:t>
            </a:r>
          </a:p>
          <a:p>
            <a:pPr>
              <a:lnSpc>
                <a:spcPct val="75000"/>
              </a:lnSpc>
              <a:defRPr/>
            </a:pPr>
            <a:r>
              <a:rPr lang="en-US">
                <a:solidFill>
                  <a:srgbClr val="CC0000"/>
                </a:solidFill>
                <a:cs typeface="+mn-cs"/>
              </a:rPr>
              <a:t>random access MAC protocol</a:t>
            </a:r>
            <a:r>
              <a:rPr lang="en-US">
                <a:cs typeface="+mn-cs"/>
              </a:rPr>
              <a:t> specifies: 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how to detect collisions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how to recover from collisions (e.g., via delayed retransmissions)</a:t>
            </a:r>
          </a:p>
          <a:p>
            <a:pPr>
              <a:lnSpc>
                <a:spcPct val="75000"/>
              </a:lnSpc>
              <a:defRPr/>
            </a:pPr>
            <a:r>
              <a:rPr lang="en-US">
                <a:cs typeface="+mn-cs"/>
              </a:rPr>
              <a:t>examples of random access MAC protocols: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slotted ALOHA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ALOHA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CSMA, CSMA/CD, CSMA/CA</a:t>
            </a:r>
          </a:p>
        </p:txBody>
      </p:sp>
      <p:pic>
        <p:nvPicPr>
          <p:cNvPr id="77829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103981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798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182A575D-7BC6-F14D-A4B7-A2DB174E0EA1}" type="slidenum">
              <a:rPr lang="en-US" sz="1200" i="0">
                <a:latin typeface="Arial" charset="0"/>
                <a:cs typeface="Arial" charset="0"/>
              </a:rPr>
              <a:pPr/>
              <a:t>24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Slotted </a:t>
            </a:r>
            <a:r>
              <a:rPr lang="en-US" sz="4000">
                <a:cs typeface="+mj-cs"/>
              </a:rPr>
              <a:t>ALOHA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4038" y="1522413"/>
            <a:ext cx="3989387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assumptions:</a:t>
            </a:r>
          </a:p>
          <a:p>
            <a:r>
              <a:rPr lang="en-US" sz="2400">
                <a:latin typeface="Gill Sans MT" charset="0"/>
              </a:rPr>
              <a:t>all frames same size</a:t>
            </a:r>
          </a:p>
          <a:p>
            <a:r>
              <a:rPr lang="en-US" sz="2400">
                <a:latin typeface="Gill Sans MT" charset="0"/>
              </a:rPr>
              <a:t>time divided into equal size slots (time to transmit 1 frame)</a:t>
            </a:r>
          </a:p>
          <a:p>
            <a:r>
              <a:rPr lang="en-US" sz="2400">
                <a:latin typeface="Gill Sans MT" charset="0"/>
              </a:rPr>
              <a:t>nodes start to transmit only at beginnings of slots </a:t>
            </a:r>
          </a:p>
          <a:p>
            <a:r>
              <a:rPr lang="en-US" sz="2400">
                <a:latin typeface="Gill Sans MT" charset="0"/>
              </a:rPr>
              <a:t>nodes are synchronized</a:t>
            </a:r>
          </a:p>
          <a:p>
            <a:r>
              <a:rPr lang="en-US" sz="2400">
                <a:latin typeface="Gill Sans MT" charset="0"/>
              </a:rPr>
              <a:t>if 2 or more nodes transmit in slot, all nodes detect collision</a:t>
            </a:r>
          </a:p>
        </p:txBody>
      </p:sp>
      <p:sp>
        <p:nvSpPr>
          <p:cNvPr id="31130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500188"/>
            <a:ext cx="4332288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 dirty="0">
                <a:solidFill>
                  <a:srgbClr val="CC0000"/>
                </a:solidFill>
                <a:cs typeface="+mn-cs"/>
              </a:rPr>
              <a:t>operation:</a:t>
            </a:r>
          </a:p>
          <a:p>
            <a:pPr>
              <a:lnSpc>
                <a:spcPct val="90000"/>
              </a:lnSpc>
              <a:defRPr/>
            </a:pPr>
            <a:r>
              <a:rPr lang="en-US" sz="2400" dirty="0">
                <a:cs typeface="+mn-cs"/>
              </a:rPr>
              <a:t>when node obtains fresh frame, transmits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/>
              <a:t>if no collision:</a:t>
            </a:r>
            <a:r>
              <a:rPr lang="en-US" dirty="0"/>
              <a:t> node can send new frame in next slot</a:t>
            </a:r>
          </a:p>
          <a:p>
            <a:pPr lvl="1">
              <a:lnSpc>
                <a:spcPct val="90000"/>
              </a:lnSpc>
              <a:defRPr/>
            </a:pPr>
            <a:r>
              <a:rPr lang="en-US" i="1" dirty="0"/>
              <a:t>if collision:</a:t>
            </a:r>
            <a:r>
              <a:rPr lang="en-US" dirty="0"/>
              <a:t> node retransmits frame in each subsequent slot with prob. </a:t>
            </a:r>
            <a:r>
              <a:rPr lang="en-US" dirty="0" err="1"/>
              <a:t>p</a:t>
            </a:r>
            <a:r>
              <a:rPr lang="en-US" dirty="0"/>
              <a:t> until success</a:t>
            </a:r>
          </a:p>
        </p:txBody>
      </p:sp>
      <p:pic>
        <p:nvPicPr>
          <p:cNvPr id="79878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30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819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8ABA0F54-635A-AC42-A37F-9392BED2463D}" type="slidenum">
              <a:rPr lang="en-US" sz="1200" i="0">
                <a:latin typeface="Arial" charset="0"/>
                <a:cs typeface="Arial" charset="0"/>
              </a:rPr>
              <a:pPr/>
              <a:t>25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3335338"/>
            <a:ext cx="3810000" cy="3203575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Pros:</a:t>
            </a:r>
          </a:p>
          <a:p>
            <a:r>
              <a:rPr lang="en-US" sz="2400">
                <a:latin typeface="Gill Sans MT" charset="0"/>
              </a:rPr>
              <a:t>single active node can continuously transmit at full rate of channel</a:t>
            </a:r>
          </a:p>
          <a:p>
            <a:r>
              <a:rPr lang="en-US" sz="2400">
                <a:latin typeface="Gill Sans MT" charset="0"/>
              </a:rPr>
              <a:t>highly decentralized: only slots in nodes need to be in sync</a:t>
            </a:r>
          </a:p>
          <a:p>
            <a:r>
              <a:rPr lang="en-US" sz="2400">
                <a:latin typeface="Gill Sans MT" charset="0"/>
              </a:rPr>
              <a:t>simple</a:t>
            </a:r>
          </a:p>
          <a:p>
            <a:endParaRPr lang="en-US" sz="2400">
              <a:latin typeface="Gill Sans MT" charset="0"/>
            </a:endParaRPr>
          </a:p>
        </p:txBody>
      </p:sp>
      <p:sp>
        <p:nvSpPr>
          <p:cNvPr id="2560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3313113"/>
            <a:ext cx="3810000" cy="32004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Cons: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collisions, wasting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idle slots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nodes may be able to detect collision in less than time to transmit packet</a:t>
            </a:r>
          </a:p>
          <a:p>
            <a:pPr>
              <a:lnSpc>
                <a:spcPct val="90000"/>
              </a:lnSpc>
              <a:defRPr/>
            </a:pPr>
            <a:r>
              <a:rPr lang="en-US" sz="2400">
                <a:cs typeface="+mn-cs"/>
              </a:rPr>
              <a:t>clock synchronization</a:t>
            </a:r>
          </a:p>
        </p:txBody>
      </p:sp>
      <p:sp>
        <p:nvSpPr>
          <p:cNvPr id="25606" name="Rectangle 5"/>
          <p:cNvSpPr>
            <a:spLocks noGrp="1" noChangeArrowheads="1"/>
          </p:cNvSpPr>
          <p:nvPr>
            <p:ph type="title"/>
          </p:nvPr>
        </p:nvSpPr>
        <p:spPr>
          <a:xfrm>
            <a:off x="533400" y="106363"/>
            <a:ext cx="4954588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Slotted </a:t>
            </a:r>
            <a:r>
              <a:rPr lang="en-US" sz="4000">
                <a:cs typeface="+mj-cs"/>
              </a:rPr>
              <a:t>ALOHA</a:t>
            </a:r>
          </a:p>
        </p:txBody>
      </p:sp>
      <p:pic>
        <p:nvPicPr>
          <p:cNvPr id="81926" name="Picture 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920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27" name="Group 64"/>
          <p:cNvGrpSpPr>
            <a:grpSpLocks/>
          </p:cNvGrpSpPr>
          <p:nvPr/>
        </p:nvGrpSpPr>
        <p:grpSpPr bwMode="auto">
          <a:xfrm>
            <a:off x="1028700" y="1350963"/>
            <a:ext cx="6053138" cy="1938337"/>
            <a:chOff x="648" y="899"/>
            <a:chExt cx="3813" cy="1221"/>
          </a:xfrm>
        </p:grpSpPr>
        <p:grpSp>
          <p:nvGrpSpPr>
            <p:cNvPr id="81928" name="Group 9"/>
            <p:cNvGrpSpPr>
              <a:grpSpLocks/>
            </p:cNvGrpSpPr>
            <p:nvPr/>
          </p:nvGrpSpPr>
          <p:grpSpPr bwMode="auto">
            <a:xfrm>
              <a:off x="1193" y="899"/>
              <a:ext cx="283" cy="192"/>
              <a:chOff x="1185" y="903"/>
              <a:chExt cx="283" cy="192"/>
            </a:xfrm>
          </p:grpSpPr>
          <p:sp>
            <p:nvSpPr>
              <p:cNvPr id="25660" name="Rectangle 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61" name="Text Box 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1929" name="Group 10"/>
            <p:cNvGrpSpPr>
              <a:grpSpLocks/>
            </p:cNvGrpSpPr>
            <p:nvPr/>
          </p:nvGrpSpPr>
          <p:grpSpPr bwMode="auto">
            <a:xfrm>
              <a:off x="1811" y="901"/>
              <a:ext cx="283" cy="192"/>
              <a:chOff x="1185" y="903"/>
              <a:chExt cx="283" cy="192"/>
            </a:xfrm>
          </p:grpSpPr>
          <p:sp>
            <p:nvSpPr>
              <p:cNvPr id="25658" name="Rectangle 11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59" name="Text Box 12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1930" name="Group 13"/>
            <p:cNvGrpSpPr>
              <a:grpSpLocks/>
            </p:cNvGrpSpPr>
            <p:nvPr/>
          </p:nvGrpSpPr>
          <p:grpSpPr bwMode="auto">
            <a:xfrm>
              <a:off x="2779" y="902"/>
              <a:ext cx="283" cy="192"/>
              <a:chOff x="1185" y="903"/>
              <a:chExt cx="283" cy="192"/>
            </a:xfrm>
          </p:grpSpPr>
          <p:sp>
            <p:nvSpPr>
              <p:cNvPr id="25656" name="Rectangle 14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57" name="Text Box 15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1931" name="Group 16"/>
            <p:cNvGrpSpPr>
              <a:grpSpLocks/>
            </p:cNvGrpSpPr>
            <p:nvPr/>
          </p:nvGrpSpPr>
          <p:grpSpPr bwMode="auto">
            <a:xfrm>
              <a:off x="3419" y="899"/>
              <a:ext cx="283" cy="192"/>
              <a:chOff x="1185" y="903"/>
              <a:chExt cx="283" cy="192"/>
            </a:xfrm>
          </p:grpSpPr>
          <p:sp>
            <p:nvSpPr>
              <p:cNvPr id="25654" name="Rectangle 17"/>
              <p:cNvSpPr>
                <a:spLocks noChangeArrowheads="1"/>
              </p:cNvSpPr>
              <p:nvPr/>
            </p:nvSpPr>
            <p:spPr bwMode="auto">
              <a:xfrm>
                <a:off x="1185" y="924"/>
                <a:ext cx="283" cy="169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55" name="Text Box 18"/>
              <p:cNvSpPr txBox="1">
                <a:spLocks noChangeArrowheads="1"/>
              </p:cNvSpPr>
              <p:nvPr/>
            </p:nvSpPr>
            <p:spPr bwMode="auto">
              <a:xfrm>
                <a:off x="1236" y="903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  <a:cs typeface="+mn-cs"/>
                  </a:rPr>
                  <a:t>1</a:t>
                </a:r>
              </a:p>
            </p:txBody>
          </p:sp>
        </p:grpSp>
        <p:grpSp>
          <p:nvGrpSpPr>
            <p:cNvPr id="81932" name="Group 24"/>
            <p:cNvGrpSpPr>
              <a:grpSpLocks/>
            </p:cNvGrpSpPr>
            <p:nvPr/>
          </p:nvGrpSpPr>
          <p:grpSpPr bwMode="auto">
            <a:xfrm>
              <a:off x="1194" y="1225"/>
              <a:ext cx="283" cy="192"/>
              <a:chOff x="4584" y="1229"/>
              <a:chExt cx="283" cy="192"/>
            </a:xfrm>
          </p:grpSpPr>
          <p:sp>
            <p:nvSpPr>
              <p:cNvPr id="25652" name="Rectangle 20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53" name="Text Box 21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1933" name="Group 31"/>
            <p:cNvGrpSpPr>
              <a:grpSpLocks/>
            </p:cNvGrpSpPr>
            <p:nvPr/>
          </p:nvGrpSpPr>
          <p:grpSpPr bwMode="auto">
            <a:xfrm>
              <a:off x="1195" y="1546"/>
              <a:ext cx="283" cy="192"/>
              <a:chOff x="4827" y="1591"/>
              <a:chExt cx="283" cy="192"/>
            </a:xfrm>
          </p:grpSpPr>
          <p:sp>
            <p:nvSpPr>
              <p:cNvPr id="25650" name="Rectangle 22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51" name="Text Box 23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1934" name="Group 25"/>
            <p:cNvGrpSpPr>
              <a:grpSpLocks/>
            </p:cNvGrpSpPr>
            <p:nvPr/>
          </p:nvGrpSpPr>
          <p:grpSpPr bwMode="auto">
            <a:xfrm>
              <a:off x="1817" y="1226"/>
              <a:ext cx="283" cy="192"/>
              <a:chOff x="4584" y="1229"/>
              <a:chExt cx="283" cy="192"/>
            </a:xfrm>
          </p:grpSpPr>
          <p:sp>
            <p:nvSpPr>
              <p:cNvPr id="25648" name="Rectangle 26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49" name="Text Box 27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1935" name="Group 28"/>
            <p:cNvGrpSpPr>
              <a:grpSpLocks/>
            </p:cNvGrpSpPr>
            <p:nvPr/>
          </p:nvGrpSpPr>
          <p:grpSpPr bwMode="auto">
            <a:xfrm>
              <a:off x="2143" y="1227"/>
              <a:ext cx="283" cy="192"/>
              <a:chOff x="4584" y="1229"/>
              <a:chExt cx="283" cy="192"/>
            </a:xfrm>
          </p:grpSpPr>
          <p:sp>
            <p:nvSpPr>
              <p:cNvPr id="25646" name="Rectangle 29"/>
              <p:cNvSpPr>
                <a:spLocks noChangeArrowheads="1"/>
              </p:cNvSpPr>
              <p:nvPr/>
            </p:nvSpPr>
            <p:spPr bwMode="auto">
              <a:xfrm>
                <a:off x="4584" y="1247"/>
                <a:ext cx="283" cy="169"/>
              </a:xfrm>
              <a:prstGeom prst="rect">
                <a:avLst/>
              </a:prstGeom>
              <a:solidFill>
                <a:srgbClr val="33CC3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47" name="Text Box 30"/>
              <p:cNvSpPr txBox="1">
                <a:spLocks noChangeArrowheads="1"/>
              </p:cNvSpPr>
              <p:nvPr/>
            </p:nvSpPr>
            <p:spPr bwMode="auto">
              <a:xfrm>
                <a:off x="4636" y="1229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  <a:cs typeface="+mn-cs"/>
                  </a:rPr>
                  <a:t>2</a:t>
                </a:r>
              </a:p>
            </p:txBody>
          </p:sp>
        </p:grpSp>
        <p:grpSp>
          <p:nvGrpSpPr>
            <p:cNvPr id="81936" name="Group 32"/>
            <p:cNvGrpSpPr>
              <a:grpSpLocks/>
            </p:cNvGrpSpPr>
            <p:nvPr/>
          </p:nvGrpSpPr>
          <p:grpSpPr bwMode="auto">
            <a:xfrm>
              <a:off x="2780" y="1547"/>
              <a:ext cx="283" cy="192"/>
              <a:chOff x="4827" y="1591"/>
              <a:chExt cx="283" cy="192"/>
            </a:xfrm>
          </p:grpSpPr>
          <p:sp>
            <p:nvSpPr>
              <p:cNvPr id="25644" name="Rectangle 33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45" name="Text Box 34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grpSp>
          <p:nvGrpSpPr>
            <p:cNvPr id="81937" name="Group 35"/>
            <p:cNvGrpSpPr>
              <a:grpSpLocks/>
            </p:cNvGrpSpPr>
            <p:nvPr/>
          </p:nvGrpSpPr>
          <p:grpSpPr bwMode="auto">
            <a:xfrm>
              <a:off x="3732" y="1548"/>
              <a:ext cx="283" cy="192"/>
              <a:chOff x="4827" y="1591"/>
              <a:chExt cx="283" cy="192"/>
            </a:xfrm>
          </p:grpSpPr>
          <p:sp>
            <p:nvSpPr>
              <p:cNvPr id="25642" name="Rectangle 36"/>
              <p:cNvSpPr>
                <a:spLocks noChangeArrowheads="1"/>
              </p:cNvSpPr>
              <p:nvPr/>
            </p:nvSpPr>
            <p:spPr bwMode="auto">
              <a:xfrm>
                <a:off x="4827" y="1609"/>
                <a:ext cx="283" cy="169"/>
              </a:xfrm>
              <a:prstGeom prst="rect">
                <a:avLst/>
              </a:prstGeom>
              <a:solidFill>
                <a:srgbClr val="D60093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5643" name="Text Box 37"/>
              <p:cNvSpPr txBox="1">
                <a:spLocks noChangeArrowheads="1"/>
              </p:cNvSpPr>
              <p:nvPr/>
            </p:nvSpPr>
            <p:spPr bwMode="auto">
              <a:xfrm>
                <a:off x="4872" y="1591"/>
                <a:ext cx="178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400" b="1" i="0" smtClean="0">
                    <a:latin typeface="Arial" charset="0"/>
                    <a:cs typeface="+mn-cs"/>
                  </a:rPr>
                  <a:t>3</a:t>
                </a:r>
              </a:p>
            </p:txBody>
          </p:sp>
        </p:grpSp>
        <p:sp>
          <p:nvSpPr>
            <p:cNvPr id="25619" name="Text Box 38"/>
            <p:cNvSpPr txBox="1">
              <a:spLocks noChangeArrowheads="1"/>
            </p:cNvSpPr>
            <p:nvPr/>
          </p:nvSpPr>
          <p:spPr bwMode="auto">
            <a:xfrm>
              <a:off x="659" y="921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smtClean="0">
                  <a:latin typeface="Arial" charset="0"/>
                  <a:cs typeface="+mn-cs"/>
                </a:rPr>
                <a:t>node 1</a:t>
              </a:r>
            </a:p>
          </p:txBody>
        </p:sp>
        <p:sp>
          <p:nvSpPr>
            <p:cNvPr id="25620" name="Text Box 39"/>
            <p:cNvSpPr txBox="1">
              <a:spLocks noChangeArrowheads="1"/>
            </p:cNvSpPr>
            <p:nvPr/>
          </p:nvSpPr>
          <p:spPr bwMode="auto">
            <a:xfrm>
              <a:off x="648" y="1245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smtClean="0">
                  <a:latin typeface="Arial" charset="0"/>
                  <a:cs typeface="+mn-cs"/>
                </a:rPr>
                <a:t>node 2</a:t>
              </a:r>
            </a:p>
          </p:txBody>
        </p:sp>
        <p:sp>
          <p:nvSpPr>
            <p:cNvPr id="25621" name="Text Box 40"/>
            <p:cNvSpPr txBox="1">
              <a:spLocks noChangeArrowheads="1"/>
            </p:cNvSpPr>
            <p:nvPr/>
          </p:nvSpPr>
          <p:spPr bwMode="auto">
            <a:xfrm>
              <a:off x="677" y="1562"/>
              <a:ext cx="457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smtClean="0">
                  <a:latin typeface="Arial" charset="0"/>
                  <a:cs typeface="+mn-cs"/>
                </a:rPr>
                <a:t>node 3</a:t>
              </a:r>
            </a:p>
          </p:txBody>
        </p:sp>
        <p:sp>
          <p:nvSpPr>
            <p:cNvPr id="25622" name="Line 41"/>
            <p:cNvSpPr>
              <a:spLocks noChangeShapeType="1"/>
            </p:cNvSpPr>
            <p:nvPr/>
          </p:nvSpPr>
          <p:spPr bwMode="auto">
            <a:xfrm>
              <a:off x="1179" y="1882"/>
              <a:ext cx="32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3" name="Line 42"/>
            <p:cNvSpPr>
              <a:spLocks noChangeShapeType="1"/>
            </p:cNvSpPr>
            <p:nvPr/>
          </p:nvSpPr>
          <p:spPr bwMode="auto">
            <a:xfrm>
              <a:off x="1181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4" name="Line 43"/>
            <p:cNvSpPr>
              <a:spLocks noChangeShapeType="1"/>
            </p:cNvSpPr>
            <p:nvPr/>
          </p:nvSpPr>
          <p:spPr bwMode="auto">
            <a:xfrm>
              <a:off x="1496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5" name="Line 44"/>
            <p:cNvSpPr>
              <a:spLocks noChangeShapeType="1"/>
            </p:cNvSpPr>
            <p:nvPr/>
          </p:nvSpPr>
          <p:spPr bwMode="auto">
            <a:xfrm>
              <a:off x="1813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6" name="Line 45"/>
            <p:cNvSpPr>
              <a:spLocks noChangeShapeType="1"/>
            </p:cNvSpPr>
            <p:nvPr/>
          </p:nvSpPr>
          <p:spPr bwMode="auto">
            <a:xfrm>
              <a:off x="2132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7" name="Line 46"/>
            <p:cNvSpPr>
              <a:spLocks noChangeShapeType="1"/>
            </p:cNvSpPr>
            <p:nvPr/>
          </p:nvSpPr>
          <p:spPr bwMode="auto">
            <a:xfrm>
              <a:off x="2450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8" name="Line 47"/>
            <p:cNvSpPr>
              <a:spLocks noChangeShapeType="1"/>
            </p:cNvSpPr>
            <p:nvPr/>
          </p:nvSpPr>
          <p:spPr bwMode="auto">
            <a:xfrm>
              <a:off x="2770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29" name="Line 48"/>
            <p:cNvSpPr>
              <a:spLocks noChangeShapeType="1"/>
            </p:cNvSpPr>
            <p:nvPr/>
          </p:nvSpPr>
          <p:spPr bwMode="auto">
            <a:xfrm>
              <a:off x="3088" y="1819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30" name="Line 49"/>
            <p:cNvSpPr>
              <a:spLocks noChangeShapeType="1"/>
            </p:cNvSpPr>
            <p:nvPr/>
          </p:nvSpPr>
          <p:spPr bwMode="auto">
            <a:xfrm>
              <a:off x="3406" y="1817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31" name="Line 50"/>
            <p:cNvSpPr>
              <a:spLocks noChangeShapeType="1"/>
            </p:cNvSpPr>
            <p:nvPr/>
          </p:nvSpPr>
          <p:spPr bwMode="auto">
            <a:xfrm>
              <a:off x="3726" y="1815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32" name="Line 51"/>
            <p:cNvSpPr>
              <a:spLocks noChangeShapeType="1"/>
            </p:cNvSpPr>
            <p:nvPr/>
          </p:nvSpPr>
          <p:spPr bwMode="auto">
            <a:xfrm>
              <a:off x="4034" y="1813"/>
              <a:ext cx="0" cy="13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633" name="Text Box 54"/>
            <p:cNvSpPr txBox="1">
              <a:spLocks noChangeArrowheads="1"/>
            </p:cNvSpPr>
            <p:nvPr/>
          </p:nvSpPr>
          <p:spPr bwMode="auto">
            <a:xfrm>
              <a:off x="1220" y="188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4" name="Text Box 55"/>
            <p:cNvSpPr txBox="1">
              <a:spLocks noChangeArrowheads="1"/>
            </p:cNvSpPr>
            <p:nvPr/>
          </p:nvSpPr>
          <p:spPr bwMode="auto">
            <a:xfrm>
              <a:off x="1862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5" name="Text Box 56"/>
            <p:cNvSpPr txBox="1">
              <a:spLocks noChangeArrowheads="1"/>
            </p:cNvSpPr>
            <p:nvPr/>
          </p:nvSpPr>
          <p:spPr bwMode="auto">
            <a:xfrm>
              <a:off x="2816" y="1889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  <a:cs typeface="+mn-cs"/>
                </a:rPr>
                <a:t>C</a:t>
              </a:r>
            </a:p>
          </p:txBody>
        </p:sp>
        <p:sp>
          <p:nvSpPr>
            <p:cNvPr id="25636" name="Text Box 58"/>
            <p:cNvSpPr txBox="1">
              <a:spLocks noChangeArrowheads="1"/>
            </p:cNvSpPr>
            <p:nvPr/>
          </p:nvSpPr>
          <p:spPr bwMode="auto">
            <a:xfrm>
              <a:off x="218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7" name="Text Box 59"/>
            <p:cNvSpPr txBox="1">
              <a:spLocks noChangeArrowheads="1"/>
            </p:cNvSpPr>
            <p:nvPr/>
          </p:nvSpPr>
          <p:spPr bwMode="auto">
            <a:xfrm>
              <a:off x="3446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8" name="Text Box 60"/>
            <p:cNvSpPr txBox="1">
              <a:spLocks noChangeArrowheads="1"/>
            </p:cNvSpPr>
            <p:nvPr/>
          </p:nvSpPr>
          <p:spPr bwMode="auto">
            <a:xfrm>
              <a:off x="3752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  <a:cs typeface="+mn-cs"/>
                </a:rPr>
                <a:t>S</a:t>
              </a:r>
            </a:p>
          </p:txBody>
        </p:sp>
        <p:sp>
          <p:nvSpPr>
            <p:cNvPr id="25639" name="Text Box 61"/>
            <p:cNvSpPr txBox="1">
              <a:spLocks noChangeArrowheads="1"/>
            </p:cNvSpPr>
            <p:nvPr/>
          </p:nvSpPr>
          <p:spPr bwMode="auto">
            <a:xfrm>
              <a:off x="1544" y="1883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0" name="Text Box 62"/>
            <p:cNvSpPr txBox="1">
              <a:spLocks noChangeArrowheads="1"/>
            </p:cNvSpPr>
            <p:nvPr/>
          </p:nvSpPr>
          <p:spPr bwMode="auto">
            <a:xfrm>
              <a:off x="250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  <p:sp>
          <p:nvSpPr>
            <p:cNvPr id="25641" name="Text Box 63"/>
            <p:cNvSpPr txBox="1">
              <a:spLocks noChangeArrowheads="1"/>
            </p:cNvSpPr>
            <p:nvPr/>
          </p:nvSpPr>
          <p:spPr bwMode="auto">
            <a:xfrm>
              <a:off x="3134" y="18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b="1" i="0" smtClean="0">
                  <a:solidFill>
                    <a:srgbClr val="000099"/>
                  </a:solidFill>
                  <a:latin typeface="Arial" charset="0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839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68999270-89CD-EB4C-9128-1596562D9914}" type="slidenum">
              <a:rPr lang="en-US" sz="1200" i="0">
                <a:latin typeface="Arial" charset="0"/>
                <a:cs typeface="Arial" charset="0"/>
              </a:rPr>
              <a:pPr/>
              <a:t>26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83971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8" y="1004888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333375" y="228600"/>
            <a:ext cx="846455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CSMA (carrier sense multiple access)</a:t>
            </a:r>
            <a:endParaRPr lang="en-US">
              <a:latin typeface="Gill Sans MT" charset="0"/>
            </a:endParaRPr>
          </a:p>
        </p:txBody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6525" y="1662113"/>
            <a:ext cx="6467475" cy="3246437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3200" i="1">
                <a:solidFill>
                  <a:srgbClr val="CC0000"/>
                </a:solidFill>
                <a:latin typeface="Gill Sans MT" charset="0"/>
              </a:rPr>
              <a:t>CSMA</a:t>
            </a:r>
            <a:r>
              <a:rPr lang="en-US" sz="3200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>
                <a:latin typeface="Gill Sans MT" charset="0"/>
              </a:rPr>
              <a:t> listen before transmit:</a:t>
            </a:r>
          </a:p>
          <a:p>
            <a:pPr>
              <a:buFont typeface="Wingdings" charset="0"/>
              <a:buNone/>
            </a:pPr>
            <a:r>
              <a:rPr lang="en-US" sz="2400">
                <a:solidFill>
                  <a:srgbClr val="000099"/>
                </a:solidFill>
                <a:latin typeface="Gill Sans MT" charset="0"/>
              </a:rPr>
              <a:t>if channel sensed idle:</a:t>
            </a:r>
            <a:r>
              <a:rPr lang="en-US" sz="2400">
                <a:latin typeface="Gill Sans MT" charset="0"/>
              </a:rPr>
              <a:t> transmit entire frame</a:t>
            </a:r>
          </a:p>
          <a:p>
            <a:r>
              <a:rPr lang="en-US" sz="2400">
                <a:solidFill>
                  <a:srgbClr val="000099"/>
                </a:solidFill>
                <a:latin typeface="Gill Sans MT" charset="0"/>
              </a:rPr>
              <a:t>if channel sensed busy</a:t>
            </a:r>
            <a:r>
              <a:rPr lang="en-US" sz="2400">
                <a:latin typeface="Gill Sans MT" charset="0"/>
              </a:rPr>
              <a:t>, defer transmission </a:t>
            </a:r>
            <a:br>
              <a:rPr lang="en-US" sz="2400">
                <a:latin typeface="Gill Sans MT" charset="0"/>
              </a:rPr>
            </a:br>
            <a:r>
              <a:rPr lang="en-US" sz="2400">
                <a:latin typeface="Gill Sans MT" charset="0"/>
              </a:rPr>
              <a:t/>
            </a:r>
            <a:br>
              <a:rPr lang="en-US" sz="2400">
                <a:latin typeface="Gill Sans MT" charset="0"/>
              </a:rPr>
            </a:br>
            <a:endParaRPr lang="en-US" sz="2400">
              <a:latin typeface="Gill Sans MT" charset="0"/>
            </a:endParaRPr>
          </a:p>
          <a:p>
            <a:r>
              <a:rPr lang="en-US" sz="2400">
                <a:latin typeface="Gill Sans MT" charset="0"/>
              </a:rPr>
              <a:t>human analogy: don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t interrupt others!</a:t>
            </a:r>
            <a:endParaRPr lang="en-US" sz="240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413" y="1322388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8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860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982C3AF6-13B5-1B49-AB84-73BE22A00A43}" type="slidenum">
              <a:rPr lang="en-US" sz="1200" i="0">
                <a:latin typeface="Arial" charset="0"/>
                <a:cs typeface="Arial" charset="0"/>
              </a:rPr>
              <a:pPr/>
              <a:t>27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CSMA collisions</a:t>
            </a:r>
          </a:p>
        </p:txBody>
      </p:sp>
      <p:sp>
        <p:nvSpPr>
          <p:cNvPr id="86021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597275" cy="4648200"/>
          </a:xfrm>
        </p:spPr>
        <p:txBody>
          <a:bodyPr/>
          <a:lstStyle/>
          <a:p>
            <a:r>
              <a:rPr lang="en-US" sz="2400">
                <a:solidFill>
                  <a:srgbClr val="990033"/>
                </a:solidFill>
                <a:latin typeface="Gill Sans MT" charset="0"/>
              </a:rPr>
              <a:t>collisions </a:t>
            </a:r>
            <a:r>
              <a:rPr lang="en-US" sz="2400" i="1">
                <a:solidFill>
                  <a:srgbClr val="990033"/>
                </a:solidFill>
                <a:latin typeface="Gill Sans MT" charset="0"/>
              </a:rPr>
              <a:t>can</a:t>
            </a:r>
            <a:r>
              <a:rPr lang="en-US" sz="2400">
                <a:solidFill>
                  <a:srgbClr val="990033"/>
                </a:solidFill>
                <a:latin typeface="Gill Sans MT" charset="0"/>
              </a:rPr>
              <a:t> still occur: </a:t>
            </a:r>
            <a:r>
              <a:rPr lang="en-US" sz="2400">
                <a:latin typeface="Gill Sans MT" charset="0"/>
              </a:rPr>
              <a:t>propagation delay means  two nodes may not hear each other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transmission</a:t>
            </a:r>
          </a:p>
          <a:p>
            <a:r>
              <a:rPr lang="en-US" sz="2400">
                <a:solidFill>
                  <a:srgbClr val="990033"/>
                </a:solidFill>
                <a:latin typeface="Gill Sans MT" charset="0"/>
              </a:rPr>
              <a:t>collision: </a:t>
            </a:r>
            <a:r>
              <a:rPr lang="en-US" sz="2400">
                <a:latin typeface="Gill Sans MT" charset="0"/>
              </a:rPr>
              <a:t>entire packet transmission time wasted</a:t>
            </a:r>
          </a:p>
          <a:p>
            <a:pPr lvl="1"/>
            <a:r>
              <a:rPr lang="en-US" sz="2000">
                <a:latin typeface="Gill Sans MT" charset="0"/>
              </a:rPr>
              <a:t>distance &amp; propagation delay play role in in determining collision probability</a:t>
            </a:r>
          </a:p>
          <a:p>
            <a:pPr lvl="1"/>
            <a:endParaRPr lang="en-US" sz="2000">
              <a:latin typeface="Gill Sans MT" charset="0"/>
            </a:endParaRPr>
          </a:p>
        </p:txBody>
      </p:sp>
      <p:sp>
        <p:nvSpPr>
          <p:cNvPr id="30726" name="Rectangle 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defRPr/>
            </a:pPr>
            <a:endParaRPr lang="en-US" sz="2400">
              <a:cs typeface="+mn-cs"/>
            </a:endParaRPr>
          </a:p>
        </p:txBody>
      </p:sp>
      <p:pic>
        <p:nvPicPr>
          <p:cNvPr id="86023" name="Picture 8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012825"/>
            <a:ext cx="394335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0311" name="Rectangle 87"/>
          <p:cNvSpPr>
            <a:spLocks noChangeArrowheads="1"/>
          </p:cNvSpPr>
          <p:nvPr/>
        </p:nvSpPr>
        <p:spPr bwMode="auto">
          <a:xfrm>
            <a:off x="4827588" y="2552700"/>
            <a:ext cx="3736975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312" name="Rectangle 88"/>
          <p:cNvSpPr>
            <a:spLocks noChangeArrowheads="1"/>
          </p:cNvSpPr>
          <p:nvPr/>
        </p:nvSpPr>
        <p:spPr bwMode="auto">
          <a:xfrm>
            <a:off x="4835525" y="2809875"/>
            <a:ext cx="3725863" cy="2571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314" name="Rectangle 90"/>
          <p:cNvSpPr>
            <a:spLocks noChangeArrowheads="1"/>
          </p:cNvSpPr>
          <p:nvPr/>
        </p:nvSpPr>
        <p:spPr bwMode="auto">
          <a:xfrm>
            <a:off x="4797425" y="3062288"/>
            <a:ext cx="3763963" cy="16240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80315" name="Rectangle 91"/>
          <p:cNvSpPr>
            <a:spLocks noChangeArrowheads="1"/>
          </p:cNvSpPr>
          <p:nvPr/>
        </p:nvSpPr>
        <p:spPr bwMode="auto">
          <a:xfrm>
            <a:off x="4770438" y="4670425"/>
            <a:ext cx="3789362" cy="1635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3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463" y="1325563"/>
            <a:ext cx="4287837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9" name="Rectangle 6"/>
          <p:cNvSpPr>
            <a:spLocks noChangeArrowheads="1"/>
          </p:cNvSpPr>
          <p:nvPr/>
        </p:nvSpPr>
        <p:spPr bwMode="auto">
          <a:xfrm>
            <a:off x="5521325" y="884238"/>
            <a:ext cx="2568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i="0">
                <a:latin typeface="Arial" charset="0"/>
              </a:rPr>
              <a:t>spatial layout of nodes </a:t>
            </a:r>
            <a:endParaRPr lang="en-US" sz="2000" i="0">
              <a:latin typeface="Arial" charset="0"/>
            </a:endParaRPr>
          </a:p>
        </p:txBody>
      </p:sp>
      <p:sp>
        <p:nvSpPr>
          <p:cNvPr id="30734" name="Rectangle 92"/>
          <p:cNvSpPr>
            <a:spLocks noChangeArrowheads="1"/>
          </p:cNvSpPr>
          <p:nvPr/>
        </p:nvSpPr>
        <p:spPr bwMode="auto">
          <a:xfrm>
            <a:off x="4764088" y="1254125"/>
            <a:ext cx="4040187" cy="13017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86031" name="Group 98"/>
          <p:cNvGrpSpPr>
            <a:grpSpLocks/>
          </p:cNvGrpSpPr>
          <p:nvPr/>
        </p:nvGrpSpPr>
        <p:grpSpPr bwMode="auto">
          <a:xfrm>
            <a:off x="4948238" y="1252538"/>
            <a:ext cx="3513137" cy="628650"/>
            <a:chOff x="3117" y="180"/>
            <a:chExt cx="2213" cy="396"/>
          </a:xfrm>
        </p:grpSpPr>
        <p:grpSp>
          <p:nvGrpSpPr>
            <p:cNvPr id="86032" name="Group 67"/>
            <p:cNvGrpSpPr>
              <a:grpSpLocks/>
            </p:cNvGrpSpPr>
            <p:nvPr/>
          </p:nvGrpSpPr>
          <p:grpSpPr bwMode="auto">
            <a:xfrm flipH="1">
              <a:off x="3117" y="245"/>
              <a:ext cx="316" cy="323"/>
              <a:chOff x="2839" y="3501"/>
              <a:chExt cx="755" cy="803"/>
            </a:xfrm>
          </p:grpSpPr>
          <p:pic>
            <p:nvPicPr>
              <p:cNvPr id="86047" name="Picture 6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048" name="Freeform 69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6033" name="Group 70"/>
            <p:cNvGrpSpPr>
              <a:grpSpLocks/>
            </p:cNvGrpSpPr>
            <p:nvPr/>
          </p:nvGrpSpPr>
          <p:grpSpPr bwMode="auto">
            <a:xfrm flipH="1">
              <a:off x="3747" y="253"/>
              <a:ext cx="316" cy="323"/>
              <a:chOff x="2839" y="3501"/>
              <a:chExt cx="755" cy="803"/>
            </a:xfrm>
          </p:grpSpPr>
          <p:pic>
            <p:nvPicPr>
              <p:cNvPr id="86045" name="Picture 71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046" name="Freeform 72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6034" name="Group 73"/>
            <p:cNvGrpSpPr>
              <a:grpSpLocks/>
            </p:cNvGrpSpPr>
            <p:nvPr/>
          </p:nvGrpSpPr>
          <p:grpSpPr bwMode="auto">
            <a:xfrm flipH="1">
              <a:off x="4356" y="247"/>
              <a:ext cx="316" cy="323"/>
              <a:chOff x="2839" y="3501"/>
              <a:chExt cx="755" cy="803"/>
            </a:xfrm>
          </p:grpSpPr>
          <p:pic>
            <p:nvPicPr>
              <p:cNvPr id="86043" name="Picture 74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044" name="Freeform 75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6035" name="Group 76"/>
            <p:cNvGrpSpPr>
              <a:grpSpLocks/>
            </p:cNvGrpSpPr>
            <p:nvPr/>
          </p:nvGrpSpPr>
          <p:grpSpPr bwMode="auto">
            <a:xfrm flipH="1">
              <a:off x="5014" y="249"/>
              <a:ext cx="316" cy="323"/>
              <a:chOff x="2839" y="3501"/>
              <a:chExt cx="755" cy="803"/>
            </a:xfrm>
          </p:grpSpPr>
          <p:pic>
            <p:nvPicPr>
              <p:cNvPr id="86041" name="Picture 77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" y="3501"/>
                <a:ext cx="755" cy="8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042" name="Freeform 78"/>
              <p:cNvSpPr>
                <a:spLocks/>
              </p:cNvSpPr>
              <p:nvPr/>
            </p:nvSpPr>
            <p:spPr bwMode="auto">
              <a:xfrm>
                <a:off x="2916" y="3578"/>
                <a:ext cx="356" cy="368"/>
              </a:xfrm>
              <a:custGeom>
                <a:avLst/>
                <a:gdLst>
                  <a:gd name="T0" fmla="*/ 0 w 356"/>
                  <a:gd name="T1" fmla="*/ 0 h 368"/>
                  <a:gd name="T2" fmla="*/ 300 w 356"/>
                  <a:gd name="T3" fmla="*/ 14 h 368"/>
                  <a:gd name="T4" fmla="*/ 356 w 356"/>
                  <a:gd name="T5" fmla="*/ 294 h 368"/>
                  <a:gd name="T6" fmla="*/ 78 w 356"/>
                  <a:gd name="T7" fmla="*/ 368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30740" name="Line 93"/>
            <p:cNvSpPr>
              <a:spLocks noChangeShapeType="1"/>
            </p:cNvSpPr>
            <p:nvPr/>
          </p:nvSpPr>
          <p:spPr bwMode="auto">
            <a:xfrm>
              <a:off x="3309" y="181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741" name="Line 94"/>
            <p:cNvSpPr>
              <a:spLocks noChangeShapeType="1"/>
            </p:cNvSpPr>
            <p:nvPr/>
          </p:nvSpPr>
          <p:spPr bwMode="auto">
            <a:xfrm>
              <a:off x="330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742" name="Line 95"/>
            <p:cNvSpPr>
              <a:spLocks noChangeShapeType="1"/>
            </p:cNvSpPr>
            <p:nvPr/>
          </p:nvSpPr>
          <p:spPr bwMode="auto">
            <a:xfrm>
              <a:off x="3975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743" name="Line 96"/>
            <p:cNvSpPr>
              <a:spLocks noChangeShapeType="1"/>
            </p:cNvSpPr>
            <p:nvPr/>
          </p:nvSpPr>
          <p:spPr bwMode="auto">
            <a:xfrm>
              <a:off x="4578" y="183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0744" name="Line 97"/>
            <p:cNvSpPr>
              <a:spLocks noChangeShapeType="1"/>
            </p:cNvSpPr>
            <p:nvPr/>
          </p:nvSpPr>
          <p:spPr bwMode="auto">
            <a:xfrm>
              <a:off x="5289" y="180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" dur="500"/>
                                        <p:tgtEl>
                                          <p:spTgt spid="180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" dur="500"/>
                                        <p:tgtEl>
                                          <p:spTgt spid="1803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180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180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311" grpId="0" animBg="1"/>
      <p:bldP spid="180312" grpId="0" animBg="1"/>
      <p:bldP spid="180314" grpId="0" animBg="1"/>
      <p:bldP spid="1803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880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24E4ABED-7639-F049-A98E-7493FE3378E9}" type="slidenum">
              <a:rPr lang="en-US" sz="1200" i="0">
                <a:latin typeface="Arial" charset="0"/>
                <a:cs typeface="Arial" charset="0"/>
              </a:rPr>
              <a:pPr/>
              <a:t>28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8806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CSMA/CD </a:t>
            </a:r>
            <a:r>
              <a:rPr lang="en-US" sz="4000">
                <a:cs typeface="+mj-cs"/>
              </a:rPr>
              <a:t>(collision detection)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433513"/>
            <a:ext cx="826452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 dirty="0">
                <a:solidFill>
                  <a:srgbClr val="CC0000"/>
                </a:solidFill>
                <a:cs typeface="+mn-cs"/>
              </a:rPr>
              <a:t>CSMA/CD:</a:t>
            </a:r>
            <a:r>
              <a:rPr lang="en-US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dirty="0">
                <a:cs typeface="+mn-cs"/>
              </a:rPr>
              <a:t>carrier sensing, deferral as in CSMA</a:t>
            </a:r>
          </a:p>
          <a:p>
            <a:pPr lvl="1">
              <a:defRPr/>
            </a:pPr>
            <a:r>
              <a:rPr lang="en-US" dirty="0"/>
              <a:t>collisions </a:t>
            </a:r>
            <a:r>
              <a:rPr lang="en-US" i="1" dirty="0"/>
              <a:t>detected</a:t>
            </a:r>
            <a:r>
              <a:rPr lang="en-US" dirty="0"/>
              <a:t> within short time</a:t>
            </a:r>
          </a:p>
          <a:p>
            <a:pPr lvl="1">
              <a:defRPr/>
            </a:pPr>
            <a:r>
              <a:rPr lang="en-US" dirty="0"/>
              <a:t>colliding transmissions aborted, reducing channel wastage </a:t>
            </a:r>
          </a:p>
          <a:p>
            <a:pPr>
              <a:defRPr/>
            </a:pPr>
            <a:r>
              <a:rPr lang="en-US" dirty="0">
                <a:cs typeface="+mn-cs"/>
              </a:rPr>
              <a:t>collision detection:</a:t>
            </a:r>
            <a:r>
              <a:rPr lang="en-US" sz="2400" dirty="0">
                <a:cs typeface="+mn-cs"/>
              </a:rPr>
              <a:t> </a:t>
            </a:r>
          </a:p>
          <a:p>
            <a:pPr lvl="1">
              <a:defRPr/>
            </a:pPr>
            <a:r>
              <a:rPr lang="en-US" dirty="0"/>
              <a:t>easy in wired LANs: measure signal strengths, compare transmitted, received signals</a:t>
            </a:r>
          </a:p>
          <a:p>
            <a:pPr lvl="1">
              <a:defRPr/>
            </a:pPr>
            <a:r>
              <a:rPr lang="en-US" dirty="0"/>
              <a:t>difficult in wireless LANs: received signal strength overwhelmed by local transmission strength </a:t>
            </a:r>
          </a:p>
          <a:p>
            <a:pPr>
              <a:defRPr/>
            </a:pPr>
            <a:r>
              <a:rPr lang="en-US" dirty="0">
                <a:cs typeface="+mn-cs"/>
              </a:rPr>
              <a:t>human analogy: the polite conversationalist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901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FEBCA3C9-94FB-E34A-91C5-C54E8B14FFF0}" type="slidenum">
              <a:rPr lang="en-US" sz="1200" i="0">
                <a:latin typeface="Arial" charset="0"/>
                <a:cs typeface="Arial" charset="0"/>
              </a:rPr>
              <a:pPr/>
              <a:t>29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90115" name="Picture 3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88" y="1531938"/>
            <a:ext cx="4433887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6" name="Picture 7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016000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Rectangle 8"/>
          <p:cNvSpPr>
            <a:spLocks noGrp="1" noChangeArrowheads="1"/>
          </p:cNvSpPr>
          <p:nvPr>
            <p:ph type="title"/>
          </p:nvPr>
        </p:nvSpPr>
        <p:spPr>
          <a:xfrm>
            <a:off x="533400" y="19526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CSMA/CD </a:t>
            </a:r>
            <a:r>
              <a:rPr lang="en-US" sz="4000">
                <a:cs typeface="+mj-cs"/>
              </a:rPr>
              <a:t>(collision detection)</a:t>
            </a:r>
          </a:p>
        </p:txBody>
      </p:sp>
      <p:sp>
        <p:nvSpPr>
          <p:cNvPr id="32775" name="Rectangle 29"/>
          <p:cNvSpPr>
            <a:spLocks noChangeArrowheads="1"/>
          </p:cNvSpPr>
          <p:nvPr/>
        </p:nvSpPr>
        <p:spPr bwMode="auto">
          <a:xfrm>
            <a:off x="2041525" y="1446213"/>
            <a:ext cx="4135438" cy="12112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0119" name="Rectangle 9"/>
          <p:cNvSpPr>
            <a:spLocks noChangeArrowheads="1"/>
          </p:cNvSpPr>
          <p:nvPr/>
        </p:nvSpPr>
        <p:spPr bwMode="auto">
          <a:xfrm>
            <a:off x="2778125" y="1595438"/>
            <a:ext cx="25685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1600" i="0">
                <a:latin typeface="Arial" charset="0"/>
              </a:rPr>
              <a:t>spatial layout of nodes </a:t>
            </a:r>
            <a:endParaRPr lang="en-US" sz="2000" i="0">
              <a:latin typeface="Arial" charset="0"/>
            </a:endParaRPr>
          </a:p>
        </p:txBody>
      </p:sp>
      <p:grpSp>
        <p:nvGrpSpPr>
          <p:cNvPr id="90120" name="Group 30"/>
          <p:cNvGrpSpPr>
            <a:grpSpLocks/>
          </p:cNvGrpSpPr>
          <p:nvPr/>
        </p:nvGrpSpPr>
        <p:grpSpPr bwMode="auto">
          <a:xfrm>
            <a:off x="2541588" y="1985963"/>
            <a:ext cx="3263900" cy="195262"/>
            <a:chOff x="4220" y="1231"/>
            <a:chExt cx="1989" cy="90"/>
          </a:xfrm>
        </p:grpSpPr>
        <p:sp>
          <p:nvSpPr>
            <p:cNvPr id="32790" name="Line 23"/>
            <p:cNvSpPr>
              <a:spLocks noChangeShapeType="1"/>
            </p:cNvSpPr>
            <p:nvPr/>
          </p:nvSpPr>
          <p:spPr bwMode="auto">
            <a:xfrm>
              <a:off x="4220" y="1232"/>
              <a:ext cx="1989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791" name="Line 24"/>
            <p:cNvSpPr>
              <a:spLocks noChangeShapeType="1"/>
            </p:cNvSpPr>
            <p:nvPr/>
          </p:nvSpPr>
          <p:spPr bwMode="auto">
            <a:xfrm>
              <a:off x="422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792" name="Line 25"/>
            <p:cNvSpPr>
              <a:spLocks noChangeShapeType="1"/>
            </p:cNvSpPr>
            <p:nvPr/>
          </p:nvSpPr>
          <p:spPr bwMode="auto">
            <a:xfrm>
              <a:off x="4886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793" name="Line 26"/>
            <p:cNvSpPr>
              <a:spLocks noChangeShapeType="1"/>
            </p:cNvSpPr>
            <p:nvPr/>
          </p:nvSpPr>
          <p:spPr bwMode="auto">
            <a:xfrm>
              <a:off x="5489" y="1234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794" name="Line 27"/>
            <p:cNvSpPr>
              <a:spLocks noChangeShapeType="1"/>
            </p:cNvSpPr>
            <p:nvPr/>
          </p:nvSpPr>
          <p:spPr bwMode="auto">
            <a:xfrm>
              <a:off x="6200" y="1231"/>
              <a:ext cx="0" cy="8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0121" name="Group 11"/>
          <p:cNvGrpSpPr>
            <a:grpSpLocks/>
          </p:cNvGrpSpPr>
          <p:nvPr/>
        </p:nvGrpSpPr>
        <p:grpSpPr bwMode="auto">
          <a:xfrm flipH="1">
            <a:off x="2187575" y="2119313"/>
            <a:ext cx="501650" cy="512762"/>
            <a:chOff x="2839" y="3501"/>
            <a:chExt cx="755" cy="803"/>
          </a:xfrm>
        </p:grpSpPr>
        <p:pic>
          <p:nvPicPr>
            <p:cNvPr id="90131" name="Picture 12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32" name="Freeform 13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22" name="Group 14"/>
          <p:cNvGrpSpPr>
            <a:grpSpLocks/>
          </p:cNvGrpSpPr>
          <p:nvPr/>
        </p:nvGrpSpPr>
        <p:grpSpPr bwMode="auto">
          <a:xfrm flipH="1">
            <a:off x="3279775" y="2101850"/>
            <a:ext cx="501650" cy="512763"/>
            <a:chOff x="2839" y="3501"/>
            <a:chExt cx="755" cy="803"/>
          </a:xfrm>
        </p:grpSpPr>
        <p:pic>
          <p:nvPicPr>
            <p:cNvPr id="90129" name="Picture 15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30" name="Freeform 16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23" name="Group 17"/>
          <p:cNvGrpSpPr>
            <a:grpSpLocks/>
          </p:cNvGrpSpPr>
          <p:nvPr/>
        </p:nvGrpSpPr>
        <p:grpSpPr bwMode="auto">
          <a:xfrm flipH="1">
            <a:off x="4278313" y="2092325"/>
            <a:ext cx="501650" cy="512763"/>
            <a:chOff x="2839" y="3501"/>
            <a:chExt cx="755" cy="803"/>
          </a:xfrm>
        </p:grpSpPr>
        <p:pic>
          <p:nvPicPr>
            <p:cNvPr id="90127" name="Picture 18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8" name="Freeform 19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0124" name="Group 20"/>
          <p:cNvGrpSpPr>
            <a:grpSpLocks/>
          </p:cNvGrpSpPr>
          <p:nvPr/>
        </p:nvGrpSpPr>
        <p:grpSpPr bwMode="auto">
          <a:xfrm flipH="1">
            <a:off x="5397500" y="2106613"/>
            <a:ext cx="501650" cy="512762"/>
            <a:chOff x="2839" y="3501"/>
            <a:chExt cx="755" cy="803"/>
          </a:xfrm>
        </p:grpSpPr>
        <p:pic>
          <p:nvPicPr>
            <p:cNvPr id="90125" name="Picture 21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6" name="Freeform 2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307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AFE7AC61-9612-F74A-9464-C76BEEEAEBD6}" type="slidenum">
              <a:rPr lang="en-US" sz="1200" i="0">
                <a:latin typeface="Arial" charset="0"/>
                <a:cs typeface="Arial" charset="0"/>
              </a:rPr>
              <a:pPr/>
              <a:t>3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3072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Link layer, </a:t>
            </a:r>
            <a:r>
              <a:rPr lang="en-US" sz="4000">
                <a:cs typeface="+mj-cs"/>
              </a:rPr>
              <a:t>LAN</a:t>
            </a:r>
            <a:r>
              <a:rPr lang="en-US">
                <a:cs typeface="+mj-cs"/>
              </a:rPr>
              <a:t>s: outline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.1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introduction, services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.2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.3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multiple access protocols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.4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LANs</a:t>
            </a:r>
          </a:p>
          <a:p>
            <a:pPr lvl="1"/>
            <a:r>
              <a:rPr lang="en-US" dirty="0">
                <a:latin typeface="Gill Sans MT" charset="0"/>
              </a:rPr>
              <a:t>addressing, ARP</a:t>
            </a:r>
          </a:p>
          <a:p>
            <a:pPr lvl="1"/>
            <a:r>
              <a:rPr lang="en-US" dirty="0">
                <a:latin typeface="Gill Sans MT" charset="0"/>
              </a:rPr>
              <a:t>Ethernet</a:t>
            </a:r>
          </a:p>
          <a:p>
            <a:pPr lvl="1"/>
            <a:r>
              <a:rPr lang="en-US" dirty="0">
                <a:latin typeface="Gill Sans MT" charset="0"/>
              </a:rPr>
              <a:t>switches</a:t>
            </a:r>
          </a:p>
        </p:txBody>
      </p:sp>
      <p:sp>
        <p:nvSpPr>
          <p:cNvPr id="3072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7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Wireless Links and WLAN (Ch. 7</a:t>
            </a:r>
            <a:r>
              <a:rPr lang="en-US" dirty="0" smtClean="0">
                <a:latin typeface="Gill Sans MT" charset="0"/>
              </a:rPr>
              <a:t>)</a:t>
            </a:r>
            <a:endParaRPr lang="en-US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6.7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</a:pPr>
            <a:endParaRPr lang="en-US" sz="2600" dirty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921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3B62F222-C26E-E543-9B5D-2ACBC0C2B720}" type="slidenum">
              <a:rPr lang="en-US" sz="1200" i="0">
                <a:latin typeface="Arial" charset="0"/>
                <a:cs typeface="Arial" charset="0"/>
              </a:rPr>
              <a:pPr/>
              <a:t>30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84138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Ethernet CSMA/CD algorithm</a:t>
            </a:r>
          </a:p>
        </p:txBody>
      </p:sp>
      <p:sp>
        <p:nvSpPr>
          <p:cNvPr id="9216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3075" y="1500188"/>
            <a:ext cx="40417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600">
                <a:solidFill>
                  <a:srgbClr val="000099"/>
                </a:solidFill>
                <a:latin typeface="Gill Sans MT" charset="0"/>
              </a:rPr>
              <a:t>1. </a:t>
            </a:r>
            <a:r>
              <a:rPr lang="en-US" sz="2600">
                <a:latin typeface="Gill Sans MT" charset="0"/>
              </a:rPr>
              <a:t>NIC receives datagram from network layer, creates frame</a:t>
            </a:r>
          </a:p>
          <a:p>
            <a:pPr>
              <a:buFont typeface="Wingdings" charset="0"/>
              <a:buNone/>
            </a:pPr>
            <a:r>
              <a:rPr lang="en-US" sz="2600">
                <a:solidFill>
                  <a:srgbClr val="000099"/>
                </a:solidFill>
                <a:latin typeface="Gill Sans MT" charset="0"/>
              </a:rPr>
              <a:t>2. </a:t>
            </a:r>
            <a:r>
              <a:rPr lang="en-US" sz="2600">
                <a:latin typeface="Gill Sans MT" charset="0"/>
              </a:rPr>
              <a:t>If NIC senses channel idle, starts frame transmission. If NIC senses channel busy, waits until channel idle, then transmits.</a:t>
            </a:r>
          </a:p>
          <a:p>
            <a:pPr>
              <a:buFont typeface="Wingdings" charset="0"/>
              <a:buNone/>
            </a:pPr>
            <a:r>
              <a:rPr lang="en-US" sz="2600">
                <a:solidFill>
                  <a:srgbClr val="000099"/>
                </a:solidFill>
                <a:latin typeface="Gill Sans MT" charset="0"/>
              </a:rPr>
              <a:t>3. </a:t>
            </a:r>
            <a:r>
              <a:rPr lang="en-US" sz="2600">
                <a:latin typeface="Gill Sans MT" charset="0"/>
              </a:rPr>
              <a:t>If NIC transmits entire frame without detecting another transmission, NIC is done with frame !</a:t>
            </a:r>
          </a:p>
        </p:txBody>
      </p:sp>
      <p:sp>
        <p:nvSpPr>
          <p:cNvPr id="921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27563" y="1543050"/>
            <a:ext cx="3965575" cy="46482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600">
                <a:solidFill>
                  <a:srgbClr val="000099"/>
                </a:solidFill>
                <a:latin typeface="Gill Sans MT" charset="0"/>
              </a:rPr>
              <a:t>4. </a:t>
            </a:r>
            <a:r>
              <a:rPr lang="en-US" sz="2600">
                <a:latin typeface="Gill Sans MT" charset="0"/>
              </a:rPr>
              <a:t>If NIC detects another transmission while transmitting,  aborts and sends jam signal</a:t>
            </a:r>
          </a:p>
          <a:p>
            <a:pPr>
              <a:buFont typeface="Wingdings" charset="0"/>
              <a:buNone/>
            </a:pPr>
            <a:r>
              <a:rPr lang="en-US" sz="2600">
                <a:solidFill>
                  <a:srgbClr val="000099"/>
                </a:solidFill>
                <a:latin typeface="Gill Sans MT" charset="0"/>
              </a:rPr>
              <a:t>5. </a:t>
            </a:r>
            <a:r>
              <a:rPr lang="en-US" sz="2600">
                <a:latin typeface="Gill Sans MT" charset="0"/>
              </a:rPr>
              <a:t>After aborting, NIC enters </a:t>
            </a:r>
            <a:r>
              <a:rPr lang="en-US" sz="2600" i="1">
                <a:solidFill>
                  <a:srgbClr val="CC0000"/>
                </a:solidFill>
                <a:latin typeface="Gill Sans MT" charset="0"/>
              </a:rPr>
              <a:t>binary (exponential) backoff: </a:t>
            </a:r>
          </a:p>
          <a:p>
            <a:pPr lvl="1"/>
            <a:r>
              <a:rPr lang="en-US">
                <a:latin typeface="Gill Sans MT" charset="0"/>
              </a:rPr>
              <a:t>after </a:t>
            </a:r>
            <a:r>
              <a:rPr lang="en-US" i="1">
                <a:latin typeface="Gill Sans MT" charset="0"/>
              </a:rPr>
              <a:t>m</a:t>
            </a:r>
            <a:r>
              <a:rPr lang="en-US">
                <a:latin typeface="Gill Sans MT" charset="0"/>
              </a:rPr>
              <a:t>th collision, NIC chooses </a:t>
            </a:r>
            <a:r>
              <a:rPr lang="en-US" i="1">
                <a:latin typeface="Gill Sans MT" charset="0"/>
              </a:rPr>
              <a:t>K </a:t>
            </a:r>
            <a:r>
              <a:rPr lang="en-US">
                <a:latin typeface="Gill Sans MT" charset="0"/>
              </a:rPr>
              <a:t>at random from </a:t>
            </a:r>
            <a:r>
              <a:rPr lang="en-US" i="1">
                <a:latin typeface="Gill Sans MT" charset="0"/>
              </a:rPr>
              <a:t>{0,1,2, …, 2</a:t>
            </a:r>
            <a:r>
              <a:rPr lang="en-US" b="1" i="1" baseline="30000">
                <a:latin typeface="Gill Sans MT" charset="0"/>
              </a:rPr>
              <a:t>m</a:t>
            </a:r>
            <a:r>
              <a:rPr lang="en-US" i="1">
                <a:latin typeface="Gill Sans MT" charset="0"/>
              </a:rPr>
              <a:t>-1}</a:t>
            </a:r>
            <a:r>
              <a:rPr lang="en-US">
                <a:latin typeface="Gill Sans MT" charset="0"/>
              </a:rPr>
              <a:t>. NIC waits K</a:t>
            </a:r>
            <a:r>
              <a:rPr lang="el-GR">
                <a:latin typeface="Gill Sans MT" charset="0"/>
              </a:rPr>
              <a:t>·</a:t>
            </a:r>
            <a:r>
              <a:rPr lang="en-US">
                <a:latin typeface="Gill Sans MT" charset="0"/>
              </a:rPr>
              <a:t>512 bit times, returns to Step 2</a:t>
            </a:r>
          </a:p>
          <a:p>
            <a:pPr lvl="1"/>
            <a:r>
              <a:rPr lang="en-US">
                <a:latin typeface="Gill Sans MT" charset="0"/>
              </a:rPr>
              <a:t>longer backoff interval with more collisions</a:t>
            </a:r>
          </a:p>
          <a:p>
            <a:pPr>
              <a:buFont typeface="Wingdings" charset="0"/>
              <a:buNone/>
            </a:pPr>
            <a:r>
              <a:rPr lang="en-US" sz="2600">
                <a:latin typeface="Gill Sans MT" charset="0"/>
              </a:rPr>
              <a:t>  </a:t>
            </a:r>
          </a:p>
        </p:txBody>
      </p:sp>
      <p:pic>
        <p:nvPicPr>
          <p:cNvPr id="92166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" y="906463"/>
            <a:ext cx="73136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942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334214B9-B460-9E42-823B-2684265E0F85}" type="slidenum">
              <a:rPr lang="en-US" sz="1200" i="0">
                <a:latin typeface="Arial" charset="0"/>
                <a:cs typeface="Arial" charset="0"/>
              </a:rPr>
              <a:pPr/>
              <a:t>31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9421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2" name="Rectangle 2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Taking turns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</a:t>
            </a:r>
            <a:r>
              <a:rPr lang="en-US" altLang="ja-JP" sz="4000">
                <a:latin typeface="Gill Sans MT" charset="0"/>
              </a:rPr>
              <a:t>MAC</a:t>
            </a:r>
            <a:r>
              <a:rPr lang="en-US" altLang="ja-JP">
                <a:latin typeface="Gill Sans MT" charset="0"/>
              </a:rPr>
              <a:t> protocols</a:t>
            </a:r>
            <a:endParaRPr lang="en-US">
              <a:latin typeface="Gill Sans MT" charset="0"/>
            </a:endParaRPr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channel partitioning MAC protocols:</a:t>
            </a:r>
          </a:p>
          <a:p>
            <a:pPr lvl="1">
              <a:defRPr/>
            </a:pPr>
            <a:r>
              <a:rPr lang="en-US" dirty="0"/>
              <a:t>share channel </a:t>
            </a:r>
            <a:r>
              <a:rPr lang="en-US" i="1" dirty="0"/>
              <a:t>efficiently</a:t>
            </a:r>
            <a:r>
              <a:rPr lang="en-US" dirty="0"/>
              <a:t> and </a:t>
            </a:r>
            <a:r>
              <a:rPr lang="en-US" i="1" dirty="0"/>
              <a:t>fairly</a:t>
            </a:r>
            <a:r>
              <a:rPr lang="en-US" dirty="0"/>
              <a:t> at high load</a:t>
            </a:r>
          </a:p>
          <a:p>
            <a:pPr lvl="1">
              <a:defRPr/>
            </a:pPr>
            <a:r>
              <a:rPr lang="en-US" dirty="0"/>
              <a:t>inefficient at low load: delay in channel access, 1/N bandwidth allocated even if only 1 active node! </a:t>
            </a:r>
          </a:p>
          <a:p>
            <a:pPr>
              <a:buFont typeface="Wingdings" charset="0"/>
              <a:buNone/>
              <a:defRPr/>
            </a:pPr>
            <a:r>
              <a:rPr lang="en-US" dirty="0">
                <a:solidFill>
                  <a:srgbClr val="000099"/>
                </a:solidFill>
                <a:cs typeface="+mn-cs"/>
              </a:rPr>
              <a:t>random access MAC protocols</a:t>
            </a:r>
          </a:p>
          <a:p>
            <a:pPr lvl="1">
              <a:defRPr/>
            </a:pPr>
            <a:r>
              <a:rPr lang="en-US" dirty="0"/>
              <a:t>efficient at low load: single node can fully utilize channel</a:t>
            </a:r>
          </a:p>
          <a:p>
            <a:pPr lvl="1">
              <a:defRPr/>
            </a:pPr>
            <a:r>
              <a:rPr lang="en-US" dirty="0"/>
              <a:t>high load: collision overhead</a:t>
            </a:r>
          </a:p>
          <a:p>
            <a:pPr>
              <a:buFont typeface="Wingdings" charset="0"/>
              <a:buNone/>
              <a:defRPr/>
            </a:pPr>
            <a:r>
              <a:rPr lang="ja-JP" altLang="en-US" dirty="0">
                <a:solidFill>
                  <a:srgbClr val="CC0000"/>
                </a:solidFill>
                <a:cs typeface="+mn-cs"/>
              </a:rPr>
              <a:t>“</a:t>
            </a:r>
            <a:r>
              <a:rPr lang="en-US" dirty="0">
                <a:solidFill>
                  <a:srgbClr val="CC0000"/>
                </a:solidFill>
                <a:cs typeface="+mn-cs"/>
              </a:rPr>
              <a:t>taking turns</a:t>
            </a:r>
            <a:r>
              <a:rPr lang="ja-JP" altLang="en-US" dirty="0">
                <a:solidFill>
                  <a:srgbClr val="CC0000"/>
                </a:solidFill>
                <a:cs typeface="+mn-cs"/>
              </a:rPr>
              <a:t>”</a:t>
            </a:r>
            <a:r>
              <a:rPr lang="en-US" dirty="0">
                <a:solidFill>
                  <a:srgbClr val="CC0000"/>
                </a:solidFill>
                <a:cs typeface="+mn-cs"/>
              </a:rPr>
              <a:t> protocols</a:t>
            </a:r>
          </a:p>
          <a:p>
            <a:pPr lvl="1">
              <a:buFont typeface="Wingdings" charset="0"/>
              <a:buNone/>
              <a:defRPr/>
            </a:pPr>
            <a:r>
              <a:rPr lang="en-US" dirty="0"/>
              <a:t>look for best of both worlds!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962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18AA0726-2303-6447-9F3F-6F6790A2F04F}" type="slidenum">
              <a:rPr lang="en-US" sz="1200" i="0">
                <a:latin typeface="Arial" charset="0"/>
                <a:cs typeface="Arial" charset="0"/>
              </a:rPr>
              <a:pPr/>
              <a:t>32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grpSp>
        <p:nvGrpSpPr>
          <p:cNvPr id="96259" name="Group 55"/>
          <p:cNvGrpSpPr>
            <a:grpSpLocks/>
          </p:cNvGrpSpPr>
          <p:nvPr/>
        </p:nvGrpSpPr>
        <p:grpSpPr bwMode="auto">
          <a:xfrm>
            <a:off x="4398963" y="4154488"/>
            <a:ext cx="781050" cy="681037"/>
            <a:chOff x="-44" y="1473"/>
            <a:chExt cx="981" cy="1105"/>
          </a:xfrm>
        </p:grpSpPr>
        <p:pic>
          <p:nvPicPr>
            <p:cNvPr id="96292" name="Picture 56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93" name="Freeform 57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6260" name="Group 58"/>
          <p:cNvGrpSpPr>
            <a:grpSpLocks/>
          </p:cNvGrpSpPr>
          <p:nvPr/>
        </p:nvGrpSpPr>
        <p:grpSpPr bwMode="auto">
          <a:xfrm>
            <a:off x="4691063" y="3549650"/>
            <a:ext cx="781050" cy="681038"/>
            <a:chOff x="-44" y="1473"/>
            <a:chExt cx="981" cy="1105"/>
          </a:xfrm>
        </p:grpSpPr>
        <p:pic>
          <p:nvPicPr>
            <p:cNvPr id="96290" name="Picture 59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91" name="Freeform 60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6261" name="Group 61"/>
          <p:cNvGrpSpPr>
            <a:grpSpLocks/>
          </p:cNvGrpSpPr>
          <p:nvPr/>
        </p:nvGrpSpPr>
        <p:grpSpPr bwMode="auto">
          <a:xfrm>
            <a:off x="4972050" y="2935288"/>
            <a:ext cx="781050" cy="681037"/>
            <a:chOff x="-44" y="1473"/>
            <a:chExt cx="981" cy="1105"/>
          </a:xfrm>
        </p:grpSpPr>
        <p:pic>
          <p:nvPicPr>
            <p:cNvPr id="96288" name="Picture 6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89" name="Freeform 6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6262" name="Group 64"/>
          <p:cNvGrpSpPr>
            <a:grpSpLocks/>
          </p:cNvGrpSpPr>
          <p:nvPr/>
        </p:nvGrpSpPr>
        <p:grpSpPr bwMode="auto">
          <a:xfrm>
            <a:off x="5273675" y="2354263"/>
            <a:ext cx="781050" cy="681037"/>
            <a:chOff x="-44" y="1473"/>
            <a:chExt cx="981" cy="1105"/>
          </a:xfrm>
        </p:grpSpPr>
        <p:pic>
          <p:nvPicPr>
            <p:cNvPr id="96286" name="Picture 6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87" name="Freeform 6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6263" name="Group 67"/>
          <p:cNvGrpSpPr>
            <a:grpSpLocks/>
          </p:cNvGrpSpPr>
          <p:nvPr/>
        </p:nvGrpSpPr>
        <p:grpSpPr bwMode="auto">
          <a:xfrm flipH="1">
            <a:off x="6810375" y="2600325"/>
            <a:ext cx="781050" cy="681038"/>
            <a:chOff x="-44" y="1473"/>
            <a:chExt cx="981" cy="1105"/>
          </a:xfrm>
        </p:grpSpPr>
        <p:pic>
          <p:nvPicPr>
            <p:cNvPr id="96284" name="Picture 6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6285" name="Freeform 6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0563" y="1485900"/>
            <a:ext cx="3460750" cy="5062538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3200" i="1">
                <a:solidFill>
                  <a:srgbClr val="990033"/>
                </a:solidFill>
                <a:cs typeface="+mn-cs"/>
              </a:rPr>
              <a:t>polling:</a:t>
            </a:r>
            <a:r>
              <a:rPr lang="en-US" sz="3200" b="1">
                <a:solidFill>
                  <a:srgbClr val="990033"/>
                </a:solidFill>
                <a:cs typeface="+mn-cs"/>
              </a:rPr>
              <a:t> </a:t>
            </a:r>
            <a:endParaRPr lang="en-US" sz="3200">
              <a:solidFill>
                <a:srgbClr val="990033"/>
              </a:solidFill>
              <a:cs typeface="+mn-cs"/>
            </a:endParaRPr>
          </a:p>
          <a:p>
            <a:pPr>
              <a:defRPr/>
            </a:pPr>
            <a:r>
              <a:rPr lang="en-US" sz="2400">
                <a:cs typeface="+mn-cs"/>
              </a:rPr>
              <a:t>master node </a:t>
            </a:r>
            <a:r>
              <a:rPr lang="ja-JP" altLang="en-US" sz="2400">
                <a:cs typeface="+mn-cs"/>
              </a:rPr>
              <a:t>“</a:t>
            </a:r>
            <a:r>
              <a:rPr lang="en-US" sz="2400">
                <a:cs typeface="+mn-cs"/>
              </a:rPr>
              <a:t>invites</a:t>
            </a:r>
            <a:r>
              <a:rPr lang="ja-JP" altLang="en-US" sz="2400">
                <a:cs typeface="+mn-cs"/>
              </a:rPr>
              <a:t>”</a:t>
            </a:r>
            <a:r>
              <a:rPr lang="en-US" sz="2400">
                <a:cs typeface="+mn-cs"/>
              </a:rPr>
              <a:t> slave nodes to transmit in turn</a:t>
            </a:r>
          </a:p>
          <a:p>
            <a:pPr>
              <a:defRPr/>
            </a:pPr>
            <a:r>
              <a:rPr lang="en-US" sz="2400">
                <a:cs typeface="+mn-cs"/>
              </a:rPr>
              <a:t>typically used with </a:t>
            </a:r>
            <a:r>
              <a:rPr lang="ja-JP" altLang="en-US" sz="2400">
                <a:cs typeface="+mn-cs"/>
              </a:rPr>
              <a:t>“</a:t>
            </a:r>
            <a:r>
              <a:rPr lang="en-US" sz="2400">
                <a:cs typeface="+mn-cs"/>
              </a:rPr>
              <a:t>dumb</a:t>
            </a:r>
            <a:r>
              <a:rPr lang="ja-JP" altLang="en-US" sz="2400">
                <a:cs typeface="+mn-cs"/>
              </a:rPr>
              <a:t>”</a:t>
            </a:r>
            <a:r>
              <a:rPr lang="en-US" sz="2400">
                <a:cs typeface="+mn-cs"/>
              </a:rPr>
              <a:t> slave devices</a:t>
            </a:r>
          </a:p>
          <a:p>
            <a:pPr>
              <a:defRPr/>
            </a:pPr>
            <a:r>
              <a:rPr lang="en-US" sz="2400">
                <a:cs typeface="+mn-cs"/>
              </a:rPr>
              <a:t>concerns:</a:t>
            </a:r>
          </a:p>
          <a:p>
            <a:pPr lvl="1">
              <a:defRPr/>
            </a:pPr>
            <a:r>
              <a:rPr lang="en-US"/>
              <a:t>polling overhead </a:t>
            </a:r>
          </a:p>
          <a:p>
            <a:pPr lvl="1">
              <a:defRPr/>
            </a:pPr>
            <a:r>
              <a:rPr lang="en-US"/>
              <a:t>latency</a:t>
            </a:r>
          </a:p>
          <a:p>
            <a:pPr lvl="1">
              <a:defRPr/>
            </a:pPr>
            <a:r>
              <a:rPr lang="en-US"/>
              <a:t>single point of failure (master)</a:t>
            </a:r>
          </a:p>
        </p:txBody>
      </p:sp>
      <p:sp>
        <p:nvSpPr>
          <p:cNvPr id="34826" name="Line 24"/>
          <p:cNvSpPr>
            <a:spLocks noChangeShapeType="1"/>
          </p:cNvSpPr>
          <p:nvPr/>
        </p:nvSpPr>
        <p:spPr bwMode="auto">
          <a:xfrm flipH="1">
            <a:off x="5286375" y="2717800"/>
            <a:ext cx="927100" cy="17732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827" name="Line 25"/>
          <p:cNvSpPr>
            <a:spLocks noChangeShapeType="1"/>
          </p:cNvSpPr>
          <p:nvPr/>
        </p:nvSpPr>
        <p:spPr bwMode="auto">
          <a:xfrm>
            <a:off x="5927725" y="2768600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828" name="Line 31"/>
          <p:cNvSpPr>
            <a:spLocks noChangeShapeType="1"/>
          </p:cNvSpPr>
          <p:nvPr/>
        </p:nvSpPr>
        <p:spPr bwMode="auto">
          <a:xfrm>
            <a:off x="6076950" y="2982913"/>
            <a:ext cx="858838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829" name="Line 35"/>
          <p:cNvSpPr>
            <a:spLocks noChangeShapeType="1"/>
          </p:cNvSpPr>
          <p:nvPr/>
        </p:nvSpPr>
        <p:spPr bwMode="auto">
          <a:xfrm>
            <a:off x="5656263" y="3297238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830" name="Line 37"/>
          <p:cNvSpPr>
            <a:spLocks noChangeShapeType="1"/>
          </p:cNvSpPr>
          <p:nvPr/>
        </p:nvSpPr>
        <p:spPr bwMode="auto">
          <a:xfrm>
            <a:off x="5384800" y="3825875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831" name="Line 39"/>
          <p:cNvSpPr>
            <a:spLocks noChangeShapeType="1"/>
          </p:cNvSpPr>
          <p:nvPr/>
        </p:nvSpPr>
        <p:spPr bwMode="auto">
          <a:xfrm>
            <a:off x="5113338" y="4354513"/>
            <a:ext cx="25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832" name="Text Box 40"/>
          <p:cNvSpPr txBox="1">
            <a:spLocks noChangeArrowheads="1"/>
          </p:cNvSpPr>
          <p:nvPr/>
        </p:nvSpPr>
        <p:spPr bwMode="auto">
          <a:xfrm>
            <a:off x="6638925" y="3222625"/>
            <a:ext cx="958850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smtClean="0">
                <a:latin typeface="Arial" charset="0"/>
                <a:cs typeface="+mn-cs"/>
              </a:rPr>
              <a:t>master</a:t>
            </a:r>
          </a:p>
        </p:txBody>
      </p:sp>
      <p:sp>
        <p:nvSpPr>
          <p:cNvPr id="34833" name="Text Box 41"/>
          <p:cNvSpPr txBox="1">
            <a:spLocks noChangeArrowheads="1"/>
          </p:cNvSpPr>
          <p:nvPr/>
        </p:nvSpPr>
        <p:spPr bwMode="auto">
          <a:xfrm>
            <a:off x="4464050" y="4808538"/>
            <a:ext cx="904875" cy="396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000" i="0" smtClean="0">
                <a:latin typeface="Arial" charset="0"/>
                <a:cs typeface="+mn-cs"/>
              </a:rPr>
              <a:t>slaves</a:t>
            </a:r>
          </a:p>
        </p:txBody>
      </p:sp>
      <p:grpSp>
        <p:nvGrpSpPr>
          <p:cNvPr id="7" name="Group 44"/>
          <p:cNvGrpSpPr>
            <a:grpSpLocks/>
          </p:cNvGrpSpPr>
          <p:nvPr/>
        </p:nvGrpSpPr>
        <p:grpSpPr bwMode="auto">
          <a:xfrm>
            <a:off x="6823075" y="2636838"/>
            <a:ext cx="560388" cy="336550"/>
            <a:chOff x="4212" y="2864"/>
            <a:chExt cx="353" cy="212"/>
          </a:xfrm>
        </p:grpSpPr>
        <p:sp>
          <p:nvSpPr>
            <p:cNvPr id="34843" name="Rectangle 42"/>
            <p:cNvSpPr>
              <a:spLocks noChangeArrowheads="1"/>
            </p:cNvSpPr>
            <p:nvPr/>
          </p:nvSpPr>
          <p:spPr bwMode="auto">
            <a:xfrm>
              <a:off x="4212" y="2916"/>
              <a:ext cx="353" cy="137"/>
            </a:xfrm>
            <a:prstGeom prst="rect">
              <a:avLst/>
            </a:prstGeom>
            <a:solidFill>
              <a:srgbClr val="00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44" name="Text Box 43"/>
            <p:cNvSpPr txBox="1">
              <a:spLocks noChangeArrowheads="1"/>
            </p:cNvSpPr>
            <p:nvPr/>
          </p:nvSpPr>
          <p:spPr bwMode="auto">
            <a:xfrm>
              <a:off x="4227" y="2864"/>
              <a:ext cx="314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smtClean="0">
                  <a:solidFill>
                    <a:schemeClr val="bg1"/>
                  </a:solidFill>
                  <a:latin typeface="Arial" charset="0"/>
                  <a:cs typeface="+mn-cs"/>
                </a:rPr>
                <a:t>poll</a:t>
              </a:r>
            </a:p>
          </p:txBody>
        </p:sp>
      </p:grpSp>
      <p:grpSp>
        <p:nvGrpSpPr>
          <p:cNvPr id="8" name="Group 48"/>
          <p:cNvGrpSpPr>
            <a:grpSpLocks/>
          </p:cNvGrpSpPr>
          <p:nvPr/>
        </p:nvGrpSpPr>
        <p:grpSpPr bwMode="auto">
          <a:xfrm>
            <a:off x="4872038" y="3559175"/>
            <a:ext cx="595312" cy="336550"/>
            <a:chOff x="4415" y="2364"/>
            <a:chExt cx="375" cy="212"/>
          </a:xfrm>
        </p:grpSpPr>
        <p:sp>
          <p:nvSpPr>
            <p:cNvPr id="34841" name="Rectangle 46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42" name="Text Box 47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grpSp>
        <p:nvGrpSpPr>
          <p:cNvPr id="9" name="Group 49"/>
          <p:cNvGrpSpPr>
            <a:grpSpLocks/>
          </p:cNvGrpSpPr>
          <p:nvPr/>
        </p:nvGrpSpPr>
        <p:grpSpPr bwMode="auto">
          <a:xfrm>
            <a:off x="5378450" y="2441575"/>
            <a:ext cx="595313" cy="336550"/>
            <a:chOff x="4415" y="2364"/>
            <a:chExt cx="375" cy="212"/>
          </a:xfrm>
        </p:grpSpPr>
        <p:sp>
          <p:nvSpPr>
            <p:cNvPr id="34839" name="Rectangle 50"/>
            <p:cNvSpPr>
              <a:spLocks noChangeArrowheads="1"/>
            </p:cNvSpPr>
            <p:nvPr/>
          </p:nvSpPr>
          <p:spPr bwMode="auto">
            <a:xfrm>
              <a:off x="4437" y="2400"/>
              <a:ext cx="353" cy="137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840" name="Text Box 51"/>
            <p:cNvSpPr txBox="1">
              <a:spLocks noChangeArrowheads="1"/>
            </p:cNvSpPr>
            <p:nvPr/>
          </p:nvSpPr>
          <p:spPr bwMode="auto">
            <a:xfrm>
              <a:off x="4415" y="2364"/>
              <a:ext cx="365" cy="2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600" i="0" smtClean="0">
                  <a:solidFill>
                    <a:schemeClr val="bg1"/>
                  </a:solidFill>
                  <a:latin typeface="Arial" charset="0"/>
                  <a:cs typeface="+mn-cs"/>
                </a:rPr>
                <a:t>data</a:t>
              </a:r>
            </a:p>
          </p:txBody>
        </p:sp>
      </p:grpSp>
      <p:pic>
        <p:nvPicPr>
          <p:cNvPr id="96276" name="Picture 53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77" name="Rectangle 54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Taking turns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MAC protocols</a:t>
            </a:r>
            <a:endParaRPr lang="en-US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85185E-6 L -0.09254 -1.85185E-6 L -0.07882 -0.03495 L -0.1526 -0.03495 " pathEditMode="relative" ptsTypes="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7.40741E-7 L 0.07119 -0.00162 L 0.0599 0.03171 L 0.15122 0.03009 " pathEditMode="relative" ptsTypes="AA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85185E-6 L -0.08872 -1.85185E-6 L -0.14375 0.14167 L -0.21753 0.14167 " pathEditMode="relative" ptsTypes="AAAA">
                                      <p:cBhvr>
                                        <p:cTn id="2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2963E-6 L 0.07135 -0.00161 L 0.11754 -0.13171 L 0.21129 -0.13333 " pathEditMode="relative" ptsTypes="AAAA">
                                      <p:cBhvr>
                                        <p:cTn id="3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983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336C264E-B66C-8743-81C0-F7D8C8CC1267}" type="slidenum">
              <a:rPr lang="en-US" sz="1200" i="0">
                <a:latin typeface="Arial" charset="0"/>
                <a:cs typeface="Arial" charset="0"/>
              </a:rPr>
              <a:pPr/>
              <a:t>33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grpSp>
        <p:nvGrpSpPr>
          <p:cNvPr id="98307" name="Group 21"/>
          <p:cNvGrpSpPr>
            <a:grpSpLocks/>
          </p:cNvGrpSpPr>
          <p:nvPr/>
        </p:nvGrpSpPr>
        <p:grpSpPr bwMode="auto">
          <a:xfrm>
            <a:off x="7229475" y="3667125"/>
            <a:ext cx="781050" cy="681038"/>
            <a:chOff x="-44" y="1473"/>
            <a:chExt cx="981" cy="1105"/>
          </a:xfrm>
        </p:grpSpPr>
        <p:pic>
          <p:nvPicPr>
            <p:cNvPr id="98325" name="Picture 22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26" name="Freeform 23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8308" name="Group 24"/>
          <p:cNvGrpSpPr>
            <a:grpSpLocks/>
          </p:cNvGrpSpPr>
          <p:nvPr/>
        </p:nvGrpSpPr>
        <p:grpSpPr bwMode="auto">
          <a:xfrm>
            <a:off x="4514850" y="3624263"/>
            <a:ext cx="781050" cy="681037"/>
            <a:chOff x="-44" y="1473"/>
            <a:chExt cx="981" cy="1105"/>
          </a:xfrm>
        </p:grpSpPr>
        <p:pic>
          <p:nvPicPr>
            <p:cNvPr id="98323" name="Picture 2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24" name="Freeform 2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8309" name="Group 27"/>
          <p:cNvGrpSpPr>
            <a:grpSpLocks/>
          </p:cNvGrpSpPr>
          <p:nvPr/>
        </p:nvGrpSpPr>
        <p:grpSpPr bwMode="auto">
          <a:xfrm>
            <a:off x="5832475" y="1960563"/>
            <a:ext cx="781050" cy="681037"/>
            <a:chOff x="-44" y="1473"/>
            <a:chExt cx="981" cy="1105"/>
          </a:xfrm>
        </p:grpSpPr>
        <p:pic>
          <p:nvPicPr>
            <p:cNvPr id="98321" name="Picture 28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22" name="Freeform 2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98310" name="Group 30"/>
          <p:cNvGrpSpPr>
            <a:grpSpLocks/>
          </p:cNvGrpSpPr>
          <p:nvPr/>
        </p:nvGrpSpPr>
        <p:grpSpPr bwMode="auto">
          <a:xfrm>
            <a:off x="5886450" y="5408613"/>
            <a:ext cx="781050" cy="681037"/>
            <a:chOff x="-44" y="1473"/>
            <a:chExt cx="981" cy="1105"/>
          </a:xfrm>
        </p:grpSpPr>
        <p:pic>
          <p:nvPicPr>
            <p:cNvPr id="98319" name="Picture 31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320" name="Freeform 3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848" name="Rectangle 4"/>
          <p:cNvSpPr>
            <a:spLocks noChangeArrowheads="1"/>
          </p:cNvSpPr>
          <p:nvPr/>
        </p:nvSpPr>
        <p:spPr bwMode="auto">
          <a:xfrm>
            <a:off x="600075" y="1376363"/>
            <a:ext cx="3754438" cy="4648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3200">
                <a:solidFill>
                  <a:srgbClr val="990033"/>
                </a:solidFill>
                <a:latin typeface="Gill Sans MT" charset="0"/>
                <a:cs typeface="+mn-cs"/>
              </a:rPr>
              <a:t>token passing:</a:t>
            </a:r>
            <a:endParaRPr lang="en-US" sz="3200" b="1">
              <a:solidFill>
                <a:srgbClr val="990033"/>
              </a:solidFill>
              <a:latin typeface="Gill Sans MT" charset="0"/>
              <a:cs typeface="+mn-cs"/>
            </a:endParaRP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i="0">
                <a:latin typeface="Gill Sans MT" charset="0"/>
                <a:cs typeface="+mn-cs"/>
              </a:rPr>
              <a:t>control </a:t>
            </a:r>
            <a:r>
              <a:rPr lang="en-US" sz="2800">
                <a:solidFill>
                  <a:srgbClr val="990033"/>
                </a:solidFill>
                <a:latin typeface="Gill Sans MT" charset="0"/>
                <a:cs typeface="+mn-cs"/>
              </a:rPr>
              <a:t>token</a:t>
            </a:r>
            <a:r>
              <a:rPr lang="en-US" sz="2400" b="1" i="0">
                <a:latin typeface="Gill Sans MT" charset="0"/>
                <a:cs typeface="+mn-cs"/>
              </a:rPr>
              <a:t> </a:t>
            </a:r>
            <a:r>
              <a:rPr lang="en-US" sz="2400" i="0">
                <a:latin typeface="Gill Sans MT" charset="0"/>
                <a:cs typeface="+mn-cs"/>
              </a:rPr>
              <a:t>passed from one node to next sequentially.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i="0">
                <a:latin typeface="Gill Sans MT" charset="0"/>
                <a:cs typeface="+mn-cs"/>
              </a:rPr>
              <a:t>token message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400" i="0">
                <a:latin typeface="Gill Sans MT" charset="0"/>
                <a:cs typeface="+mn-cs"/>
              </a:rPr>
              <a:t>concerns: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>
                <a:latin typeface="Gill Sans MT" charset="0"/>
                <a:cs typeface="+mn-cs"/>
              </a:rPr>
              <a:t>token overhead 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>
                <a:latin typeface="Gill Sans MT" charset="0"/>
                <a:cs typeface="+mn-cs"/>
              </a:rPr>
              <a:t>latency</a:t>
            </a:r>
          </a:p>
          <a:p>
            <a:pPr marL="742950" lvl="1" indent="-28575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400" i="0">
                <a:latin typeface="Gill Sans MT" charset="0"/>
                <a:cs typeface="+mn-cs"/>
              </a:rPr>
              <a:t>single point of failure (token)</a:t>
            </a:r>
          </a:p>
          <a:p>
            <a:pPr marL="342900" indent="-342900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  <a:defRPr/>
            </a:pPr>
            <a:r>
              <a:rPr lang="en-US" sz="2800" i="0">
                <a:latin typeface="Gill Sans MT" charset="0"/>
                <a:cs typeface="+mn-cs"/>
              </a:rPr>
              <a:t> </a:t>
            </a:r>
          </a:p>
        </p:txBody>
      </p:sp>
      <p:sp>
        <p:nvSpPr>
          <p:cNvPr id="35849" name="Oval 8"/>
          <p:cNvSpPr>
            <a:spLocks noChangeArrowheads="1"/>
          </p:cNvSpPr>
          <p:nvPr/>
        </p:nvSpPr>
        <p:spPr bwMode="auto">
          <a:xfrm>
            <a:off x="5360988" y="2617788"/>
            <a:ext cx="2046287" cy="27781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72780" name="Rectangle 12"/>
          <p:cNvSpPr>
            <a:spLocks noChangeArrowheads="1"/>
          </p:cNvSpPr>
          <p:nvPr/>
        </p:nvSpPr>
        <p:spPr bwMode="auto">
          <a:xfrm>
            <a:off x="6205538" y="1725613"/>
            <a:ext cx="274637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i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sp>
        <p:nvSpPr>
          <p:cNvPr id="672783" name="Rectangle 15"/>
          <p:cNvSpPr>
            <a:spLocks noChangeArrowheads="1"/>
          </p:cNvSpPr>
          <p:nvPr/>
        </p:nvSpPr>
        <p:spPr bwMode="auto">
          <a:xfrm>
            <a:off x="5949950" y="6008688"/>
            <a:ext cx="811213" cy="32067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i="0">
                <a:solidFill>
                  <a:schemeClr val="bg1"/>
                </a:solidFill>
                <a:latin typeface="Arial" charset="0"/>
                <a:cs typeface="+mn-cs"/>
              </a:rPr>
              <a:t>data</a:t>
            </a:r>
          </a:p>
        </p:txBody>
      </p:sp>
      <p:sp>
        <p:nvSpPr>
          <p:cNvPr id="672784" name="Text Box 16"/>
          <p:cNvSpPr txBox="1">
            <a:spLocks noChangeArrowheads="1"/>
          </p:cNvSpPr>
          <p:nvPr/>
        </p:nvSpPr>
        <p:spPr bwMode="auto">
          <a:xfrm>
            <a:off x="4341813" y="3079750"/>
            <a:ext cx="1009650" cy="6413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  <a:cs typeface="+mn-cs"/>
              </a:rPr>
              <a:t>(nothing</a:t>
            </a:r>
          </a:p>
          <a:p>
            <a:pPr>
              <a:defRPr/>
            </a:pPr>
            <a:r>
              <a:rPr lang="en-US" i="0" smtClean="0">
                <a:latin typeface="Arial" charset="0"/>
                <a:cs typeface="+mn-cs"/>
              </a:rPr>
              <a:t>to send)</a:t>
            </a:r>
          </a:p>
        </p:txBody>
      </p:sp>
      <p:sp>
        <p:nvSpPr>
          <p:cNvPr id="672785" name="Rectangle 17"/>
          <p:cNvSpPr>
            <a:spLocks noChangeArrowheads="1"/>
          </p:cNvSpPr>
          <p:nvPr/>
        </p:nvSpPr>
        <p:spPr bwMode="auto">
          <a:xfrm>
            <a:off x="4838700" y="3743325"/>
            <a:ext cx="274638" cy="320675"/>
          </a:xfrm>
          <a:prstGeom prst="rect">
            <a:avLst/>
          </a:prstGeom>
          <a:solidFill>
            <a:srgbClr val="00CC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r>
              <a:rPr lang="en-US" i="0">
                <a:solidFill>
                  <a:schemeClr val="bg1"/>
                </a:solidFill>
                <a:latin typeface="Arial" charset="0"/>
                <a:cs typeface="+mn-cs"/>
              </a:rPr>
              <a:t>T</a:t>
            </a:r>
          </a:p>
        </p:txBody>
      </p:sp>
      <p:pic>
        <p:nvPicPr>
          <p:cNvPr id="98317" name="Picture 19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995363"/>
            <a:ext cx="68564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18" name="Rectangle 20"/>
          <p:cNvSpPr>
            <a:spLocks noGrp="1" noChangeArrowheads="1"/>
          </p:cNvSpPr>
          <p:nvPr>
            <p:ph type="title"/>
          </p:nvPr>
        </p:nvSpPr>
        <p:spPr>
          <a:xfrm>
            <a:off x="422275" y="195263"/>
            <a:ext cx="7772400" cy="1143000"/>
          </a:xfrm>
        </p:spPr>
        <p:txBody>
          <a:bodyPr/>
          <a:lstStyle/>
          <a:p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Taking turns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MAC protocols</a:t>
            </a:r>
            <a:endParaRPr lang="en-US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5 0.03657 C 0.00694 0.06435 0.00121 0.09282 0.00139 0.10509 C 0.00156 0.11736 0.00659 0.10694 0.00017 0.10995 C -0.00625 0.11296 -0.02361 0.11273 -0.03733 0.12338 C -0.05105 0.13403 -0.06945 0.14444 -0.0823 0.17338 C -0.09514 0.20231 -0.1033 0.27847 -0.11476 0.29676 C -0.12622 0.31505 -0.14341 0.28611 -0.15105 0.28333 " pathEditMode="relative" rAng="0" ptsTypes="aaaaaaa">
                                      <p:cBhvr>
                                        <p:cTn id="6" dur="2000" fill="hold"/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01" y="139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C 0.01354 -0.0044 0.02708 -0.0088 0.03506 0.00671 C 0.04305 0.02222 0.04236 0.06875 0.04756 0.09328 C 0.05277 0.11782 0.05538 0.13402 0.06631 0.15347 C 0.07725 0.17291 0.09982 0.19861 0.11371 0.20995 C 0.1276 0.22129 0.1434 0.20926 0.15 0.22176 C 0.15659 0.23426 0.1552 0.25949 0.15381 0.28495 " pathEditMode="relative" ptsTypes="aaaaaaA">
                                      <p:cBhvr>
                                        <p:cTn id="19" dur="2000" fill="hold"/>
                                        <p:tgtEl>
                                          <p:spTgt spid="6727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2431 C 0.01319 -0.0581 0.00763 -0.09167 0.01371 -0.10926 C 0.01979 -0.12685 0.04114 -0.11273 0.05503 -0.1294 C 0.06892 -0.14607 0.0875 -0.1794 0.09756 -0.20926 C 0.10763 -0.23912 0.11371 -0.27824 0.1151 -0.30926 C 0.11649 -0.34028 0.11371 -0.36783 0.10625 -0.39607 C 0.09878 -0.42431 0.08454 -0.45949 0.06996 -0.4794 C 0.05538 -0.49931 0.03142 -0.50996 0.01875 -0.51598 C 0.00607 -0.52199 0.0052 -0.51875 -0.00625 -0.51598 C -0.01771 -0.5132 -0.03698 -0.51135 -0.05 -0.49931 C -0.06303 -0.48727 -0.07605 -0.46343 -0.0849 -0.44422 C -0.09375 -0.425 -0.10018 -0.4044 -0.10365 -0.38426 C -0.10712 -0.36412 -0.10556 -0.34375 -0.10625 -0.32269 C -0.10695 -0.30162 -0.11025 -0.27801 -0.10747 -0.25764 C -0.10469 -0.23727 -0.09705 -0.21852 -0.08994 -0.20093 C -0.08282 -0.18334 -0.07553 -0.1669 -0.06494 -0.15255 C -0.05434 -0.1382 -0.03768 -0.12107 -0.02622 -0.11435 C -0.01476 -0.10764 -0.00174 -0.11806 0.00381 -0.11273 C 0.00937 -0.10741 0.00677 -0.09931 0.00746 -0.08264 C 0.00816 -0.06598 0.00781 -0.03935 0.00746 -0.01273 " pathEditMode="relative" rAng="0" ptsTypes="aaaaaaaaaaaaaaaaaaaA">
                                      <p:cBhvr>
                                        <p:cTn id="23" dur="2000" fill="hold"/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780" grpId="0" animBg="1"/>
      <p:bldP spid="672780" grpId="1" animBg="1"/>
      <p:bldP spid="672783" grpId="0" animBg="1"/>
      <p:bldP spid="672783" grpId="1" animBg="1"/>
      <p:bldP spid="672784" grpId="0"/>
      <p:bldP spid="672785" grpId="0" animBg="1"/>
      <p:bldP spid="672785" grpId="1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00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1B2639C4-9413-CB43-B44C-065A7F874CBB}" type="slidenum">
              <a:rPr lang="en-US" sz="1200" i="0">
                <a:latin typeface="Arial" charset="0"/>
                <a:cs typeface="Arial" charset="0"/>
              </a:rPr>
              <a:pPr/>
              <a:t>34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10035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027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 Summary of </a:t>
            </a:r>
            <a:r>
              <a:rPr lang="en-US" sz="4000">
                <a:cs typeface="+mj-cs"/>
              </a:rPr>
              <a:t>MAC</a:t>
            </a:r>
            <a:r>
              <a:rPr lang="en-US">
                <a:cs typeface="+mj-cs"/>
              </a:rPr>
              <a:t> protocols</a:t>
            </a:r>
          </a:p>
        </p:txBody>
      </p:sp>
      <p:sp>
        <p:nvSpPr>
          <p:cNvPr id="1003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4906963"/>
          </a:xfrm>
        </p:spPr>
        <p:txBody>
          <a:bodyPr/>
          <a:lstStyle/>
          <a:p>
            <a:r>
              <a:rPr lang="en-US" sz="2400" i="1">
                <a:solidFill>
                  <a:srgbClr val="990033"/>
                </a:solidFill>
                <a:latin typeface="Gill Sans MT" charset="0"/>
              </a:rPr>
              <a:t>channel partitioning,</a:t>
            </a:r>
            <a:r>
              <a:rPr lang="en-US" sz="2400">
                <a:latin typeface="Gill Sans MT" charset="0"/>
              </a:rPr>
              <a:t> by time, frequency or code</a:t>
            </a:r>
          </a:p>
          <a:p>
            <a:pPr lvl="1"/>
            <a:r>
              <a:rPr lang="en-US" sz="2000">
                <a:latin typeface="Gill Sans MT" charset="0"/>
              </a:rPr>
              <a:t>Time Division, Frequency Division</a:t>
            </a:r>
          </a:p>
          <a:p>
            <a:r>
              <a:rPr lang="en-US" sz="2400" i="1">
                <a:solidFill>
                  <a:srgbClr val="990033"/>
                </a:solidFill>
                <a:latin typeface="Gill Sans MT" charset="0"/>
              </a:rPr>
              <a:t>random access</a:t>
            </a:r>
            <a:r>
              <a:rPr lang="en-US" sz="2400" i="1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(dynamic), </a:t>
            </a:r>
          </a:p>
          <a:p>
            <a:pPr lvl="1"/>
            <a:r>
              <a:rPr lang="en-US">
                <a:latin typeface="Gill Sans MT" charset="0"/>
              </a:rPr>
              <a:t>ALOHA, S-ALOHA, CSMA, CSMA/CD</a:t>
            </a:r>
          </a:p>
          <a:p>
            <a:pPr lvl="1"/>
            <a:r>
              <a:rPr lang="en-US">
                <a:latin typeface="Gill Sans MT" charset="0"/>
              </a:rPr>
              <a:t>carrier sensing: easy in some technologies (wire), hard in others (wireless)</a:t>
            </a:r>
          </a:p>
          <a:p>
            <a:pPr lvl="1"/>
            <a:r>
              <a:rPr lang="en-US">
                <a:latin typeface="Gill Sans MT" charset="0"/>
              </a:rPr>
              <a:t>CSMA/CD used in Ethernet</a:t>
            </a:r>
          </a:p>
          <a:p>
            <a:pPr lvl="1"/>
            <a:r>
              <a:rPr lang="en-US">
                <a:latin typeface="Gill Sans MT" charset="0"/>
              </a:rPr>
              <a:t>CSMA/CA used in 802.11</a:t>
            </a:r>
          </a:p>
          <a:p>
            <a:r>
              <a:rPr lang="en-US" sz="2400" i="1">
                <a:solidFill>
                  <a:srgbClr val="990033"/>
                </a:solidFill>
                <a:latin typeface="Gill Sans MT" charset="0"/>
              </a:rPr>
              <a:t>taking turns</a:t>
            </a:r>
          </a:p>
          <a:p>
            <a:pPr lvl="1"/>
            <a:r>
              <a:rPr lang="en-US">
                <a:latin typeface="Gill Sans MT" charset="0"/>
              </a:rPr>
              <a:t>polling from central site, token passing</a:t>
            </a:r>
          </a:p>
          <a:p>
            <a:pPr lvl="1"/>
            <a:r>
              <a:rPr lang="en-US">
                <a:latin typeface="Gill Sans MT" charset="0"/>
              </a:rPr>
              <a:t>Bluetooth,  IBM token ring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024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299246A9-CFC2-1E4B-87B6-346FAB57533E}" type="slidenum">
              <a:rPr lang="en-US" sz="1200" i="0">
                <a:latin typeface="Arial" charset="0"/>
                <a:cs typeface="Arial" charset="0"/>
              </a:rPr>
              <a:pPr/>
              <a:t>35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102403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Link layer, </a:t>
            </a:r>
            <a:r>
              <a:rPr lang="en-US" sz="4000">
                <a:cs typeface="+mj-cs"/>
              </a:rPr>
              <a:t>LAN</a:t>
            </a:r>
            <a:r>
              <a:rPr lang="en-US">
                <a:cs typeface="+mj-cs"/>
              </a:rPr>
              <a:t>s: outline</a:t>
            </a:r>
          </a:p>
        </p:txBody>
      </p:sp>
      <p:sp>
        <p:nvSpPr>
          <p:cNvPr id="1024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introduction, services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multiple access protocols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.4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LANs</a:t>
            </a:r>
          </a:p>
          <a:p>
            <a:pPr lvl="1"/>
            <a:r>
              <a:rPr lang="en-US" dirty="0">
                <a:solidFill>
                  <a:srgbClr val="CC0000"/>
                </a:solidFill>
                <a:latin typeface="Gill Sans MT" charset="0"/>
              </a:rPr>
              <a:t>addressing, ARP</a:t>
            </a:r>
          </a:p>
          <a:p>
            <a:pPr lvl="1"/>
            <a:r>
              <a:rPr lang="en-US" dirty="0">
                <a:latin typeface="Gill Sans MT" charset="0"/>
              </a:rPr>
              <a:t>Ethernet</a:t>
            </a:r>
          </a:p>
          <a:p>
            <a:pPr lvl="1"/>
            <a:r>
              <a:rPr lang="en-US" dirty="0">
                <a:latin typeface="Gill Sans MT" charset="0"/>
              </a:rPr>
              <a:t>switches</a:t>
            </a:r>
          </a:p>
        </p:txBody>
      </p:sp>
      <p:sp>
        <p:nvSpPr>
          <p:cNvPr id="1024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7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Wireless Links and WLAN (Ch. </a:t>
            </a:r>
            <a:r>
              <a:rPr lang="en-US" dirty="0" smtClean="0">
                <a:latin typeface="Gill Sans MT" charset="0"/>
              </a:rPr>
              <a:t>7)</a:t>
            </a:r>
            <a:endParaRPr lang="en-US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.7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</a:pPr>
            <a:endParaRPr lang="en-US" sz="2600" dirty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044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1ADA2900-FD3A-7B47-AB43-C1AD8A7A1F8D}" type="slidenum">
              <a:rPr lang="en-US" sz="1200" i="0">
                <a:latin typeface="Arial" charset="0"/>
                <a:cs typeface="Arial" charset="0"/>
              </a:rPr>
              <a:pPr/>
              <a:t>36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MAC</a:t>
            </a:r>
            <a:r>
              <a:rPr lang="en-US">
                <a:cs typeface="+mj-cs"/>
              </a:rPr>
              <a:t> addresses and </a:t>
            </a:r>
            <a:r>
              <a:rPr lang="en-US" sz="4000">
                <a:cs typeface="+mj-cs"/>
              </a:rPr>
              <a:t>ARP</a:t>
            </a:r>
          </a:p>
        </p:txBody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47063" cy="46482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32-bit IP address: </a:t>
            </a:r>
          </a:p>
          <a:p>
            <a:pPr lvl="1"/>
            <a:r>
              <a:rPr lang="en-US" i="1">
                <a:latin typeface="Gill Sans MT" charset="0"/>
              </a:rPr>
              <a:t>network-layer</a:t>
            </a:r>
            <a:r>
              <a:rPr lang="en-US">
                <a:latin typeface="Gill Sans MT" charset="0"/>
              </a:rPr>
              <a:t> address for interface</a:t>
            </a:r>
          </a:p>
          <a:p>
            <a:pPr lvl="1"/>
            <a:r>
              <a:rPr lang="en-US">
                <a:latin typeface="Gill Sans MT" charset="0"/>
              </a:rPr>
              <a:t>used for layer 3 (network layer) forwarding</a:t>
            </a:r>
          </a:p>
          <a:p>
            <a:r>
              <a:rPr lang="en-US">
                <a:latin typeface="Gill Sans MT" charset="0"/>
              </a:rPr>
              <a:t>MAC (or LAN or physical or Ethernet) address:</a:t>
            </a:r>
            <a:r>
              <a:rPr lang="en-US">
                <a:solidFill>
                  <a:srgbClr val="FF0000"/>
                </a:solidFill>
                <a:latin typeface="Gill Sans MT" charset="0"/>
              </a:rPr>
              <a:t> </a:t>
            </a:r>
          </a:p>
          <a:p>
            <a:pPr lvl="1"/>
            <a:r>
              <a:rPr lang="en-US">
                <a:latin typeface="Gill Sans MT" charset="0"/>
              </a:rPr>
              <a:t>function:</a:t>
            </a:r>
            <a:r>
              <a:rPr lang="en-US">
                <a:solidFill>
                  <a:schemeClr val="accent2"/>
                </a:solidFill>
                <a:latin typeface="Gill Sans MT" charset="0"/>
              </a:rPr>
              <a:t>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used 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</a:rPr>
              <a:t>‘</a:t>
            </a:r>
            <a:r>
              <a:rPr lang="en-US" altLang="ja-JP" i="1">
                <a:solidFill>
                  <a:srgbClr val="CC0000"/>
                </a:solidFill>
                <a:latin typeface="Gill Sans MT" charset="0"/>
              </a:rPr>
              <a:t>locally</a:t>
            </a:r>
            <a:r>
              <a:rPr lang="ja-JP" altLang="en-US" i="1">
                <a:solidFill>
                  <a:srgbClr val="CC0000"/>
                </a:solidFill>
                <a:latin typeface="Gill Sans MT" charset="0"/>
              </a:rPr>
              <a:t>”</a:t>
            </a:r>
            <a:r>
              <a:rPr lang="en-US" altLang="ja-JP" i="1">
                <a:solidFill>
                  <a:srgbClr val="CC0000"/>
                </a:solidFill>
                <a:latin typeface="Gill Sans MT" charset="0"/>
              </a:rPr>
              <a:t> to get frame from one interface to another physically-connected interface (same network, in IP-addressing sense)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charset="0"/>
              </a:rPr>
              <a:t>48 bit MAC address (for most LANs) burned in NIC ROM, also sometimes software settable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charset="0"/>
              </a:rPr>
              <a:t>e.g.: 1A-2F-BB-76-09-AD</a:t>
            </a:r>
          </a:p>
          <a:p>
            <a:pPr lvl="1">
              <a:lnSpc>
                <a:spcPct val="90000"/>
              </a:lnSpc>
            </a:pPr>
            <a:endParaRPr lang="en-US">
              <a:latin typeface="Gill Sans MT" charset="0"/>
            </a:endParaRPr>
          </a:p>
        </p:txBody>
      </p:sp>
      <p:pic>
        <p:nvPicPr>
          <p:cNvPr id="104453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87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896938" y="5591175"/>
            <a:ext cx="35750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 i="0">
                <a:solidFill>
                  <a:srgbClr val="000099"/>
                </a:solidFill>
                <a:latin typeface="Arial" charset="0"/>
              </a:rPr>
              <a:t>hexadecimal (base 16) notation</a:t>
            </a:r>
          </a:p>
          <a:p>
            <a:pPr algn="ctr"/>
            <a:r>
              <a:rPr lang="en-US" sz="1800" i="0">
                <a:solidFill>
                  <a:srgbClr val="000099"/>
                </a:solidFill>
                <a:latin typeface="Arial" charset="0"/>
              </a:rPr>
              <a:t>(each </a:t>
            </a:r>
            <a:r>
              <a:rPr lang="ja-JP" altLang="en-US" sz="1800" i="0">
                <a:solidFill>
                  <a:srgbClr val="000099"/>
                </a:solidFill>
                <a:latin typeface="Arial" charset="0"/>
              </a:rPr>
              <a:t>“</a:t>
            </a:r>
            <a:r>
              <a:rPr lang="en-US" altLang="ja-JP" sz="1800" i="0">
                <a:solidFill>
                  <a:srgbClr val="000099"/>
                </a:solidFill>
                <a:latin typeface="Arial" charset="0"/>
              </a:rPr>
              <a:t>number</a:t>
            </a:r>
            <a:r>
              <a:rPr lang="ja-JP" altLang="en-US" sz="1800" i="0">
                <a:solidFill>
                  <a:srgbClr val="000099"/>
                </a:solidFill>
                <a:latin typeface="Arial" charset="0"/>
              </a:rPr>
              <a:t>”</a:t>
            </a:r>
            <a:r>
              <a:rPr lang="en-US" altLang="ja-JP" sz="1800" i="0">
                <a:solidFill>
                  <a:srgbClr val="000099"/>
                </a:solidFill>
                <a:latin typeface="Arial" charset="0"/>
              </a:rPr>
              <a:t> represents 4 bits)</a:t>
            </a:r>
            <a:endParaRPr lang="en-US" sz="1800" i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39944" name="Line 7"/>
          <p:cNvSpPr>
            <a:spLocks noChangeShapeType="1"/>
          </p:cNvSpPr>
          <p:nvPr/>
        </p:nvSpPr>
        <p:spPr bwMode="auto">
          <a:xfrm flipV="1">
            <a:off x="2116138" y="5326063"/>
            <a:ext cx="188912" cy="33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86B8FDF8-3AFF-E64B-9C8B-E9351F10F5E6}" type="slidenum">
              <a:rPr lang="en-US" sz="1200" i="0">
                <a:latin typeface="Arial" charset="0"/>
                <a:cs typeface="Arial" charset="0"/>
              </a:rPr>
              <a:pPr/>
              <a:t>37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cs typeface="+mj-cs"/>
              </a:rPr>
              <a:t>MAC </a:t>
            </a:r>
            <a:r>
              <a:rPr lang="en-US" dirty="0">
                <a:cs typeface="+mj-cs"/>
              </a:rPr>
              <a:t>addresses and ARP</a:t>
            </a:r>
          </a:p>
        </p:txBody>
      </p:sp>
      <p:sp>
        <p:nvSpPr>
          <p:cNvPr id="40965" name="Text Box 4"/>
          <p:cNvSpPr txBox="1">
            <a:spLocks noChangeArrowheads="1"/>
          </p:cNvSpPr>
          <p:nvPr/>
        </p:nvSpPr>
        <p:spPr bwMode="auto">
          <a:xfrm>
            <a:off x="585788" y="1309688"/>
            <a:ext cx="701675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i="0" dirty="0" smtClean="0">
                <a:latin typeface="Gill Sans MT" charset="0"/>
                <a:cs typeface="+mn-cs"/>
              </a:rPr>
              <a:t>each adapter on LAN has unique </a:t>
            </a:r>
            <a:r>
              <a:rPr lang="en-US" sz="2800" i="0" dirty="0" smtClean="0">
                <a:solidFill>
                  <a:srgbClr val="CC0000"/>
                </a:solidFill>
                <a:latin typeface="Gill Sans MT" charset="0"/>
                <a:cs typeface="+mn-cs"/>
              </a:rPr>
              <a:t>MAC</a:t>
            </a:r>
            <a:r>
              <a:rPr lang="en-US" sz="2800" i="0" dirty="0" smtClean="0">
                <a:latin typeface="Gill Sans MT" charset="0"/>
                <a:cs typeface="+mn-cs"/>
              </a:rPr>
              <a:t> address</a:t>
            </a:r>
          </a:p>
        </p:txBody>
      </p:sp>
      <p:sp>
        <p:nvSpPr>
          <p:cNvPr id="40966" name="Text Box 18"/>
          <p:cNvSpPr txBox="1">
            <a:spLocks noChangeArrowheads="1"/>
          </p:cNvSpPr>
          <p:nvPr/>
        </p:nvSpPr>
        <p:spPr bwMode="auto">
          <a:xfrm>
            <a:off x="6918325" y="3890963"/>
            <a:ext cx="9588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  <a:cs typeface="+mn-cs"/>
              </a:rPr>
              <a:t>adapter</a:t>
            </a:r>
          </a:p>
        </p:txBody>
      </p:sp>
      <p:sp>
        <p:nvSpPr>
          <p:cNvPr id="106502" name="Freeform 8"/>
          <p:cNvSpPr>
            <a:spLocks/>
          </p:cNvSpPr>
          <p:nvPr/>
        </p:nvSpPr>
        <p:spPr bwMode="auto">
          <a:xfrm>
            <a:off x="2152650" y="3262313"/>
            <a:ext cx="2046288" cy="2049462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8" name="Line 19"/>
          <p:cNvSpPr>
            <a:spLocks noChangeShapeType="1"/>
          </p:cNvSpPr>
          <p:nvPr/>
        </p:nvSpPr>
        <p:spPr bwMode="auto">
          <a:xfrm>
            <a:off x="1300163" y="3940175"/>
            <a:ext cx="901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69" name="Line 20"/>
          <p:cNvSpPr>
            <a:spLocks noChangeShapeType="1"/>
          </p:cNvSpPr>
          <p:nvPr/>
        </p:nvSpPr>
        <p:spPr bwMode="auto">
          <a:xfrm>
            <a:off x="3309938" y="2808288"/>
            <a:ext cx="0" cy="655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70" name="Line 21"/>
          <p:cNvSpPr>
            <a:spLocks noChangeShapeType="1"/>
          </p:cNvSpPr>
          <p:nvPr/>
        </p:nvSpPr>
        <p:spPr bwMode="auto">
          <a:xfrm flipH="1">
            <a:off x="4173538" y="4108450"/>
            <a:ext cx="796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71" name="Line 22"/>
          <p:cNvSpPr>
            <a:spLocks noChangeShapeType="1"/>
          </p:cNvSpPr>
          <p:nvPr/>
        </p:nvSpPr>
        <p:spPr bwMode="auto">
          <a:xfrm flipV="1">
            <a:off x="3271838" y="5113338"/>
            <a:ext cx="0" cy="4381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72" name="Text Box 24"/>
          <p:cNvSpPr txBox="1">
            <a:spLocks noChangeArrowheads="1"/>
          </p:cNvSpPr>
          <p:nvPr/>
        </p:nvSpPr>
        <p:spPr bwMode="auto">
          <a:xfrm>
            <a:off x="3630613" y="2513013"/>
            <a:ext cx="17811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0973" name="Line 25"/>
          <p:cNvSpPr>
            <a:spLocks noChangeShapeType="1"/>
          </p:cNvSpPr>
          <p:nvPr/>
        </p:nvSpPr>
        <p:spPr bwMode="auto">
          <a:xfrm flipH="1" flipV="1">
            <a:off x="3449638" y="2652713"/>
            <a:ext cx="257175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74" name="Line 26"/>
          <p:cNvSpPr>
            <a:spLocks noChangeShapeType="1"/>
          </p:cNvSpPr>
          <p:nvPr/>
        </p:nvSpPr>
        <p:spPr bwMode="auto">
          <a:xfrm flipV="1">
            <a:off x="4999038" y="428942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75" name="Text Box 27"/>
          <p:cNvSpPr txBox="1">
            <a:spLocks noChangeArrowheads="1"/>
          </p:cNvSpPr>
          <p:nvPr/>
        </p:nvSpPr>
        <p:spPr bwMode="auto">
          <a:xfrm>
            <a:off x="4479925" y="4662488"/>
            <a:ext cx="17399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0976" name="Line 28"/>
          <p:cNvSpPr>
            <a:spLocks noChangeShapeType="1"/>
          </p:cNvSpPr>
          <p:nvPr/>
        </p:nvSpPr>
        <p:spPr bwMode="auto">
          <a:xfrm flipH="1">
            <a:off x="3375025" y="566737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77" name="Text Box 29"/>
          <p:cNvSpPr txBox="1">
            <a:spLocks noChangeArrowheads="1"/>
          </p:cNvSpPr>
          <p:nvPr/>
        </p:nvSpPr>
        <p:spPr bwMode="auto">
          <a:xfrm>
            <a:off x="3797300" y="5551488"/>
            <a:ext cx="174942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0978" name="Line 30"/>
          <p:cNvSpPr>
            <a:spLocks noChangeShapeType="1"/>
          </p:cNvSpPr>
          <p:nvPr/>
        </p:nvSpPr>
        <p:spPr bwMode="auto">
          <a:xfrm flipV="1">
            <a:off x="1236663" y="4095750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979" name="Text Box 31"/>
          <p:cNvSpPr txBox="1">
            <a:spLocks noChangeArrowheads="1"/>
          </p:cNvSpPr>
          <p:nvPr/>
        </p:nvSpPr>
        <p:spPr bwMode="auto">
          <a:xfrm>
            <a:off x="319088" y="4470400"/>
            <a:ext cx="16891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0980" name="Text Box 32"/>
          <p:cNvSpPr txBox="1">
            <a:spLocks noChangeArrowheads="1"/>
          </p:cNvSpPr>
          <p:nvPr/>
        </p:nvSpPr>
        <p:spPr bwMode="auto">
          <a:xfrm>
            <a:off x="2636838" y="3621088"/>
            <a:ext cx="1085850" cy="9159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  <a:cs typeface="+mn-cs"/>
              </a:rPr>
              <a:t>   LAN</a:t>
            </a:r>
          </a:p>
          <a:p>
            <a:pPr>
              <a:defRPr/>
            </a:pPr>
            <a:r>
              <a:rPr lang="en-US" i="0" smtClean="0">
                <a:latin typeface="Arial" charset="0"/>
                <a:cs typeface="+mn-cs"/>
              </a:rPr>
              <a:t>(wired or</a:t>
            </a:r>
          </a:p>
          <a:p>
            <a:pPr>
              <a:defRPr/>
            </a:pPr>
            <a:r>
              <a:rPr lang="en-US" i="0" smtClean="0">
                <a:latin typeface="Arial" charset="0"/>
                <a:cs typeface="+mn-cs"/>
              </a:rPr>
              <a:t>wireless)</a:t>
            </a:r>
          </a:p>
        </p:txBody>
      </p:sp>
      <p:sp>
        <p:nvSpPr>
          <p:cNvPr id="526373" name="Rectangle 37"/>
          <p:cNvSpPr>
            <a:spLocks noChangeArrowheads="1"/>
          </p:cNvSpPr>
          <p:nvPr/>
        </p:nvSpPr>
        <p:spPr bwMode="auto">
          <a:xfrm>
            <a:off x="6727825" y="3941763"/>
            <a:ext cx="160338" cy="2555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06517" name="Group 51"/>
          <p:cNvGrpSpPr>
            <a:grpSpLocks/>
          </p:cNvGrpSpPr>
          <p:nvPr/>
        </p:nvGrpSpPr>
        <p:grpSpPr bwMode="auto">
          <a:xfrm>
            <a:off x="423863" y="3562350"/>
            <a:ext cx="922337" cy="658813"/>
            <a:chOff x="267" y="2244"/>
            <a:chExt cx="581" cy="415"/>
          </a:xfrm>
        </p:grpSpPr>
        <p:sp>
          <p:nvSpPr>
            <p:cNvPr id="526372" name="Rectangle 36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06535" name="Group 38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06536" name="Picture 39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537" name="Freeform 40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06518" name="Group 50"/>
          <p:cNvGrpSpPr>
            <a:grpSpLocks/>
          </p:cNvGrpSpPr>
          <p:nvPr/>
        </p:nvGrpSpPr>
        <p:grpSpPr bwMode="auto">
          <a:xfrm>
            <a:off x="2744788" y="5559425"/>
            <a:ext cx="812800" cy="833438"/>
            <a:chOff x="1729" y="3502"/>
            <a:chExt cx="512" cy="525"/>
          </a:xfrm>
        </p:grpSpPr>
        <p:sp>
          <p:nvSpPr>
            <p:cNvPr id="526370" name="Rectangle 34"/>
            <p:cNvSpPr>
              <a:spLocks noChangeArrowheads="1"/>
            </p:cNvSpPr>
            <p:nvPr/>
          </p:nvSpPr>
          <p:spPr bwMode="auto">
            <a:xfrm>
              <a:off x="2021" y="3502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06531" name="Group 41"/>
            <p:cNvGrpSpPr>
              <a:grpSpLocks/>
            </p:cNvGrpSpPr>
            <p:nvPr/>
          </p:nvGrpSpPr>
          <p:grpSpPr bwMode="auto">
            <a:xfrm>
              <a:off x="1729" y="3612"/>
              <a:ext cx="512" cy="415"/>
              <a:chOff x="-44" y="1473"/>
              <a:chExt cx="981" cy="1105"/>
            </a:xfrm>
          </p:grpSpPr>
          <p:pic>
            <p:nvPicPr>
              <p:cNvPr id="106532" name="Picture 42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533" name="Freeform 43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06519" name="Group 52"/>
          <p:cNvGrpSpPr>
            <a:grpSpLocks/>
          </p:cNvGrpSpPr>
          <p:nvPr/>
        </p:nvGrpSpPr>
        <p:grpSpPr bwMode="auto">
          <a:xfrm>
            <a:off x="2770188" y="2025650"/>
            <a:ext cx="812800" cy="776288"/>
            <a:chOff x="1745" y="1276"/>
            <a:chExt cx="512" cy="489"/>
          </a:xfrm>
        </p:grpSpPr>
        <p:sp>
          <p:nvSpPr>
            <p:cNvPr id="526350" name="Rectangle 14"/>
            <p:cNvSpPr>
              <a:spLocks noChangeArrowheads="1"/>
            </p:cNvSpPr>
            <p:nvPr/>
          </p:nvSpPr>
          <p:spPr bwMode="auto">
            <a:xfrm>
              <a:off x="2039" y="160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06527" name="Group 4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0652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52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06520" name="Group 53"/>
          <p:cNvGrpSpPr>
            <a:grpSpLocks/>
          </p:cNvGrpSpPr>
          <p:nvPr/>
        </p:nvGrpSpPr>
        <p:grpSpPr bwMode="auto">
          <a:xfrm>
            <a:off x="4868863" y="3836988"/>
            <a:ext cx="812800" cy="658812"/>
            <a:chOff x="3067" y="2417"/>
            <a:chExt cx="512" cy="415"/>
          </a:xfrm>
        </p:grpSpPr>
        <p:sp>
          <p:nvSpPr>
            <p:cNvPr id="526371" name="Rectangle 35"/>
            <p:cNvSpPr>
              <a:spLocks noChangeArrowheads="1"/>
            </p:cNvSpPr>
            <p:nvPr/>
          </p:nvSpPr>
          <p:spPr bwMode="auto">
            <a:xfrm rot="-5400000">
              <a:off x="3162" y="2514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06523" name="Group 47"/>
            <p:cNvGrpSpPr>
              <a:grpSpLocks/>
            </p:cNvGrpSpPr>
            <p:nvPr/>
          </p:nvGrpSpPr>
          <p:grpSpPr bwMode="auto">
            <a:xfrm>
              <a:off x="3067" y="2417"/>
              <a:ext cx="512" cy="415"/>
              <a:chOff x="-44" y="1473"/>
              <a:chExt cx="981" cy="1105"/>
            </a:xfrm>
          </p:grpSpPr>
          <p:pic>
            <p:nvPicPr>
              <p:cNvPr id="106524" name="Picture 48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6525" name="Freeform 49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106521" name="Picture 20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04616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59EB934A-E444-D348-9E93-ADF09101A2F8}" type="slidenum">
              <a:rPr lang="en-US" sz="1200" i="0">
                <a:latin typeface="Arial" charset="0"/>
                <a:cs typeface="Arial" charset="0"/>
              </a:rPr>
              <a:pPr/>
              <a:t>38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10854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1039813"/>
            <a:ext cx="54848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LAN addresses (more)</a:t>
            </a:r>
          </a:p>
        </p:txBody>
      </p:sp>
      <p:sp>
        <p:nvSpPr>
          <p:cNvPr id="10854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Gill Sans MT" charset="0"/>
              </a:rPr>
              <a:t>MAC address allocation administered by IEEE</a:t>
            </a:r>
          </a:p>
          <a:p>
            <a:r>
              <a:rPr lang="en-US">
                <a:latin typeface="Gill Sans MT" charset="0"/>
              </a:rPr>
              <a:t>manufacturer buys portion of MAC address space (to assure uniqueness)</a:t>
            </a:r>
          </a:p>
          <a:p>
            <a:r>
              <a:rPr lang="en-US">
                <a:latin typeface="Gill Sans MT" charset="0"/>
              </a:rPr>
              <a:t>analogy:</a:t>
            </a:r>
          </a:p>
          <a:p>
            <a:pPr lvl="1"/>
            <a:r>
              <a:rPr lang="en-US">
                <a:latin typeface="Gill Sans MT" charset="0"/>
              </a:rPr>
              <a:t>MAC address: like National Insurance Number</a:t>
            </a:r>
          </a:p>
          <a:p>
            <a:pPr lvl="1"/>
            <a:r>
              <a:rPr lang="en-US">
                <a:latin typeface="Gill Sans MT" charset="0"/>
              </a:rPr>
              <a:t>IP address: like postal address</a:t>
            </a:r>
          </a:p>
          <a:p>
            <a:r>
              <a:rPr lang="en-US">
                <a:latin typeface="Gill Sans MT" charset="0"/>
              </a:rPr>
              <a:t> MAC flat address  </a:t>
            </a:r>
            <a:r>
              <a:rPr lang="en-US">
                <a:latin typeface="MS Mincho" charset="0"/>
                <a:ea typeface="MS Mincho" charset="0"/>
                <a:cs typeface="MS Mincho" charset="0"/>
              </a:rPr>
              <a:t>➜</a:t>
            </a:r>
            <a:r>
              <a:rPr lang="en-US">
                <a:latin typeface="Gill Sans MT" charset="0"/>
              </a:rPr>
              <a:t> portability </a:t>
            </a:r>
          </a:p>
          <a:p>
            <a:pPr lvl="1"/>
            <a:r>
              <a:rPr lang="en-US">
                <a:latin typeface="Gill Sans MT" charset="0"/>
              </a:rPr>
              <a:t>can move LAN card from one LAN to another</a:t>
            </a:r>
          </a:p>
          <a:p>
            <a:r>
              <a:rPr lang="en-US">
                <a:latin typeface="Gill Sans MT" charset="0"/>
              </a:rPr>
              <a:t>IP hierarchical address </a:t>
            </a:r>
            <a:r>
              <a:rPr lang="en-US" i="1">
                <a:latin typeface="Gill Sans MT" charset="0"/>
              </a:rPr>
              <a:t>not</a:t>
            </a:r>
            <a:r>
              <a:rPr lang="en-US">
                <a:latin typeface="Gill Sans MT" charset="0"/>
              </a:rPr>
              <a:t> portable</a:t>
            </a:r>
          </a:p>
          <a:p>
            <a:pPr lvl="1"/>
            <a:r>
              <a:rPr lang="en-US">
                <a:latin typeface="Gill Sans MT" charset="0"/>
              </a:rPr>
              <a:t> address depends on IP subnet to which node is attached</a:t>
            </a:r>
          </a:p>
          <a:p>
            <a:endParaRPr lang="en-US" sz="320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105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075B800C-2368-CC47-B455-94277FD93616}" type="slidenum">
              <a:rPr lang="en-US" sz="1200" i="0">
                <a:latin typeface="Arial" charset="0"/>
                <a:cs typeface="Arial" charset="0"/>
              </a:rPr>
              <a:pPr/>
              <a:t>39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110595" name="Picture 40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13" y="9191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50" y="241300"/>
            <a:ext cx="8191500" cy="9017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ARP: address resolution protocol</a:t>
            </a:r>
          </a:p>
        </p:txBody>
      </p:sp>
      <p:sp>
        <p:nvSpPr>
          <p:cNvPr id="3993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886325" y="2119313"/>
            <a:ext cx="3990975" cy="3881437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ARP table: </a:t>
            </a:r>
            <a:r>
              <a:rPr lang="en-US" sz="2400">
                <a:latin typeface="Gill Sans MT" charset="0"/>
              </a:rPr>
              <a:t>each IP node (host, router) on LAN has table</a:t>
            </a:r>
          </a:p>
          <a:p>
            <a:pPr lvl="1"/>
            <a:r>
              <a:rPr lang="en-US">
                <a:latin typeface="Gill Sans MT" charset="0"/>
              </a:rPr>
              <a:t>IP/MAC address mappings for some LAN nodes:</a:t>
            </a:r>
          </a:p>
          <a:p>
            <a:pPr marL="0" indent="0">
              <a:buFont typeface="Wingdings" charset="0"/>
              <a:buNone/>
            </a:pPr>
            <a:r>
              <a:rPr lang="en-US" sz="1800">
                <a:latin typeface="Gill Sans MT" charset="0"/>
              </a:rPr>
              <a:t>          </a:t>
            </a:r>
            <a:r>
              <a:rPr lang="en-US" sz="1800">
                <a:solidFill>
                  <a:srgbClr val="CC0000"/>
                </a:solidFill>
                <a:latin typeface="Gill Sans MT" charset="0"/>
              </a:rPr>
              <a:t>&lt; IP address; MAC address; TTL&gt;</a:t>
            </a:r>
          </a:p>
          <a:p>
            <a:pPr lvl="1"/>
            <a:r>
              <a:rPr lang="en-US">
                <a:latin typeface="Gill Sans MT" charset="0"/>
              </a:rPr>
              <a:t>TTL (Time To Live): time after which address mapping will be forgotten (typically 20 min)</a:t>
            </a:r>
          </a:p>
        </p:txBody>
      </p:sp>
      <p:grpSp>
        <p:nvGrpSpPr>
          <p:cNvPr id="110598" name="Group 41"/>
          <p:cNvGrpSpPr>
            <a:grpSpLocks/>
          </p:cNvGrpSpPr>
          <p:nvPr/>
        </p:nvGrpSpPr>
        <p:grpSpPr bwMode="auto">
          <a:xfrm>
            <a:off x="406400" y="1298575"/>
            <a:ext cx="4146550" cy="1277938"/>
            <a:chOff x="145" y="937"/>
            <a:chExt cx="2612" cy="805"/>
          </a:xfrm>
        </p:grpSpPr>
        <p:sp>
          <p:nvSpPr>
            <p:cNvPr id="43056" name="Text Box 6"/>
            <p:cNvSpPr txBox="1">
              <a:spLocks noChangeArrowheads="1"/>
            </p:cNvSpPr>
            <p:nvPr/>
          </p:nvSpPr>
          <p:spPr bwMode="auto">
            <a:xfrm>
              <a:off x="232" y="947"/>
              <a:ext cx="2525" cy="75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2400" dirty="0" smtClean="0">
                  <a:solidFill>
                    <a:srgbClr val="CC0000"/>
                  </a:solidFill>
                  <a:latin typeface="Arial" charset="0"/>
                  <a:cs typeface="+mn-cs"/>
                </a:rPr>
                <a:t>Question:</a:t>
              </a:r>
              <a:r>
                <a:rPr lang="en-US" sz="2400" i="0" dirty="0" smtClean="0">
                  <a:latin typeface="Arial" charset="0"/>
                  <a:cs typeface="+mn-cs"/>
                </a:rPr>
                <a:t> how to determine</a:t>
              </a:r>
            </a:p>
            <a:p>
              <a:pPr>
                <a:defRPr/>
              </a:pPr>
              <a:r>
                <a:rPr lang="en-US" sz="2400" i="0" dirty="0" smtClean="0">
                  <a:latin typeface="Arial" charset="0"/>
                  <a:cs typeface="+mn-cs"/>
                </a:rPr>
                <a:t>interface’s MAC address, knowing its IP address?</a:t>
              </a:r>
            </a:p>
          </p:txBody>
        </p:sp>
        <p:sp>
          <p:nvSpPr>
            <p:cNvPr id="43057" name="Rectangle 7"/>
            <p:cNvSpPr>
              <a:spLocks noChangeArrowheads="1"/>
            </p:cNvSpPr>
            <p:nvPr/>
          </p:nvSpPr>
          <p:spPr bwMode="auto">
            <a:xfrm>
              <a:off x="145" y="937"/>
              <a:ext cx="2609" cy="805"/>
            </a:xfrm>
            <a:prstGeom prst="rect">
              <a:avLst/>
            </a:prstGeom>
            <a:noFill/>
            <a:ln w="28575">
              <a:solidFill>
                <a:srgbClr val="CC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10599" name="Freeform 10"/>
          <p:cNvSpPr>
            <a:spLocks/>
          </p:cNvSpPr>
          <p:nvPr/>
        </p:nvSpPr>
        <p:spPr bwMode="auto">
          <a:xfrm>
            <a:off x="1800225" y="3944938"/>
            <a:ext cx="1393825" cy="1525587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7" name="Line 18"/>
          <p:cNvSpPr>
            <a:spLocks noChangeShapeType="1"/>
          </p:cNvSpPr>
          <p:nvPr/>
        </p:nvSpPr>
        <p:spPr bwMode="auto">
          <a:xfrm>
            <a:off x="1357313" y="4449763"/>
            <a:ext cx="4762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8" name="Line 19"/>
          <p:cNvSpPr>
            <a:spLocks noChangeShapeType="1"/>
          </p:cNvSpPr>
          <p:nvPr/>
        </p:nvSpPr>
        <p:spPr bwMode="auto">
          <a:xfrm>
            <a:off x="2587625" y="3606800"/>
            <a:ext cx="0" cy="4889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19" name="Line 20"/>
          <p:cNvSpPr>
            <a:spLocks noChangeShapeType="1"/>
          </p:cNvSpPr>
          <p:nvPr/>
        </p:nvSpPr>
        <p:spPr bwMode="auto">
          <a:xfrm flipH="1">
            <a:off x="3176588" y="4575175"/>
            <a:ext cx="447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20" name="Line 21"/>
          <p:cNvSpPr>
            <a:spLocks noChangeShapeType="1"/>
          </p:cNvSpPr>
          <p:nvPr/>
        </p:nvSpPr>
        <p:spPr bwMode="auto">
          <a:xfrm flipV="1">
            <a:off x="2562225" y="5322888"/>
            <a:ext cx="0" cy="327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21" name="Text Box 22"/>
          <p:cNvSpPr txBox="1">
            <a:spLocks noChangeArrowheads="1"/>
          </p:cNvSpPr>
          <p:nvPr/>
        </p:nvSpPr>
        <p:spPr bwMode="auto">
          <a:xfrm>
            <a:off x="2806700" y="3386138"/>
            <a:ext cx="17811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1A-2F-BB-76-09-AD</a:t>
            </a:r>
          </a:p>
        </p:txBody>
      </p:sp>
      <p:sp>
        <p:nvSpPr>
          <p:cNvPr id="43022" name="Line 23"/>
          <p:cNvSpPr>
            <a:spLocks noChangeShapeType="1"/>
          </p:cNvSpPr>
          <p:nvPr/>
        </p:nvSpPr>
        <p:spPr bwMode="auto">
          <a:xfrm flipH="1" flipV="1">
            <a:off x="2678113" y="3538538"/>
            <a:ext cx="2047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 flipV="1">
            <a:off x="3633788" y="4651375"/>
            <a:ext cx="0" cy="373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24" name="Text Box 25"/>
          <p:cNvSpPr txBox="1">
            <a:spLocks noChangeArrowheads="1"/>
          </p:cNvSpPr>
          <p:nvPr/>
        </p:nvSpPr>
        <p:spPr bwMode="auto">
          <a:xfrm>
            <a:off x="3187700" y="4953000"/>
            <a:ext cx="17399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58-23-D7-FA-20-B0</a:t>
            </a:r>
          </a:p>
        </p:txBody>
      </p:sp>
      <p:sp>
        <p:nvSpPr>
          <p:cNvPr id="43025" name="Line 26"/>
          <p:cNvSpPr>
            <a:spLocks noChangeShapeType="1"/>
          </p:cNvSpPr>
          <p:nvPr/>
        </p:nvSpPr>
        <p:spPr bwMode="auto">
          <a:xfrm flipH="1">
            <a:off x="2632075" y="5735638"/>
            <a:ext cx="2460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26" name="Text Box 27"/>
          <p:cNvSpPr txBox="1">
            <a:spLocks noChangeArrowheads="1"/>
          </p:cNvSpPr>
          <p:nvPr/>
        </p:nvSpPr>
        <p:spPr bwMode="auto">
          <a:xfrm>
            <a:off x="2816225" y="5578475"/>
            <a:ext cx="174942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0C-C4-11-6F-E3-98</a:t>
            </a:r>
          </a:p>
        </p:txBody>
      </p:sp>
      <p:sp>
        <p:nvSpPr>
          <p:cNvPr id="43027" name="Line 28"/>
          <p:cNvSpPr>
            <a:spLocks noChangeShapeType="1"/>
          </p:cNvSpPr>
          <p:nvPr/>
        </p:nvSpPr>
        <p:spPr bwMode="auto">
          <a:xfrm flipV="1">
            <a:off x="1320800" y="4552950"/>
            <a:ext cx="0" cy="331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28" name="Text Box 29"/>
          <p:cNvSpPr txBox="1">
            <a:spLocks noChangeArrowheads="1"/>
          </p:cNvSpPr>
          <p:nvPr/>
        </p:nvSpPr>
        <p:spPr bwMode="auto">
          <a:xfrm>
            <a:off x="166688" y="4811713"/>
            <a:ext cx="16891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71-65-F7-2B-08-53</a:t>
            </a:r>
          </a:p>
        </p:txBody>
      </p:sp>
      <p:sp>
        <p:nvSpPr>
          <p:cNvPr id="43029" name="Text Box 30"/>
          <p:cNvSpPr txBox="1">
            <a:spLocks noChangeArrowheads="1"/>
          </p:cNvSpPr>
          <p:nvPr/>
        </p:nvSpPr>
        <p:spPr bwMode="auto">
          <a:xfrm>
            <a:off x="2012950" y="4430713"/>
            <a:ext cx="8191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i="0" smtClean="0">
                <a:latin typeface="Arial" charset="0"/>
                <a:cs typeface="+mn-cs"/>
              </a:rPr>
              <a:t>   LAN</a:t>
            </a:r>
          </a:p>
        </p:txBody>
      </p:sp>
      <p:sp>
        <p:nvSpPr>
          <p:cNvPr id="43030" name="Text Box 31"/>
          <p:cNvSpPr txBox="1">
            <a:spLocks noChangeArrowheads="1"/>
          </p:cNvSpPr>
          <p:nvPr/>
        </p:nvSpPr>
        <p:spPr bwMode="auto">
          <a:xfrm>
            <a:off x="363538" y="3665538"/>
            <a:ext cx="1217612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137.196.7.23</a:t>
            </a:r>
          </a:p>
        </p:txBody>
      </p:sp>
      <p:sp>
        <p:nvSpPr>
          <p:cNvPr id="43031" name="Line 32"/>
          <p:cNvSpPr>
            <a:spLocks noChangeShapeType="1"/>
          </p:cNvSpPr>
          <p:nvPr/>
        </p:nvSpPr>
        <p:spPr bwMode="auto">
          <a:xfrm>
            <a:off x="1009650" y="3921125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2" name="Text Box 33"/>
          <p:cNvSpPr txBox="1">
            <a:spLocks noChangeArrowheads="1"/>
          </p:cNvSpPr>
          <p:nvPr/>
        </p:nvSpPr>
        <p:spPr bwMode="auto">
          <a:xfrm>
            <a:off x="2944813" y="2987675"/>
            <a:ext cx="1217612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137.196.7.78</a:t>
            </a:r>
          </a:p>
        </p:txBody>
      </p:sp>
      <p:sp>
        <p:nvSpPr>
          <p:cNvPr id="43033" name="Line 34"/>
          <p:cNvSpPr>
            <a:spLocks noChangeShapeType="1"/>
          </p:cNvSpPr>
          <p:nvPr/>
        </p:nvSpPr>
        <p:spPr bwMode="auto">
          <a:xfrm flipH="1" flipV="1">
            <a:off x="2774950" y="3125788"/>
            <a:ext cx="2349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4" name="Line 35"/>
          <p:cNvSpPr>
            <a:spLocks noChangeShapeType="1"/>
          </p:cNvSpPr>
          <p:nvPr/>
        </p:nvSpPr>
        <p:spPr bwMode="auto">
          <a:xfrm>
            <a:off x="3954463" y="4121150"/>
            <a:ext cx="0" cy="246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5" name="Text Box 36"/>
          <p:cNvSpPr txBox="1">
            <a:spLocks noChangeArrowheads="1"/>
          </p:cNvSpPr>
          <p:nvPr/>
        </p:nvSpPr>
        <p:spPr bwMode="auto">
          <a:xfrm>
            <a:off x="3344863" y="3887788"/>
            <a:ext cx="1217612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137.196.7.14</a:t>
            </a:r>
          </a:p>
        </p:txBody>
      </p:sp>
      <p:sp>
        <p:nvSpPr>
          <p:cNvPr id="43036" name="Line 38"/>
          <p:cNvSpPr>
            <a:spLocks noChangeShapeType="1"/>
          </p:cNvSpPr>
          <p:nvPr/>
        </p:nvSpPr>
        <p:spPr bwMode="auto">
          <a:xfrm>
            <a:off x="2136775" y="6002338"/>
            <a:ext cx="231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3037" name="Text Box 39"/>
          <p:cNvSpPr txBox="1">
            <a:spLocks noChangeArrowheads="1"/>
          </p:cNvSpPr>
          <p:nvPr/>
        </p:nvSpPr>
        <p:spPr bwMode="auto">
          <a:xfrm>
            <a:off x="955675" y="5848350"/>
            <a:ext cx="1217613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latin typeface="Arial" charset="0"/>
                <a:cs typeface="+mn-cs"/>
              </a:rPr>
              <a:t>137.196.7.88</a:t>
            </a:r>
          </a:p>
        </p:txBody>
      </p:sp>
      <p:sp>
        <p:nvSpPr>
          <p:cNvPr id="399403" name="Rectangle 43"/>
          <p:cNvSpPr>
            <a:spLocks noChangeArrowheads="1"/>
          </p:cNvSpPr>
          <p:nvPr/>
        </p:nvSpPr>
        <p:spPr bwMode="auto">
          <a:xfrm rot="-5400000">
            <a:off x="3659982" y="4482306"/>
            <a:ext cx="127000" cy="1952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10622" name="Group 44"/>
          <p:cNvGrpSpPr>
            <a:grpSpLocks/>
          </p:cNvGrpSpPr>
          <p:nvPr/>
        </p:nvGrpSpPr>
        <p:grpSpPr bwMode="auto">
          <a:xfrm>
            <a:off x="3562350" y="4357688"/>
            <a:ext cx="598488" cy="520700"/>
            <a:chOff x="-44" y="1473"/>
            <a:chExt cx="981" cy="1105"/>
          </a:xfrm>
        </p:grpSpPr>
        <p:pic>
          <p:nvPicPr>
            <p:cNvPr id="11063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3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0623" name="Group 47"/>
          <p:cNvGrpSpPr>
            <a:grpSpLocks/>
          </p:cNvGrpSpPr>
          <p:nvPr/>
        </p:nvGrpSpPr>
        <p:grpSpPr bwMode="auto">
          <a:xfrm>
            <a:off x="657225" y="4160838"/>
            <a:ext cx="709613" cy="520700"/>
            <a:chOff x="267" y="2244"/>
            <a:chExt cx="581" cy="415"/>
          </a:xfrm>
        </p:grpSpPr>
        <p:sp>
          <p:nvSpPr>
            <p:cNvPr id="399408" name="Rectangle 48"/>
            <p:cNvSpPr>
              <a:spLocks noChangeArrowheads="1"/>
            </p:cNvSpPr>
            <p:nvPr/>
          </p:nvSpPr>
          <p:spPr bwMode="auto">
            <a:xfrm rot="-5400000">
              <a:off x="717" y="2400"/>
              <a:ext cx="101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10634" name="Group 49"/>
            <p:cNvGrpSpPr>
              <a:grpSpLocks/>
            </p:cNvGrpSpPr>
            <p:nvPr/>
          </p:nvGrpSpPr>
          <p:grpSpPr bwMode="auto">
            <a:xfrm>
              <a:off x="267" y="2244"/>
              <a:ext cx="512" cy="415"/>
              <a:chOff x="-44" y="1473"/>
              <a:chExt cx="981" cy="1105"/>
            </a:xfrm>
          </p:grpSpPr>
          <p:pic>
            <p:nvPicPr>
              <p:cNvPr id="110635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636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10624" name="Group 52"/>
          <p:cNvGrpSpPr>
            <a:grpSpLocks/>
          </p:cNvGrpSpPr>
          <p:nvPr/>
        </p:nvGrpSpPr>
        <p:grpSpPr bwMode="auto">
          <a:xfrm>
            <a:off x="2157413" y="3048000"/>
            <a:ext cx="631825" cy="554038"/>
            <a:chOff x="1745" y="1276"/>
            <a:chExt cx="512" cy="489"/>
          </a:xfrm>
        </p:grpSpPr>
        <p:sp>
          <p:nvSpPr>
            <p:cNvPr id="399413" name="Rectangle 53"/>
            <p:cNvSpPr>
              <a:spLocks noChangeArrowheads="1"/>
            </p:cNvSpPr>
            <p:nvPr/>
          </p:nvSpPr>
          <p:spPr bwMode="auto">
            <a:xfrm>
              <a:off x="2040" y="1604"/>
              <a:ext cx="100" cy="16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10630" name="Group 54"/>
            <p:cNvGrpSpPr>
              <a:grpSpLocks/>
            </p:cNvGrpSpPr>
            <p:nvPr/>
          </p:nvGrpSpPr>
          <p:grpSpPr bwMode="auto">
            <a:xfrm>
              <a:off x="1745" y="1276"/>
              <a:ext cx="512" cy="415"/>
              <a:chOff x="-44" y="1473"/>
              <a:chExt cx="981" cy="1105"/>
            </a:xfrm>
          </p:grpSpPr>
          <p:pic>
            <p:nvPicPr>
              <p:cNvPr id="110631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0632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399418" name="Rectangle 58"/>
          <p:cNvSpPr>
            <a:spLocks noChangeArrowheads="1"/>
          </p:cNvSpPr>
          <p:nvPr/>
        </p:nvSpPr>
        <p:spPr bwMode="auto">
          <a:xfrm>
            <a:off x="2501900" y="5645150"/>
            <a:ext cx="123825" cy="182563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10626" name="Group 59"/>
          <p:cNvGrpSpPr>
            <a:grpSpLocks/>
          </p:cNvGrpSpPr>
          <p:nvPr/>
        </p:nvGrpSpPr>
        <p:grpSpPr bwMode="auto">
          <a:xfrm>
            <a:off x="2166938" y="5784850"/>
            <a:ext cx="584200" cy="469900"/>
            <a:chOff x="-44" y="1473"/>
            <a:chExt cx="981" cy="1105"/>
          </a:xfrm>
        </p:grpSpPr>
        <p:pic>
          <p:nvPicPr>
            <p:cNvPr id="110627" name="Picture 6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628" name="Freeform 6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327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6A4F296F-861E-FE4A-986E-99A53B206E08}" type="slidenum">
              <a:rPr lang="en-US" sz="1200" i="0">
                <a:latin typeface="Arial" charset="0"/>
                <a:cs typeface="Arial" charset="0"/>
              </a:rPr>
              <a:pPr/>
              <a:t>4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32771" name="Picture 66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86836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200025"/>
            <a:ext cx="6308725" cy="8763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Link layer: introduction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2275" y="1330325"/>
            <a:ext cx="4267200" cy="3802063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terminology:</a:t>
            </a:r>
          </a:p>
          <a:p>
            <a:r>
              <a:rPr lang="en-US" sz="2400">
                <a:latin typeface="Gill Sans MT" charset="0"/>
              </a:rPr>
              <a:t>hosts and routers: 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nodes</a:t>
            </a:r>
          </a:p>
          <a:p>
            <a:r>
              <a:rPr lang="en-US" sz="2400">
                <a:latin typeface="Gill Sans MT" charset="0"/>
              </a:rPr>
              <a:t>communication channels that connect adjacent nodes along communication path: 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links</a:t>
            </a:r>
          </a:p>
          <a:p>
            <a:pPr lvl="1"/>
            <a:r>
              <a:rPr lang="en-US">
                <a:latin typeface="Gill Sans MT" charset="0"/>
              </a:rPr>
              <a:t>wired links</a:t>
            </a:r>
          </a:p>
          <a:p>
            <a:pPr lvl="1"/>
            <a:r>
              <a:rPr lang="en-US">
                <a:latin typeface="Gill Sans MT" charset="0"/>
              </a:rPr>
              <a:t>wireless links</a:t>
            </a:r>
          </a:p>
          <a:p>
            <a:pPr lvl="1"/>
            <a:r>
              <a:rPr lang="en-US">
                <a:latin typeface="Gill Sans MT" charset="0"/>
              </a:rPr>
              <a:t>LANs</a:t>
            </a:r>
            <a:endParaRPr lang="en-US" b="1">
              <a:solidFill>
                <a:srgbClr val="FF0000"/>
              </a:solidFill>
              <a:latin typeface="Gill Sans MT" charset="0"/>
            </a:endParaRPr>
          </a:p>
          <a:p>
            <a:r>
              <a:rPr lang="en-US" sz="2400">
                <a:latin typeface="Gill Sans MT" charset="0"/>
              </a:rPr>
              <a:t>layer-2 packet: 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frame,</a:t>
            </a:r>
            <a:r>
              <a:rPr lang="en-US" sz="2400" b="1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encapsulates datagram</a:t>
            </a:r>
          </a:p>
          <a:p>
            <a:pPr>
              <a:buFont typeface="Wingdings" charset="0"/>
              <a:buNone/>
            </a:pPr>
            <a:endParaRPr lang="en-US" sz="2400">
              <a:latin typeface="Gill Sans MT" charset="0"/>
            </a:endParaRPr>
          </a:p>
          <a:p>
            <a:endParaRPr lang="en-US" sz="2400">
              <a:latin typeface="Gill Sans MT" charset="0"/>
            </a:endParaRPr>
          </a:p>
        </p:txBody>
      </p:sp>
      <p:sp>
        <p:nvSpPr>
          <p:cNvPr id="32774" name="Text Box 467"/>
          <p:cNvSpPr txBox="1">
            <a:spLocks noChangeArrowheads="1"/>
          </p:cNvSpPr>
          <p:nvPr/>
        </p:nvSpPr>
        <p:spPr bwMode="auto">
          <a:xfrm>
            <a:off x="396875" y="5299075"/>
            <a:ext cx="4881563" cy="10445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n-US">
                <a:solidFill>
                  <a:srgbClr val="CC0000"/>
                </a:solidFill>
                <a:latin typeface="Gill Sans MT" charset="0"/>
              </a:rPr>
              <a:t>data-link layer</a:t>
            </a:r>
            <a:r>
              <a:rPr lang="en-US" i="0">
                <a:latin typeface="Gill Sans MT" charset="0"/>
              </a:rPr>
              <a:t> has responsibility of </a:t>
            </a:r>
          </a:p>
          <a:p>
            <a:pPr>
              <a:lnSpc>
                <a:spcPct val="85000"/>
              </a:lnSpc>
            </a:pPr>
            <a:r>
              <a:rPr lang="en-US" i="0">
                <a:latin typeface="Gill Sans MT" charset="0"/>
              </a:rPr>
              <a:t>transferring datagram from one node </a:t>
            </a:r>
          </a:p>
          <a:p>
            <a:pPr>
              <a:lnSpc>
                <a:spcPct val="85000"/>
              </a:lnSpc>
            </a:pPr>
            <a:r>
              <a:rPr lang="en-US" i="0">
                <a:latin typeface="Gill Sans MT" charset="0"/>
              </a:rPr>
              <a:t>to 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physically adjacent</a:t>
            </a:r>
            <a:r>
              <a:rPr lang="en-US" i="0">
                <a:latin typeface="Gill Sans MT" charset="0"/>
              </a:rPr>
              <a:t> node over a link</a:t>
            </a:r>
            <a:endParaRPr lang="en-US" sz="1800" i="0">
              <a:latin typeface="Gill Sans MT" charset="0"/>
            </a:endParaRPr>
          </a:p>
        </p:txBody>
      </p:sp>
      <p:sp>
        <p:nvSpPr>
          <p:cNvPr id="32775" name="Freeform 666"/>
          <p:cNvSpPr>
            <a:spLocks/>
          </p:cNvSpPr>
          <p:nvPr/>
        </p:nvSpPr>
        <p:spPr bwMode="auto">
          <a:xfrm>
            <a:off x="5202238" y="1712913"/>
            <a:ext cx="1736725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6" name="Group 667"/>
          <p:cNvGrpSpPr>
            <a:grpSpLocks/>
          </p:cNvGrpSpPr>
          <p:nvPr/>
        </p:nvGrpSpPr>
        <p:grpSpPr bwMode="auto">
          <a:xfrm>
            <a:off x="5370513" y="3048000"/>
            <a:ext cx="1458912" cy="933450"/>
            <a:chOff x="2889" y="1631"/>
            <a:chExt cx="980" cy="743"/>
          </a:xfrm>
        </p:grpSpPr>
        <p:sp>
          <p:nvSpPr>
            <p:cNvPr id="4552" name="Rectangle 668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00CC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53" name="AutoShape 669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00CC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2400" i="0">
                <a:solidFill>
                  <a:srgbClr val="00CCFF"/>
                </a:solidFill>
                <a:latin typeface="Arial" charset="0"/>
                <a:cs typeface="+mn-cs"/>
              </a:endParaRPr>
            </a:p>
          </p:txBody>
        </p:sp>
      </p:grpSp>
      <p:sp>
        <p:nvSpPr>
          <p:cNvPr id="32777" name="Freeform 670"/>
          <p:cNvSpPr>
            <a:spLocks/>
          </p:cNvSpPr>
          <p:nvPr/>
        </p:nvSpPr>
        <p:spPr bwMode="auto">
          <a:xfrm>
            <a:off x="5364163" y="4425950"/>
            <a:ext cx="3225800" cy="1665288"/>
          </a:xfrm>
          <a:custGeom>
            <a:avLst/>
            <a:gdLst>
              <a:gd name="T0" fmla="*/ 2147483647 w 2032"/>
              <a:gd name="T1" fmla="*/ 2147483647 h 1049"/>
              <a:gd name="T2" fmla="*/ 2147483647 w 2032"/>
              <a:gd name="T3" fmla="*/ 2147483647 h 1049"/>
              <a:gd name="T4" fmla="*/ 2147483647 w 2032"/>
              <a:gd name="T5" fmla="*/ 2147483647 h 1049"/>
              <a:gd name="T6" fmla="*/ 2147483647 w 2032"/>
              <a:gd name="T7" fmla="*/ 2147483647 h 1049"/>
              <a:gd name="T8" fmla="*/ 2147483647 w 2032"/>
              <a:gd name="T9" fmla="*/ 2147483647 h 1049"/>
              <a:gd name="T10" fmla="*/ 2147483647 w 2032"/>
              <a:gd name="T11" fmla="*/ 2147483647 h 1049"/>
              <a:gd name="T12" fmla="*/ 2147483647 w 2032"/>
              <a:gd name="T13" fmla="*/ 2147483647 h 1049"/>
              <a:gd name="T14" fmla="*/ 2147483647 w 2032"/>
              <a:gd name="T15" fmla="*/ 2147483647 h 1049"/>
              <a:gd name="T16" fmla="*/ 2147483647 w 2032"/>
              <a:gd name="T17" fmla="*/ 2147483647 h 1049"/>
              <a:gd name="T18" fmla="*/ 2147483647 w 2032"/>
              <a:gd name="T19" fmla="*/ 2147483647 h 1049"/>
              <a:gd name="T20" fmla="*/ 2147483647 w 2032"/>
              <a:gd name="T21" fmla="*/ 2147483647 h 1049"/>
              <a:gd name="T22" fmla="*/ 2147483647 w 2032"/>
              <a:gd name="T23" fmla="*/ 2147483647 h 1049"/>
              <a:gd name="T24" fmla="*/ 2147483647 w 2032"/>
              <a:gd name="T25" fmla="*/ 2147483647 h 1049"/>
              <a:gd name="T26" fmla="*/ 2147483647 w 2032"/>
              <a:gd name="T27" fmla="*/ 2147483647 h 1049"/>
              <a:gd name="T28" fmla="*/ 2147483647 w 2032"/>
              <a:gd name="T29" fmla="*/ 2147483647 h 1049"/>
              <a:gd name="T30" fmla="*/ 2147483647 w 2032"/>
              <a:gd name="T31" fmla="*/ 2147483647 h 104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032"/>
              <a:gd name="T49" fmla="*/ 0 h 1049"/>
              <a:gd name="T50" fmla="*/ 2032 w 2032"/>
              <a:gd name="T51" fmla="*/ 1049 h 104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032" h="1049">
                <a:moveTo>
                  <a:pt x="1044" y="26"/>
                </a:moveTo>
                <a:cubicBezTo>
                  <a:pt x="959" y="45"/>
                  <a:pt x="924" y="118"/>
                  <a:pt x="847" y="125"/>
                </a:cubicBezTo>
                <a:cubicBezTo>
                  <a:pt x="770" y="132"/>
                  <a:pt x="697" y="61"/>
                  <a:pt x="580" y="68"/>
                </a:cubicBezTo>
                <a:cubicBezTo>
                  <a:pt x="463" y="75"/>
                  <a:pt x="232" y="119"/>
                  <a:pt x="143" y="170"/>
                </a:cubicBezTo>
                <a:cubicBezTo>
                  <a:pt x="54" y="221"/>
                  <a:pt x="65" y="289"/>
                  <a:pt x="48" y="374"/>
                </a:cubicBezTo>
                <a:cubicBezTo>
                  <a:pt x="31" y="459"/>
                  <a:pt x="0" y="618"/>
                  <a:pt x="41" y="680"/>
                </a:cubicBezTo>
                <a:cubicBezTo>
                  <a:pt x="82" y="742"/>
                  <a:pt x="191" y="709"/>
                  <a:pt x="294" y="744"/>
                </a:cubicBezTo>
                <a:cubicBezTo>
                  <a:pt x="397" y="779"/>
                  <a:pt x="527" y="849"/>
                  <a:pt x="660" y="893"/>
                </a:cubicBezTo>
                <a:cubicBezTo>
                  <a:pt x="793" y="938"/>
                  <a:pt x="944" y="991"/>
                  <a:pt x="1088" y="1014"/>
                </a:cubicBezTo>
                <a:cubicBezTo>
                  <a:pt x="1232" y="1036"/>
                  <a:pt x="1401" y="1049"/>
                  <a:pt x="1525" y="1031"/>
                </a:cubicBezTo>
                <a:cubicBezTo>
                  <a:pt x="1649" y="1012"/>
                  <a:pt x="1749" y="960"/>
                  <a:pt x="1831" y="907"/>
                </a:cubicBezTo>
                <a:cubicBezTo>
                  <a:pt x="1913" y="855"/>
                  <a:pt x="1998" y="824"/>
                  <a:pt x="2015" y="714"/>
                </a:cubicBezTo>
                <a:cubicBezTo>
                  <a:pt x="2032" y="604"/>
                  <a:pt x="1990" y="350"/>
                  <a:pt x="1931" y="251"/>
                </a:cubicBezTo>
                <a:cubicBezTo>
                  <a:pt x="1872" y="151"/>
                  <a:pt x="1754" y="153"/>
                  <a:pt x="1658" y="114"/>
                </a:cubicBezTo>
                <a:cubicBezTo>
                  <a:pt x="1562" y="76"/>
                  <a:pt x="1457" y="30"/>
                  <a:pt x="1355" y="15"/>
                </a:cubicBezTo>
                <a:cubicBezTo>
                  <a:pt x="1253" y="0"/>
                  <a:pt x="1129" y="8"/>
                  <a:pt x="1044" y="26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7" name="Line 671"/>
          <p:cNvSpPr>
            <a:spLocks noChangeShapeType="1"/>
          </p:cNvSpPr>
          <p:nvPr/>
        </p:nvSpPr>
        <p:spPr bwMode="auto">
          <a:xfrm rot="16200000" flipV="1">
            <a:off x="7791450" y="5248275"/>
            <a:ext cx="471488" cy="206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8" name="Line 672"/>
          <p:cNvSpPr>
            <a:spLocks noChangeShapeType="1"/>
          </p:cNvSpPr>
          <p:nvPr/>
        </p:nvSpPr>
        <p:spPr bwMode="auto">
          <a:xfrm rot="5400000" flipV="1">
            <a:off x="7991475" y="5443538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9" name="Line 673"/>
          <p:cNvSpPr>
            <a:spLocks noChangeShapeType="1"/>
          </p:cNvSpPr>
          <p:nvPr/>
        </p:nvSpPr>
        <p:spPr bwMode="auto">
          <a:xfrm rot="16200000" flipH="1">
            <a:off x="8110537" y="5040313"/>
            <a:ext cx="182563" cy="128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1" name="Line 675"/>
          <p:cNvSpPr>
            <a:spLocks noChangeShapeType="1"/>
          </p:cNvSpPr>
          <p:nvPr/>
        </p:nvSpPr>
        <p:spPr bwMode="auto">
          <a:xfrm>
            <a:off x="6100763" y="4776788"/>
            <a:ext cx="244475" cy="968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2" name="Line 676"/>
          <p:cNvSpPr>
            <a:spLocks noChangeShapeType="1"/>
          </p:cNvSpPr>
          <p:nvPr/>
        </p:nvSpPr>
        <p:spPr bwMode="auto">
          <a:xfrm flipV="1">
            <a:off x="5842000" y="5030788"/>
            <a:ext cx="396875" cy="825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5" name="Line 679"/>
          <p:cNvSpPr>
            <a:spLocks noChangeShapeType="1"/>
          </p:cNvSpPr>
          <p:nvPr/>
        </p:nvSpPr>
        <p:spPr bwMode="auto">
          <a:xfrm flipH="1">
            <a:off x="6267450" y="5075238"/>
            <a:ext cx="123825" cy="196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6" name="Line 680"/>
          <p:cNvSpPr>
            <a:spLocks noChangeShapeType="1"/>
          </p:cNvSpPr>
          <p:nvPr/>
        </p:nvSpPr>
        <p:spPr bwMode="auto">
          <a:xfrm flipH="1" flipV="1">
            <a:off x="6573838" y="5054600"/>
            <a:ext cx="88900" cy="219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7" name="Line 681"/>
          <p:cNvSpPr>
            <a:spLocks noChangeShapeType="1"/>
          </p:cNvSpPr>
          <p:nvPr/>
        </p:nvSpPr>
        <p:spPr bwMode="auto">
          <a:xfrm>
            <a:off x="6743700" y="5056188"/>
            <a:ext cx="503238" cy="2698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19" name="Line 683"/>
          <p:cNvSpPr>
            <a:spLocks noChangeShapeType="1"/>
          </p:cNvSpPr>
          <p:nvPr/>
        </p:nvSpPr>
        <p:spPr bwMode="auto">
          <a:xfrm>
            <a:off x="6284913" y="3551238"/>
            <a:ext cx="0" cy="10636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20" name="Line 684"/>
          <p:cNvSpPr>
            <a:spLocks noChangeShapeType="1"/>
          </p:cNvSpPr>
          <p:nvPr/>
        </p:nvSpPr>
        <p:spPr bwMode="auto">
          <a:xfrm flipV="1">
            <a:off x="5891213" y="3736975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2788" name="Picture 685" descr="access_point_stylized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3548063"/>
            <a:ext cx="369887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2" name="Line 686"/>
          <p:cNvSpPr>
            <a:spLocks noChangeShapeType="1"/>
          </p:cNvSpPr>
          <p:nvPr/>
        </p:nvSpPr>
        <p:spPr bwMode="auto">
          <a:xfrm rot="5400000" flipV="1">
            <a:off x="7994650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23" name="Line 687"/>
          <p:cNvSpPr>
            <a:spLocks noChangeShapeType="1"/>
          </p:cNvSpPr>
          <p:nvPr/>
        </p:nvSpPr>
        <p:spPr bwMode="auto">
          <a:xfrm flipV="1">
            <a:off x="5894388" y="3733800"/>
            <a:ext cx="16827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2791" name="Picture 688" descr="access_point_stylized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3546475"/>
            <a:ext cx="3698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5" name="Line 695"/>
          <p:cNvSpPr>
            <a:spLocks noChangeShapeType="1"/>
          </p:cNvSpPr>
          <p:nvPr/>
        </p:nvSpPr>
        <p:spPr bwMode="auto">
          <a:xfrm>
            <a:off x="7358063" y="4700588"/>
            <a:ext cx="390525" cy="1841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26" name="Line 696"/>
          <p:cNvSpPr>
            <a:spLocks noChangeShapeType="1"/>
          </p:cNvSpPr>
          <p:nvPr/>
        </p:nvSpPr>
        <p:spPr bwMode="auto">
          <a:xfrm flipV="1">
            <a:off x="6737350" y="4687888"/>
            <a:ext cx="322263" cy="1984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27" name="Line 697"/>
          <p:cNvSpPr>
            <a:spLocks noChangeShapeType="1"/>
          </p:cNvSpPr>
          <p:nvPr/>
        </p:nvSpPr>
        <p:spPr bwMode="auto">
          <a:xfrm flipV="1">
            <a:off x="6780213" y="4979988"/>
            <a:ext cx="9715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28" name="Line 708"/>
          <p:cNvSpPr>
            <a:spLocks noChangeShapeType="1"/>
          </p:cNvSpPr>
          <p:nvPr/>
        </p:nvSpPr>
        <p:spPr bwMode="auto">
          <a:xfrm>
            <a:off x="6289675" y="2406650"/>
            <a:ext cx="152400" cy="952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96" name="Oval 407"/>
          <p:cNvSpPr>
            <a:spLocks noChangeArrowheads="1"/>
          </p:cNvSpPr>
          <p:nvPr/>
        </p:nvSpPr>
        <p:spPr bwMode="auto">
          <a:xfrm>
            <a:off x="6354763" y="2565400"/>
            <a:ext cx="387350" cy="95250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>
              <a:latin typeface="Times New Roman" charset="0"/>
              <a:cs typeface="Arial" charset="0"/>
            </a:endParaRPr>
          </a:p>
        </p:txBody>
      </p:sp>
      <p:sp>
        <p:nvSpPr>
          <p:cNvPr id="32797" name="Rectangle 410"/>
          <p:cNvSpPr>
            <a:spLocks noChangeArrowheads="1"/>
          </p:cNvSpPr>
          <p:nvPr/>
        </p:nvSpPr>
        <p:spPr bwMode="auto">
          <a:xfrm>
            <a:off x="6354763" y="2555875"/>
            <a:ext cx="388937" cy="58738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latin typeface="Times New Roman" charset="0"/>
              <a:cs typeface="Arial" charset="0"/>
            </a:endParaRPr>
          </a:p>
        </p:txBody>
      </p:sp>
      <p:sp>
        <p:nvSpPr>
          <p:cNvPr id="32798" name="Oval 411"/>
          <p:cNvSpPr>
            <a:spLocks noChangeArrowheads="1"/>
          </p:cNvSpPr>
          <p:nvPr/>
        </p:nvSpPr>
        <p:spPr bwMode="auto">
          <a:xfrm>
            <a:off x="6353175" y="2490788"/>
            <a:ext cx="387350" cy="111125"/>
          </a:xfrm>
          <a:prstGeom prst="ellipse">
            <a:avLst/>
          </a:prstGeom>
          <a:gradFill rotWithShape="1">
            <a:gsLst>
              <a:gs pos="0">
                <a:schemeClr val="folHlink"/>
              </a:gs>
              <a:gs pos="100000">
                <a:srgbClr val="EAEAEA"/>
              </a:gs>
            </a:gsLst>
            <a:lin ang="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>
              <a:latin typeface="Times New Roman" charset="0"/>
              <a:cs typeface="Arial" charset="0"/>
            </a:endParaRPr>
          </a:p>
        </p:txBody>
      </p:sp>
      <p:grpSp>
        <p:nvGrpSpPr>
          <p:cNvPr id="32799" name="Group 712"/>
          <p:cNvGrpSpPr>
            <a:grpSpLocks/>
          </p:cNvGrpSpPr>
          <p:nvPr/>
        </p:nvGrpSpPr>
        <p:grpSpPr bwMode="auto">
          <a:xfrm>
            <a:off x="6430963" y="2519363"/>
            <a:ext cx="219075" cy="52387"/>
            <a:chOff x="2468" y="1332"/>
            <a:chExt cx="310" cy="60"/>
          </a:xfrm>
        </p:grpSpPr>
        <p:sp>
          <p:nvSpPr>
            <p:cNvPr id="33217" name="Freeform 713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218" name="Freeform 714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33" name="Line 715"/>
          <p:cNvSpPr>
            <a:spLocks noChangeShapeType="1"/>
          </p:cNvSpPr>
          <p:nvPr/>
        </p:nvSpPr>
        <p:spPr bwMode="auto">
          <a:xfrm>
            <a:off x="6354763" y="2543175"/>
            <a:ext cx="0" cy="746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34" name="Line 762"/>
          <p:cNvSpPr>
            <a:spLocks noChangeShapeType="1"/>
          </p:cNvSpPr>
          <p:nvPr/>
        </p:nvSpPr>
        <p:spPr bwMode="auto">
          <a:xfrm>
            <a:off x="6427788" y="3743325"/>
            <a:ext cx="6794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2802" name="Group 781"/>
          <p:cNvGrpSpPr>
            <a:grpSpLocks/>
          </p:cNvGrpSpPr>
          <p:nvPr/>
        </p:nvGrpSpPr>
        <p:grpSpPr bwMode="auto">
          <a:xfrm>
            <a:off x="7591425" y="4806950"/>
            <a:ext cx="622300" cy="244475"/>
            <a:chOff x="4334" y="1470"/>
            <a:chExt cx="246" cy="107"/>
          </a:xfrm>
        </p:grpSpPr>
        <p:sp>
          <p:nvSpPr>
            <p:cNvPr id="33209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3210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3211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grpSp>
          <p:nvGrpSpPr>
            <p:cNvPr id="33212" name="Group 785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3215" name="Freeform 786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16" name="Freeform 787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46" name="Line 788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47" name="Line 789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03" name="Group 790"/>
          <p:cNvGrpSpPr>
            <a:grpSpLocks/>
          </p:cNvGrpSpPr>
          <p:nvPr/>
        </p:nvGrpSpPr>
        <p:grpSpPr bwMode="auto">
          <a:xfrm>
            <a:off x="6965950" y="4508500"/>
            <a:ext cx="622300" cy="244475"/>
            <a:chOff x="4334" y="1470"/>
            <a:chExt cx="246" cy="107"/>
          </a:xfrm>
        </p:grpSpPr>
        <p:sp>
          <p:nvSpPr>
            <p:cNvPr id="33201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3202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3203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grpSp>
          <p:nvGrpSpPr>
            <p:cNvPr id="33204" name="Group 794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3207" name="Freeform 7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08" name="Freeform 7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38" name="Line 797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39" name="Line 798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04" name="Group 799"/>
          <p:cNvGrpSpPr>
            <a:grpSpLocks/>
          </p:cNvGrpSpPr>
          <p:nvPr/>
        </p:nvGrpSpPr>
        <p:grpSpPr bwMode="auto">
          <a:xfrm>
            <a:off x="6242050" y="4851400"/>
            <a:ext cx="622300" cy="244475"/>
            <a:chOff x="4334" y="1470"/>
            <a:chExt cx="246" cy="107"/>
          </a:xfrm>
        </p:grpSpPr>
        <p:sp>
          <p:nvSpPr>
            <p:cNvPr id="33193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3194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3195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grpSp>
          <p:nvGrpSpPr>
            <p:cNvPr id="33196" name="Group 803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3199" name="Freeform 8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200" name="Freeform 8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30" name="Line 806"/>
            <p:cNvSpPr>
              <a:spLocks noChangeShapeType="1"/>
            </p:cNvSpPr>
            <p:nvPr/>
          </p:nvSpPr>
          <p:spPr bwMode="auto">
            <a:xfrm>
              <a:off x="4335" y="1503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31" name="Line 807"/>
            <p:cNvSpPr>
              <a:spLocks noChangeShapeType="1"/>
            </p:cNvSpPr>
            <p:nvPr/>
          </p:nvSpPr>
          <p:spPr bwMode="auto">
            <a:xfrm>
              <a:off x="4578" y="1505"/>
              <a:ext cx="0" cy="47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05" name="Group 808"/>
          <p:cNvGrpSpPr>
            <a:grpSpLocks/>
          </p:cNvGrpSpPr>
          <p:nvPr/>
        </p:nvGrpSpPr>
        <p:grpSpPr bwMode="auto">
          <a:xfrm>
            <a:off x="6051550" y="3644900"/>
            <a:ext cx="390525" cy="171450"/>
            <a:chOff x="4334" y="1470"/>
            <a:chExt cx="246" cy="107"/>
          </a:xfrm>
        </p:grpSpPr>
        <p:sp>
          <p:nvSpPr>
            <p:cNvPr id="33185" name="Oval 407"/>
            <p:cNvSpPr>
              <a:spLocks noChangeArrowheads="1"/>
            </p:cNvSpPr>
            <p:nvPr/>
          </p:nvSpPr>
          <p:spPr bwMode="auto">
            <a:xfrm>
              <a:off x="4335" y="1517"/>
              <a:ext cx="244" cy="6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3186" name="Rectangle 410"/>
            <p:cNvSpPr>
              <a:spLocks noChangeArrowheads="1"/>
            </p:cNvSpPr>
            <p:nvPr/>
          </p:nvSpPr>
          <p:spPr bwMode="auto">
            <a:xfrm>
              <a:off x="4335" y="1511"/>
              <a:ext cx="245" cy="37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3187" name="Oval 411"/>
            <p:cNvSpPr>
              <a:spLocks noChangeArrowheads="1"/>
            </p:cNvSpPr>
            <p:nvPr/>
          </p:nvSpPr>
          <p:spPr bwMode="auto">
            <a:xfrm>
              <a:off x="4334" y="1470"/>
              <a:ext cx="244" cy="70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EAEAEA"/>
                </a:gs>
              </a:gsLst>
              <a:lin ang="0" scaled="1"/>
            </a:gra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grpSp>
          <p:nvGrpSpPr>
            <p:cNvPr id="33188" name="Group 812"/>
            <p:cNvGrpSpPr>
              <a:grpSpLocks/>
            </p:cNvGrpSpPr>
            <p:nvPr/>
          </p:nvGrpSpPr>
          <p:grpSpPr bwMode="auto">
            <a:xfrm>
              <a:off x="4383" y="1488"/>
              <a:ext cx="138" cy="33"/>
              <a:chOff x="2468" y="1332"/>
              <a:chExt cx="310" cy="60"/>
            </a:xfrm>
          </p:grpSpPr>
          <p:sp>
            <p:nvSpPr>
              <p:cNvPr id="33191" name="Freeform 8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192" name="Freeform 8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gradFill rotWithShape="1">
                <a:gsLst>
                  <a:gs pos="0">
                    <a:schemeClr val="folHlink"/>
                  </a:gs>
                  <a:gs pos="100000">
                    <a:srgbClr val="EAEAEA"/>
                  </a:gs>
                </a:gsLst>
                <a:lin ang="0" scaled="1"/>
              </a:gradFill>
              <a:ln w="1270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522" name="Line 815"/>
            <p:cNvSpPr>
              <a:spLocks noChangeShapeType="1"/>
            </p:cNvSpPr>
            <p:nvPr/>
          </p:nvSpPr>
          <p:spPr bwMode="auto">
            <a:xfrm>
              <a:off x="4335" y="1503"/>
              <a:ext cx="0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523" name="Line 816"/>
            <p:cNvSpPr>
              <a:spLocks noChangeShapeType="1"/>
            </p:cNvSpPr>
            <p:nvPr/>
          </p:nvSpPr>
          <p:spPr bwMode="auto">
            <a:xfrm>
              <a:off x="4578" y="1505"/>
              <a:ext cx="0" cy="5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06" name="Group 817"/>
          <p:cNvGrpSpPr>
            <a:grpSpLocks/>
          </p:cNvGrpSpPr>
          <p:nvPr/>
        </p:nvGrpSpPr>
        <p:grpSpPr bwMode="auto">
          <a:xfrm>
            <a:off x="6027738" y="1738313"/>
            <a:ext cx="517525" cy="508000"/>
            <a:chOff x="2920" y="1424"/>
            <a:chExt cx="326" cy="320"/>
          </a:xfrm>
        </p:grpSpPr>
        <p:sp>
          <p:nvSpPr>
            <p:cNvPr id="4510" name="Oval 818"/>
            <p:cNvSpPr>
              <a:spLocks noChangeArrowheads="1"/>
            </p:cNvSpPr>
            <p:nvPr/>
          </p:nvSpPr>
          <p:spPr bwMode="auto">
            <a:xfrm>
              <a:off x="2920" y="1445"/>
              <a:ext cx="326" cy="289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3178" name="Group 819"/>
            <p:cNvGrpSpPr>
              <a:grpSpLocks/>
            </p:cNvGrpSpPr>
            <p:nvPr/>
          </p:nvGrpSpPr>
          <p:grpSpPr bwMode="auto">
            <a:xfrm>
              <a:off x="2949" y="1424"/>
              <a:ext cx="265" cy="280"/>
              <a:chOff x="2949" y="1424"/>
              <a:chExt cx="265" cy="280"/>
            </a:xfrm>
          </p:grpSpPr>
          <p:sp>
            <p:nvSpPr>
              <p:cNvPr id="4513" name="Oval 820"/>
              <p:cNvSpPr>
                <a:spLocks noChangeArrowheads="1"/>
              </p:cNvSpPr>
              <p:nvPr/>
            </p:nvSpPr>
            <p:spPr bwMode="auto">
              <a:xfrm>
                <a:off x="3030" y="1545"/>
                <a:ext cx="107" cy="92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14" name="Oval 821"/>
              <p:cNvSpPr>
                <a:spLocks noChangeArrowheads="1"/>
              </p:cNvSpPr>
              <p:nvPr/>
            </p:nvSpPr>
            <p:spPr bwMode="auto">
              <a:xfrm>
                <a:off x="3006" y="1525"/>
                <a:ext cx="154" cy="131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15" name="Oval 822"/>
              <p:cNvSpPr>
                <a:spLocks noChangeArrowheads="1"/>
              </p:cNvSpPr>
              <p:nvPr/>
            </p:nvSpPr>
            <p:spPr bwMode="auto">
              <a:xfrm>
                <a:off x="2983" y="1501"/>
                <a:ext cx="203" cy="179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516" name="Oval 823"/>
              <p:cNvSpPr>
                <a:spLocks noChangeArrowheads="1"/>
              </p:cNvSpPr>
              <p:nvPr/>
            </p:nvSpPr>
            <p:spPr bwMode="auto">
              <a:xfrm>
                <a:off x="2949" y="1476"/>
                <a:ext cx="265" cy="22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3184" name="Freeform 824"/>
              <p:cNvSpPr>
                <a:spLocks/>
              </p:cNvSpPr>
              <p:nvPr/>
            </p:nvSpPr>
            <p:spPr bwMode="auto">
              <a:xfrm flipV="1">
                <a:off x="2987" y="1424"/>
                <a:ext cx="205" cy="143"/>
              </a:xfrm>
              <a:custGeom>
                <a:avLst/>
                <a:gdLst>
                  <a:gd name="T0" fmla="*/ 0 w 1180"/>
                  <a:gd name="T1" fmla="*/ 0 h 956"/>
                  <a:gd name="T2" fmla="*/ 0 w 1180"/>
                  <a:gd name="T3" fmla="*/ 0 h 956"/>
                  <a:gd name="T4" fmla="*/ 0 w 1180"/>
                  <a:gd name="T5" fmla="*/ 0 h 956"/>
                  <a:gd name="T6" fmla="*/ 0 w 1180"/>
                  <a:gd name="T7" fmla="*/ 0 h 956"/>
                  <a:gd name="T8" fmla="*/ 0 w 1180"/>
                  <a:gd name="T9" fmla="*/ 0 h 956"/>
                  <a:gd name="T10" fmla="*/ 0 w 1180"/>
                  <a:gd name="T11" fmla="*/ 0 h 956"/>
                  <a:gd name="T12" fmla="*/ 0 w 1180"/>
                  <a:gd name="T13" fmla="*/ 0 h 956"/>
                  <a:gd name="T14" fmla="*/ 0 w 1180"/>
                  <a:gd name="T15" fmla="*/ 0 h 956"/>
                  <a:gd name="T16" fmla="*/ 0 w 1180"/>
                  <a:gd name="T17" fmla="*/ 0 h 956"/>
                  <a:gd name="T18" fmla="*/ 0 w 1180"/>
                  <a:gd name="T19" fmla="*/ 0 h 95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0"/>
                  <a:gd name="T31" fmla="*/ 0 h 956"/>
                  <a:gd name="T32" fmla="*/ 1180 w 1180"/>
                  <a:gd name="T33" fmla="*/ 956 h 95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0" h="956">
                    <a:moveTo>
                      <a:pt x="499" y="7"/>
                    </a:moveTo>
                    <a:lnTo>
                      <a:pt x="0" y="780"/>
                    </a:lnTo>
                    <a:lnTo>
                      <a:pt x="134" y="885"/>
                    </a:lnTo>
                    <a:lnTo>
                      <a:pt x="366" y="920"/>
                    </a:lnTo>
                    <a:lnTo>
                      <a:pt x="534" y="956"/>
                    </a:lnTo>
                    <a:lnTo>
                      <a:pt x="829" y="949"/>
                    </a:lnTo>
                    <a:lnTo>
                      <a:pt x="1096" y="850"/>
                    </a:lnTo>
                    <a:lnTo>
                      <a:pt x="1180" y="801"/>
                    </a:lnTo>
                    <a:lnTo>
                      <a:pt x="668" y="0"/>
                    </a:lnTo>
                    <a:lnTo>
                      <a:pt x="499" y="7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179" name="Freeform 825"/>
            <p:cNvSpPr>
              <a:spLocks/>
            </p:cNvSpPr>
            <p:nvPr/>
          </p:nvSpPr>
          <p:spPr bwMode="auto">
            <a:xfrm>
              <a:off x="2995" y="1615"/>
              <a:ext cx="178" cy="129"/>
            </a:xfrm>
            <a:custGeom>
              <a:avLst/>
              <a:gdLst>
                <a:gd name="T0" fmla="*/ 0 w 1180"/>
                <a:gd name="T1" fmla="*/ 0 h 956"/>
                <a:gd name="T2" fmla="*/ 0 w 1180"/>
                <a:gd name="T3" fmla="*/ 0 h 956"/>
                <a:gd name="T4" fmla="*/ 0 w 1180"/>
                <a:gd name="T5" fmla="*/ 0 h 956"/>
                <a:gd name="T6" fmla="*/ 0 w 1180"/>
                <a:gd name="T7" fmla="*/ 0 h 956"/>
                <a:gd name="T8" fmla="*/ 0 w 1180"/>
                <a:gd name="T9" fmla="*/ 0 h 956"/>
                <a:gd name="T10" fmla="*/ 0 w 1180"/>
                <a:gd name="T11" fmla="*/ 0 h 956"/>
                <a:gd name="T12" fmla="*/ 0 w 1180"/>
                <a:gd name="T13" fmla="*/ 0 h 956"/>
                <a:gd name="T14" fmla="*/ 0 w 1180"/>
                <a:gd name="T15" fmla="*/ 0 h 956"/>
                <a:gd name="T16" fmla="*/ 0 w 1180"/>
                <a:gd name="T17" fmla="*/ 0 h 956"/>
                <a:gd name="T18" fmla="*/ 0 w 1180"/>
                <a:gd name="T19" fmla="*/ 0 h 95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180"/>
                <a:gd name="T31" fmla="*/ 0 h 956"/>
                <a:gd name="T32" fmla="*/ 1180 w 1180"/>
                <a:gd name="T33" fmla="*/ 956 h 95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180" h="956">
                  <a:moveTo>
                    <a:pt x="499" y="7"/>
                  </a:moveTo>
                  <a:lnTo>
                    <a:pt x="0" y="780"/>
                  </a:lnTo>
                  <a:lnTo>
                    <a:pt x="134" y="885"/>
                  </a:lnTo>
                  <a:lnTo>
                    <a:pt x="366" y="920"/>
                  </a:lnTo>
                  <a:lnTo>
                    <a:pt x="534" y="956"/>
                  </a:lnTo>
                  <a:lnTo>
                    <a:pt x="829" y="949"/>
                  </a:lnTo>
                  <a:lnTo>
                    <a:pt x="1096" y="850"/>
                  </a:lnTo>
                  <a:lnTo>
                    <a:pt x="1180" y="801"/>
                  </a:lnTo>
                  <a:lnTo>
                    <a:pt x="668" y="0"/>
                  </a:lnTo>
                  <a:lnTo>
                    <a:pt x="499" y="7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7" name="Group 826"/>
          <p:cNvGrpSpPr>
            <a:grpSpLocks/>
          </p:cNvGrpSpPr>
          <p:nvPr/>
        </p:nvGrpSpPr>
        <p:grpSpPr bwMode="auto">
          <a:xfrm>
            <a:off x="6138863" y="1989138"/>
            <a:ext cx="282575" cy="477837"/>
            <a:chOff x="3748" y="1253"/>
            <a:chExt cx="178" cy="301"/>
          </a:xfrm>
        </p:grpSpPr>
        <p:sp>
          <p:nvSpPr>
            <p:cNvPr id="33161" name="Line 270"/>
            <p:cNvSpPr>
              <a:spLocks noChangeShapeType="1"/>
            </p:cNvSpPr>
            <p:nvPr/>
          </p:nvSpPr>
          <p:spPr bwMode="auto">
            <a:xfrm flipH="1">
              <a:off x="3748" y="1276"/>
              <a:ext cx="89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62" name="Line 271"/>
            <p:cNvSpPr>
              <a:spLocks noChangeShapeType="1"/>
            </p:cNvSpPr>
            <p:nvPr/>
          </p:nvSpPr>
          <p:spPr bwMode="auto">
            <a:xfrm>
              <a:off x="3837" y="1276"/>
              <a:ext cx="89" cy="25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63" name="Line 272"/>
            <p:cNvSpPr>
              <a:spLocks noChangeShapeType="1"/>
            </p:cNvSpPr>
            <p:nvPr/>
          </p:nvSpPr>
          <p:spPr bwMode="auto">
            <a:xfrm>
              <a:off x="3748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64" name="Line 273"/>
            <p:cNvSpPr>
              <a:spLocks noChangeShapeType="1"/>
            </p:cNvSpPr>
            <p:nvPr/>
          </p:nvSpPr>
          <p:spPr bwMode="auto">
            <a:xfrm flipH="1">
              <a:off x="3837" y="1527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65" name="Line 274"/>
            <p:cNvSpPr>
              <a:spLocks noChangeShapeType="1"/>
            </p:cNvSpPr>
            <p:nvPr/>
          </p:nvSpPr>
          <p:spPr bwMode="auto">
            <a:xfrm>
              <a:off x="3837" y="1282"/>
              <a:ext cx="0" cy="27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66" name="Line 275"/>
            <p:cNvSpPr>
              <a:spLocks noChangeShapeType="1"/>
            </p:cNvSpPr>
            <p:nvPr/>
          </p:nvSpPr>
          <p:spPr bwMode="auto">
            <a:xfrm flipV="1">
              <a:off x="3748" y="1501"/>
              <a:ext cx="89" cy="2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67" name="Line 276"/>
            <p:cNvSpPr>
              <a:spLocks noChangeShapeType="1"/>
            </p:cNvSpPr>
            <p:nvPr/>
          </p:nvSpPr>
          <p:spPr bwMode="auto">
            <a:xfrm flipH="1" flipV="1">
              <a:off x="3837" y="1501"/>
              <a:ext cx="89" cy="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68" name="Line 277"/>
            <p:cNvSpPr>
              <a:spLocks noChangeShapeType="1"/>
            </p:cNvSpPr>
            <p:nvPr/>
          </p:nvSpPr>
          <p:spPr bwMode="auto">
            <a:xfrm>
              <a:off x="3786" y="1418"/>
              <a:ext cx="51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69" name="Line 278"/>
            <p:cNvSpPr>
              <a:spLocks noChangeShapeType="1"/>
            </p:cNvSpPr>
            <p:nvPr/>
          </p:nvSpPr>
          <p:spPr bwMode="auto">
            <a:xfrm flipV="1">
              <a:off x="3837" y="1418"/>
              <a:ext cx="54" cy="2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70" name="Line 279"/>
            <p:cNvSpPr>
              <a:spLocks noChangeShapeType="1"/>
            </p:cNvSpPr>
            <p:nvPr/>
          </p:nvSpPr>
          <p:spPr bwMode="auto">
            <a:xfrm>
              <a:off x="3768" y="1455"/>
              <a:ext cx="66" cy="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71" name="Line 280"/>
            <p:cNvSpPr>
              <a:spLocks noChangeShapeType="1"/>
            </p:cNvSpPr>
            <p:nvPr/>
          </p:nvSpPr>
          <p:spPr bwMode="auto">
            <a:xfrm flipV="1">
              <a:off x="3837" y="1461"/>
              <a:ext cx="66" cy="2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72" name="Line 281"/>
            <p:cNvSpPr>
              <a:spLocks noChangeShapeType="1"/>
            </p:cNvSpPr>
            <p:nvPr/>
          </p:nvSpPr>
          <p:spPr bwMode="auto">
            <a:xfrm flipV="1">
              <a:off x="3837" y="1381"/>
              <a:ext cx="34" cy="1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73" name="Line 282"/>
            <p:cNvSpPr>
              <a:spLocks noChangeShapeType="1"/>
            </p:cNvSpPr>
            <p:nvPr/>
          </p:nvSpPr>
          <p:spPr bwMode="auto">
            <a:xfrm flipV="1">
              <a:off x="3837" y="1329"/>
              <a:ext cx="21" cy="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74" name="Line 283"/>
            <p:cNvSpPr>
              <a:spLocks noChangeShapeType="1"/>
            </p:cNvSpPr>
            <p:nvPr/>
          </p:nvSpPr>
          <p:spPr bwMode="auto">
            <a:xfrm>
              <a:off x="3798" y="1377"/>
              <a:ext cx="42" cy="1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3175" name="Line 284"/>
            <p:cNvSpPr>
              <a:spLocks noChangeShapeType="1"/>
            </p:cNvSpPr>
            <p:nvPr/>
          </p:nvSpPr>
          <p:spPr bwMode="auto">
            <a:xfrm>
              <a:off x="3817" y="1327"/>
              <a:ext cx="24" cy="1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09" name="Oval 842"/>
            <p:cNvSpPr>
              <a:spLocks noChangeArrowheads="1"/>
            </p:cNvSpPr>
            <p:nvPr/>
          </p:nvSpPr>
          <p:spPr bwMode="auto">
            <a:xfrm>
              <a:off x="3821" y="1253"/>
              <a:ext cx="30" cy="29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08" name="Group 843"/>
          <p:cNvGrpSpPr>
            <a:grpSpLocks/>
          </p:cNvGrpSpPr>
          <p:nvPr/>
        </p:nvGrpSpPr>
        <p:grpSpPr bwMode="auto">
          <a:xfrm>
            <a:off x="5387975" y="1963738"/>
            <a:ext cx="519113" cy="128587"/>
            <a:chOff x="2199" y="955"/>
            <a:chExt cx="2547" cy="506"/>
          </a:xfrm>
        </p:grpSpPr>
        <p:sp>
          <p:nvSpPr>
            <p:cNvPr id="33155" name="Freeform 84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6" name="Freeform 84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7" name="Freeform 84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8" name="Freeform 84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9" name="Freeform 84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60" name="Freeform 84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09" name="Group 850"/>
          <p:cNvGrpSpPr>
            <a:grpSpLocks/>
          </p:cNvGrpSpPr>
          <p:nvPr/>
        </p:nvGrpSpPr>
        <p:grpSpPr bwMode="auto">
          <a:xfrm>
            <a:off x="5541963" y="1539875"/>
            <a:ext cx="519112" cy="128588"/>
            <a:chOff x="2199" y="955"/>
            <a:chExt cx="2547" cy="506"/>
          </a:xfrm>
        </p:grpSpPr>
        <p:sp>
          <p:nvSpPr>
            <p:cNvPr id="33149" name="Freeform 85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0" name="Freeform 85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1" name="Freeform 85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2" name="Freeform 85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3" name="Freeform 85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54" name="Freeform 85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3" name="Line 857"/>
          <p:cNvSpPr>
            <a:spLocks noChangeShapeType="1"/>
          </p:cNvSpPr>
          <p:nvPr/>
        </p:nvSpPr>
        <p:spPr bwMode="auto">
          <a:xfrm flipH="1" flipV="1">
            <a:off x="5626100" y="2027238"/>
            <a:ext cx="39688" cy="63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2811" name="Group 858"/>
          <p:cNvGrpSpPr>
            <a:grpSpLocks/>
          </p:cNvGrpSpPr>
          <p:nvPr/>
        </p:nvGrpSpPr>
        <p:grpSpPr bwMode="auto">
          <a:xfrm>
            <a:off x="5392738" y="3527425"/>
            <a:ext cx="519112" cy="128588"/>
            <a:chOff x="2199" y="955"/>
            <a:chExt cx="2547" cy="506"/>
          </a:xfrm>
        </p:grpSpPr>
        <p:sp>
          <p:nvSpPr>
            <p:cNvPr id="33143" name="Freeform 859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4" name="Freeform 860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5" name="Freeform 861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6" name="Freeform 862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7" name="Freeform 863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8" name="Freeform 864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45" name="Line 865"/>
          <p:cNvSpPr>
            <a:spLocks noChangeShapeType="1"/>
          </p:cNvSpPr>
          <p:nvPr/>
        </p:nvSpPr>
        <p:spPr bwMode="auto">
          <a:xfrm>
            <a:off x="5778500" y="3119438"/>
            <a:ext cx="20638" cy="55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2813" name="Group 866"/>
          <p:cNvGrpSpPr>
            <a:grpSpLocks/>
          </p:cNvGrpSpPr>
          <p:nvPr/>
        </p:nvGrpSpPr>
        <p:grpSpPr bwMode="auto">
          <a:xfrm>
            <a:off x="7007225" y="5005388"/>
            <a:ext cx="519113" cy="128587"/>
            <a:chOff x="2199" y="955"/>
            <a:chExt cx="2547" cy="506"/>
          </a:xfrm>
        </p:grpSpPr>
        <p:sp>
          <p:nvSpPr>
            <p:cNvPr id="33137" name="Freeform 867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8" name="Freeform 868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9" name="Freeform 869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0" name="Freeform 870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1" name="Freeform 871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42" name="Freeform 872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14" name="Group 873"/>
          <p:cNvGrpSpPr>
            <a:grpSpLocks/>
          </p:cNvGrpSpPr>
          <p:nvPr/>
        </p:nvGrpSpPr>
        <p:grpSpPr bwMode="auto">
          <a:xfrm>
            <a:off x="7245350" y="5429250"/>
            <a:ext cx="519113" cy="128588"/>
            <a:chOff x="2199" y="955"/>
            <a:chExt cx="2547" cy="506"/>
          </a:xfrm>
        </p:grpSpPr>
        <p:sp>
          <p:nvSpPr>
            <p:cNvPr id="33131" name="Freeform 87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2" name="Freeform 87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3" name="Freeform 87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4" name="Freeform 87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5" name="Freeform 87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6" name="Freeform 87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15" name="Group 880"/>
          <p:cNvGrpSpPr>
            <a:grpSpLocks/>
          </p:cNvGrpSpPr>
          <p:nvPr/>
        </p:nvGrpSpPr>
        <p:grpSpPr bwMode="auto">
          <a:xfrm>
            <a:off x="6821488" y="5408613"/>
            <a:ext cx="519112" cy="128587"/>
            <a:chOff x="2199" y="955"/>
            <a:chExt cx="2547" cy="506"/>
          </a:xfrm>
        </p:grpSpPr>
        <p:sp>
          <p:nvSpPr>
            <p:cNvPr id="33125" name="Freeform 881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6" name="Freeform 882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7" name="Freeform 883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8" name="Freeform 884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29" name="Freeform 885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30" name="Freeform 886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816" name="Picture 887" descr="access_point_stylized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9625" y="5056188"/>
            <a:ext cx="433388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0" name="Line 888"/>
          <p:cNvSpPr>
            <a:spLocks noChangeShapeType="1"/>
          </p:cNvSpPr>
          <p:nvPr/>
        </p:nvSpPr>
        <p:spPr bwMode="auto">
          <a:xfrm rot="5400000" flipV="1">
            <a:off x="7991475" y="544036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2818" name="Group 889"/>
          <p:cNvGrpSpPr>
            <a:grpSpLocks/>
          </p:cNvGrpSpPr>
          <p:nvPr/>
        </p:nvGrpSpPr>
        <p:grpSpPr bwMode="auto">
          <a:xfrm flipH="1">
            <a:off x="5775325" y="4533900"/>
            <a:ext cx="414338" cy="373063"/>
            <a:chOff x="2839" y="3501"/>
            <a:chExt cx="755" cy="803"/>
          </a:xfrm>
        </p:grpSpPr>
        <p:pic>
          <p:nvPicPr>
            <p:cNvPr id="33123" name="Picture 890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124" name="Freeform 89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2819" name="Group 892"/>
          <p:cNvGrpSpPr>
            <a:grpSpLocks/>
          </p:cNvGrpSpPr>
          <p:nvPr/>
        </p:nvGrpSpPr>
        <p:grpSpPr bwMode="auto">
          <a:xfrm flipH="1">
            <a:off x="5457825" y="4954588"/>
            <a:ext cx="482600" cy="406400"/>
            <a:chOff x="2839" y="3501"/>
            <a:chExt cx="755" cy="803"/>
          </a:xfrm>
        </p:grpSpPr>
        <p:pic>
          <p:nvPicPr>
            <p:cNvPr id="33121" name="Picture 893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122" name="Freeform 89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2820" name="Group 895"/>
          <p:cNvGrpSpPr>
            <a:grpSpLocks/>
          </p:cNvGrpSpPr>
          <p:nvPr/>
        </p:nvGrpSpPr>
        <p:grpSpPr bwMode="auto">
          <a:xfrm flipH="1">
            <a:off x="5935663" y="5256213"/>
            <a:ext cx="427037" cy="349250"/>
            <a:chOff x="2839" y="3501"/>
            <a:chExt cx="755" cy="803"/>
          </a:xfrm>
        </p:grpSpPr>
        <p:pic>
          <p:nvPicPr>
            <p:cNvPr id="33119" name="Picture 896" descr="desktop_computer_stylized_mediu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120" name="Freeform 89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32821" name="Group 898"/>
          <p:cNvGrpSpPr>
            <a:grpSpLocks/>
          </p:cNvGrpSpPr>
          <p:nvPr/>
        </p:nvGrpSpPr>
        <p:grpSpPr bwMode="auto">
          <a:xfrm>
            <a:off x="6550025" y="5238750"/>
            <a:ext cx="427038" cy="350838"/>
            <a:chOff x="2839" y="3501"/>
            <a:chExt cx="755" cy="803"/>
          </a:xfrm>
        </p:grpSpPr>
        <p:pic>
          <p:nvPicPr>
            <p:cNvPr id="33117" name="Picture 899" descr="desktop_computer_stylized_medium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118" name="Freeform 90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32822" name="Picture 901" descr="car_icon_small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063" y="1720850"/>
            <a:ext cx="84931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23" name="Group 902"/>
          <p:cNvGrpSpPr>
            <a:grpSpLocks/>
          </p:cNvGrpSpPr>
          <p:nvPr/>
        </p:nvGrpSpPr>
        <p:grpSpPr bwMode="auto">
          <a:xfrm>
            <a:off x="5613400" y="1546225"/>
            <a:ext cx="415925" cy="385763"/>
            <a:chOff x="2751" y="1851"/>
            <a:chExt cx="462" cy="478"/>
          </a:xfrm>
        </p:grpSpPr>
        <p:pic>
          <p:nvPicPr>
            <p:cNvPr id="33115" name="Picture 903" descr="iphone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116" name="Picture 904" descr="antenna_radiation_stylized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2824" name="Picture 905" descr="access_point_stylized_sma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057775"/>
            <a:ext cx="4127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2825" name="Group 906"/>
          <p:cNvGrpSpPr>
            <a:grpSpLocks/>
          </p:cNvGrpSpPr>
          <p:nvPr/>
        </p:nvGrpSpPr>
        <p:grpSpPr bwMode="auto">
          <a:xfrm>
            <a:off x="8240713" y="5002213"/>
            <a:ext cx="227012" cy="481012"/>
            <a:chOff x="4140" y="429"/>
            <a:chExt cx="1425" cy="2396"/>
          </a:xfrm>
        </p:grpSpPr>
        <p:sp>
          <p:nvSpPr>
            <p:cNvPr id="33083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17" name="Rectangle 908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85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86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20" name="Rectangle 911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3088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46" name="AutoShape 913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47" name="AutoShape 914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422" name="Rectangle 915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3090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44" name="AutoShape 917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45" name="AutoShape 918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424" name="Rectangle 919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25" name="Rectangle 920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3093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42" name="AutoShape 922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43" name="AutoShape 923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3094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095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40" name="AutoShape 926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41" name="AutoShape 927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429" name="Rectangle 928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97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98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2" name="Oval 931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100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34" name="AutoShape 933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35" name="AutoShape 934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36" name="Oval 935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104" name="Oval 936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i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38" name="Oval 937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39" name="Rectangle 938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26" name="Group 939"/>
          <p:cNvGrpSpPr>
            <a:grpSpLocks/>
          </p:cNvGrpSpPr>
          <p:nvPr/>
        </p:nvGrpSpPr>
        <p:grpSpPr bwMode="auto">
          <a:xfrm>
            <a:off x="7924800" y="5303838"/>
            <a:ext cx="227013" cy="481012"/>
            <a:chOff x="4140" y="429"/>
            <a:chExt cx="1425" cy="2396"/>
          </a:xfrm>
        </p:grpSpPr>
        <p:sp>
          <p:nvSpPr>
            <p:cNvPr id="33051" name="Freeform 940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5" name="Rectangle 941"/>
            <p:cNvSpPr>
              <a:spLocks noChangeArrowheads="1"/>
            </p:cNvSpPr>
            <p:nvPr/>
          </p:nvSpPr>
          <p:spPr bwMode="auto">
            <a:xfrm>
              <a:off x="4210" y="429"/>
              <a:ext cx="1046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53" name="Freeform 942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54" name="Freeform 943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88" name="Rectangle 944"/>
            <p:cNvSpPr>
              <a:spLocks noChangeArrowheads="1"/>
            </p:cNvSpPr>
            <p:nvPr/>
          </p:nvSpPr>
          <p:spPr bwMode="auto">
            <a:xfrm>
              <a:off x="4210" y="690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3056" name="Group 945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414" name="AutoShape 946"/>
              <p:cNvSpPr>
                <a:spLocks noChangeArrowheads="1"/>
              </p:cNvSpPr>
              <p:nvPr/>
            </p:nvSpPr>
            <p:spPr bwMode="auto">
              <a:xfrm>
                <a:off x="613" y="2566"/>
                <a:ext cx="721" cy="14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5" name="AutoShape 947"/>
              <p:cNvSpPr>
                <a:spLocks noChangeArrowheads="1"/>
              </p:cNvSpPr>
              <p:nvPr/>
            </p:nvSpPr>
            <p:spPr bwMode="auto">
              <a:xfrm>
                <a:off x="625" y="2581"/>
                <a:ext cx="696" cy="11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390" name="Rectangle 948"/>
            <p:cNvSpPr>
              <a:spLocks noChangeArrowheads="1"/>
            </p:cNvSpPr>
            <p:nvPr/>
          </p:nvSpPr>
          <p:spPr bwMode="auto">
            <a:xfrm>
              <a:off x="4220" y="1022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3058" name="Group 949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12" name="AutoShape 950"/>
              <p:cNvSpPr>
                <a:spLocks noChangeArrowheads="1"/>
              </p:cNvSpPr>
              <p:nvPr/>
            </p:nvSpPr>
            <p:spPr bwMode="auto">
              <a:xfrm>
                <a:off x="615" y="2564"/>
                <a:ext cx="721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3" name="AutoShape 951"/>
              <p:cNvSpPr>
                <a:spLocks noChangeArrowheads="1"/>
              </p:cNvSpPr>
              <p:nvPr/>
            </p:nvSpPr>
            <p:spPr bwMode="auto">
              <a:xfrm>
                <a:off x="628" y="2581"/>
                <a:ext cx="69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392" name="Rectangle 952"/>
            <p:cNvSpPr>
              <a:spLocks noChangeArrowheads="1"/>
            </p:cNvSpPr>
            <p:nvPr/>
          </p:nvSpPr>
          <p:spPr bwMode="auto">
            <a:xfrm>
              <a:off x="4220" y="1354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93" name="Rectangle 953"/>
            <p:cNvSpPr>
              <a:spLocks noChangeArrowheads="1"/>
            </p:cNvSpPr>
            <p:nvPr/>
          </p:nvSpPr>
          <p:spPr bwMode="auto">
            <a:xfrm>
              <a:off x="4230" y="1655"/>
              <a:ext cx="598" cy="47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33061" name="Group 954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10" name="AutoShape 955"/>
              <p:cNvSpPr>
                <a:spLocks noChangeArrowheads="1"/>
              </p:cNvSpPr>
              <p:nvPr/>
            </p:nvSpPr>
            <p:spPr bwMode="auto">
              <a:xfrm>
                <a:off x="618" y="2586"/>
                <a:ext cx="720" cy="12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11" name="AutoShape 956"/>
              <p:cNvSpPr>
                <a:spLocks noChangeArrowheads="1"/>
              </p:cNvSpPr>
              <p:nvPr/>
            </p:nvSpPr>
            <p:spPr bwMode="auto">
              <a:xfrm>
                <a:off x="630" y="2586"/>
                <a:ext cx="695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3062" name="Freeform 957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063" name="Group 958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08" name="AutoShape 959"/>
              <p:cNvSpPr>
                <a:spLocks noChangeArrowheads="1"/>
              </p:cNvSpPr>
              <p:nvPr/>
            </p:nvSpPr>
            <p:spPr bwMode="auto">
              <a:xfrm>
                <a:off x="613" y="2571"/>
                <a:ext cx="732" cy="134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409" name="AutoShape 960"/>
              <p:cNvSpPr>
                <a:spLocks noChangeArrowheads="1"/>
              </p:cNvSpPr>
              <p:nvPr/>
            </p:nvSpPr>
            <p:spPr bwMode="auto">
              <a:xfrm>
                <a:off x="625" y="2587"/>
                <a:ext cx="720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4397" name="Rectangle 961"/>
            <p:cNvSpPr>
              <a:spLocks noChangeArrowheads="1"/>
            </p:cNvSpPr>
            <p:nvPr/>
          </p:nvSpPr>
          <p:spPr bwMode="auto">
            <a:xfrm>
              <a:off x="5246" y="429"/>
              <a:ext cx="70" cy="2285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65" name="Freeform 962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66" name="Freeform 963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0" name="Oval 964"/>
            <p:cNvSpPr>
              <a:spLocks noChangeArrowheads="1"/>
            </p:cNvSpPr>
            <p:nvPr/>
          </p:nvSpPr>
          <p:spPr bwMode="auto">
            <a:xfrm>
              <a:off x="5515" y="2611"/>
              <a:ext cx="50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68" name="Freeform 965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2" name="AutoShape 966"/>
            <p:cNvSpPr>
              <a:spLocks noChangeArrowheads="1"/>
            </p:cNvSpPr>
            <p:nvPr/>
          </p:nvSpPr>
          <p:spPr bwMode="auto">
            <a:xfrm>
              <a:off x="4140" y="2675"/>
              <a:ext cx="1196" cy="150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03" name="AutoShape 967"/>
            <p:cNvSpPr>
              <a:spLocks noChangeArrowheads="1"/>
            </p:cNvSpPr>
            <p:nvPr/>
          </p:nvSpPr>
          <p:spPr bwMode="auto">
            <a:xfrm>
              <a:off x="4210" y="2714"/>
              <a:ext cx="1066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04" name="Oval 968"/>
            <p:cNvSpPr>
              <a:spLocks noChangeArrowheads="1"/>
            </p:cNvSpPr>
            <p:nvPr/>
          </p:nvSpPr>
          <p:spPr bwMode="auto">
            <a:xfrm>
              <a:off x="4309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3072" name="Oval 969"/>
            <p:cNvSpPr>
              <a:spLocks noChangeArrowheads="1"/>
            </p:cNvSpPr>
            <p:nvPr/>
          </p:nvSpPr>
          <p:spPr bwMode="auto">
            <a:xfrm>
              <a:off x="4489" y="2382"/>
              <a:ext cx="159" cy="14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i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406" name="Oval 970"/>
            <p:cNvSpPr>
              <a:spLocks noChangeArrowheads="1"/>
            </p:cNvSpPr>
            <p:nvPr/>
          </p:nvSpPr>
          <p:spPr bwMode="auto">
            <a:xfrm>
              <a:off x="4658" y="2382"/>
              <a:ext cx="159" cy="142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407" name="Rectangle 971"/>
            <p:cNvSpPr>
              <a:spLocks noChangeArrowheads="1"/>
            </p:cNvSpPr>
            <p:nvPr/>
          </p:nvSpPr>
          <p:spPr bwMode="auto">
            <a:xfrm>
              <a:off x="5067" y="1837"/>
              <a:ext cx="80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27" name="Group 972"/>
          <p:cNvGrpSpPr>
            <a:grpSpLocks/>
          </p:cNvGrpSpPr>
          <p:nvPr/>
        </p:nvGrpSpPr>
        <p:grpSpPr bwMode="auto">
          <a:xfrm>
            <a:off x="5302250" y="2043113"/>
            <a:ext cx="534988" cy="407987"/>
            <a:chOff x="877" y="1008"/>
            <a:chExt cx="2747" cy="2591"/>
          </a:xfrm>
        </p:grpSpPr>
        <p:pic>
          <p:nvPicPr>
            <p:cNvPr id="33028" name="Picture 973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" y="1008"/>
              <a:ext cx="2725" cy="14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029" name="Picture 974" descr="laptop_keyboard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1009" y="2586"/>
              <a:ext cx="2245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030" name="Freeform 975"/>
            <p:cNvSpPr>
              <a:spLocks/>
            </p:cNvSpPr>
            <p:nvPr/>
          </p:nvSpPr>
          <p:spPr bwMode="auto">
            <a:xfrm>
              <a:off x="1753" y="1603"/>
              <a:ext cx="1807" cy="1322"/>
            </a:xfrm>
            <a:custGeom>
              <a:avLst/>
              <a:gdLst>
                <a:gd name="T0" fmla="*/ 4 w 2982"/>
                <a:gd name="T1" fmla="*/ 0 h 2442"/>
                <a:gd name="T2" fmla="*/ 0 w 2982"/>
                <a:gd name="T3" fmla="*/ 4 h 2442"/>
                <a:gd name="T4" fmla="*/ 16 w 2982"/>
                <a:gd name="T5" fmla="*/ 5 h 2442"/>
                <a:gd name="T6" fmla="*/ 20 w 2982"/>
                <a:gd name="T7" fmla="*/ 1 h 2442"/>
                <a:gd name="T8" fmla="*/ 4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82"/>
                <a:gd name="T16" fmla="*/ 0 h 2442"/>
                <a:gd name="T17" fmla="*/ 2982 w 2982"/>
                <a:gd name="T18" fmla="*/ 2442 h 24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33031" name="Picture 976" descr="screen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2" y="1637"/>
              <a:ext cx="1642" cy="1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032" name="Freeform 977"/>
            <p:cNvSpPr>
              <a:spLocks/>
            </p:cNvSpPr>
            <p:nvPr/>
          </p:nvSpPr>
          <p:spPr bwMode="auto">
            <a:xfrm>
              <a:off x="2082" y="1564"/>
              <a:ext cx="1531" cy="246"/>
            </a:xfrm>
            <a:custGeom>
              <a:avLst/>
              <a:gdLst>
                <a:gd name="T0" fmla="*/ 1 w 2528"/>
                <a:gd name="T1" fmla="*/ 0 h 455"/>
                <a:gd name="T2" fmla="*/ 17 w 2528"/>
                <a:gd name="T3" fmla="*/ 1 h 455"/>
                <a:gd name="T4" fmla="*/ 16 w 2528"/>
                <a:gd name="T5" fmla="*/ 1 h 455"/>
                <a:gd name="T6" fmla="*/ 0 w 2528"/>
                <a:gd name="T7" fmla="*/ 1 h 455"/>
                <a:gd name="T8" fmla="*/ 1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28"/>
                <a:gd name="T16" fmla="*/ 0 h 455"/>
                <a:gd name="T17" fmla="*/ 2528 w 2528"/>
                <a:gd name="T18" fmla="*/ 455 h 4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3" name="Freeform 978"/>
            <p:cNvSpPr>
              <a:spLocks/>
            </p:cNvSpPr>
            <p:nvPr/>
          </p:nvSpPr>
          <p:spPr bwMode="auto">
            <a:xfrm>
              <a:off x="1737" y="1562"/>
              <a:ext cx="425" cy="1024"/>
            </a:xfrm>
            <a:custGeom>
              <a:avLst/>
              <a:gdLst>
                <a:gd name="T0" fmla="*/ 4 w 702"/>
                <a:gd name="T1" fmla="*/ 0 h 1893"/>
                <a:gd name="T2" fmla="*/ 0 w 702"/>
                <a:gd name="T3" fmla="*/ 4 h 1893"/>
                <a:gd name="T4" fmla="*/ 1 w 702"/>
                <a:gd name="T5" fmla="*/ 4 h 1893"/>
                <a:gd name="T6" fmla="*/ 5 w 702"/>
                <a:gd name="T7" fmla="*/ 1 h 1893"/>
                <a:gd name="T8" fmla="*/ 4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2"/>
                <a:gd name="T16" fmla="*/ 0 h 1893"/>
                <a:gd name="T17" fmla="*/ 702 w 702"/>
                <a:gd name="T18" fmla="*/ 1893 h 189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4" name="Freeform 979"/>
            <p:cNvSpPr>
              <a:spLocks/>
            </p:cNvSpPr>
            <p:nvPr/>
          </p:nvSpPr>
          <p:spPr bwMode="auto">
            <a:xfrm>
              <a:off x="3144" y="1745"/>
              <a:ext cx="458" cy="1182"/>
            </a:xfrm>
            <a:custGeom>
              <a:avLst/>
              <a:gdLst>
                <a:gd name="T0" fmla="*/ 5 w 756"/>
                <a:gd name="T1" fmla="*/ 0 h 2184"/>
                <a:gd name="T2" fmla="*/ 1 w 756"/>
                <a:gd name="T3" fmla="*/ 5 h 2184"/>
                <a:gd name="T4" fmla="*/ 0 w 756"/>
                <a:gd name="T5" fmla="*/ 5 h 2184"/>
                <a:gd name="T6" fmla="*/ 4 w 756"/>
                <a:gd name="T7" fmla="*/ 1 h 2184"/>
                <a:gd name="T8" fmla="*/ 5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6"/>
                <a:gd name="T16" fmla="*/ 0 h 2184"/>
                <a:gd name="T17" fmla="*/ 756 w 756"/>
                <a:gd name="T18" fmla="*/ 2184 h 218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5" name="Freeform 980"/>
            <p:cNvSpPr>
              <a:spLocks/>
            </p:cNvSpPr>
            <p:nvPr/>
          </p:nvSpPr>
          <p:spPr bwMode="auto">
            <a:xfrm>
              <a:off x="1732" y="2534"/>
              <a:ext cx="1680" cy="399"/>
            </a:xfrm>
            <a:custGeom>
              <a:avLst/>
              <a:gdLst>
                <a:gd name="T0" fmla="*/ 1 w 2773"/>
                <a:gd name="T1" fmla="*/ 0 h 738"/>
                <a:gd name="T2" fmla="*/ 0 w 2773"/>
                <a:gd name="T3" fmla="*/ 1 h 738"/>
                <a:gd name="T4" fmla="*/ 16 w 2773"/>
                <a:gd name="T5" fmla="*/ 2 h 738"/>
                <a:gd name="T6" fmla="*/ 16 w 2773"/>
                <a:gd name="T7" fmla="*/ 1 h 738"/>
                <a:gd name="T8" fmla="*/ 1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73"/>
                <a:gd name="T16" fmla="*/ 0 h 738"/>
                <a:gd name="T17" fmla="*/ 2773 w 2773"/>
                <a:gd name="T18" fmla="*/ 738 h 7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6" name="Freeform 981"/>
            <p:cNvSpPr>
              <a:spLocks/>
            </p:cNvSpPr>
            <p:nvPr/>
          </p:nvSpPr>
          <p:spPr bwMode="auto">
            <a:xfrm>
              <a:off x="3195" y="1755"/>
              <a:ext cx="429" cy="1187"/>
            </a:xfrm>
            <a:custGeom>
              <a:avLst/>
              <a:gdLst>
                <a:gd name="T0" fmla="*/ 12 w 637"/>
                <a:gd name="T1" fmla="*/ 0 h 1659"/>
                <a:gd name="T2" fmla="*/ 12 w 637"/>
                <a:gd name="T3" fmla="*/ 0 h 1659"/>
                <a:gd name="T4" fmla="*/ 1 w 637"/>
                <a:gd name="T5" fmla="*/ 59 h 1659"/>
                <a:gd name="T6" fmla="*/ 0 w 637"/>
                <a:gd name="T7" fmla="*/ 57 h 1659"/>
                <a:gd name="T8" fmla="*/ 12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37"/>
                <a:gd name="T16" fmla="*/ 0 h 1659"/>
                <a:gd name="T17" fmla="*/ 637 w 637"/>
                <a:gd name="T18" fmla="*/ 1659 h 16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37" name="Freeform 982"/>
            <p:cNvSpPr>
              <a:spLocks/>
            </p:cNvSpPr>
            <p:nvPr/>
          </p:nvSpPr>
          <p:spPr bwMode="auto">
            <a:xfrm>
              <a:off x="1734" y="2587"/>
              <a:ext cx="1494" cy="394"/>
            </a:xfrm>
            <a:custGeom>
              <a:avLst/>
              <a:gdLst>
                <a:gd name="T0" fmla="*/ 0 w 2216"/>
                <a:gd name="T1" fmla="*/ 0 h 550"/>
                <a:gd name="T2" fmla="*/ 1 w 2216"/>
                <a:gd name="T3" fmla="*/ 2 h 550"/>
                <a:gd name="T4" fmla="*/ 42 w 2216"/>
                <a:gd name="T5" fmla="*/ 20 h 550"/>
                <a:gd name="T6" fmla="*/ 42 w 2216"/>
                <a:gd name="T7" fmla="*/ 17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6"/>
                <a:gd name="T16" fmla="*/ 0 h 550"/>
                <a:gd name="T17" fmla="*/ 2216 w 2216"/>
                <a:gd name="T18" fmla="*/ 550 h 55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3038" name="Group 983"/>
            <p:cNvGrpSpPr>
              <a:grpSpLocks/>
            </p:cNvGrpSpPr>
            <p:nvPr/>
          </p:nvGrpSpPr>
          <p:grpSpPr bwMode="auto">
            <a:xfrm>
              <a:off x="1709" y="3008"/>
              <a:ext cx="507" cy="234"/>
              <a:chOff x="1740" y="2642"/>
              <a:chExt cx="752" cy="327"/>
            </a:xfrm>
          </p:grpSpPr>
          <p:sp>
            <p:nvSpPr>
              <p:cNvPr id="33045" name="Freeform 984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52"/>
                  <a:gd name="T16" fmla="*/ 0 h 327"/>
                  <a:gd name="T17" fmla="*/ 752 w 752"/>
                  <a:gd name="T18" fmla="*/ 327 h 32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6" name="Freeform 985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6"/>
                  <a:gd name="T16" fmla="*/ 0 h 311"/>
                  <a:gd name="T17" fmla="*/ 726 w 726"/>
                  <a:gd name="T18" fmla="*/ 311 h 31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7" name="Freeform 986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0"/>
                  <a:gd name="T17" fmla="*/ 258 w 258"/>
                  <a:gd name="T18" fmla="*/ 100 h 1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8" name="Freeform 987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49" name="Freeform 988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58"/>
                  <a:gd name="T16" fmla="*/ 0 h 102"/>
                  <a:gd name="T17" fmla="*/ 258 w 258"/>
                  <a:gd name="T18" fmla="*/ 102 h 10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50" name="Freeform 989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4"/>
                  <a:gd name="T16" fmla="*/ 0 h 63"/>
                  <a:gd name="T17" fmla="*/ 194 w 194"/>
                  <a:gd name="T18" fmla="*/ 63 h 6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039" name="Freeform 990"/>
            <p:cNvSpPr>
              <a:spLocks/>
            </p:cNvSpPr>
            <p:nvPr/>
          </p:nvSpPr>
          <p:spPr bwMode="auto">
            <a:xfrm>
              <a:off x="2577" y="3043"/>
              <a:ext cx="614" cy="514"/>
            </a:xfrm>
            <a:custGeom>
              <a:avLst/>
              <a:gdLst>
                <a:gd name="T0" fmla="*/ 1 w 990"/>
                <a:gd name="T1" fmla="*/ 10 h 792"/>
                <a:gd name="T2" fmla="*/ 9 w 990"/>
                <a:gd name="T3" fmla="*/ 0 h 792"/>
                <a:gd name="T4" fmla="*/ 9 w 990"/>
                <a:gd name="T5" fmla="*/ 1 h 792"/>
                <a:gd name="T6" fmla="*/ 0 w 990"/>
                <a:gd name="T7" fmla="*/ 10 h 792"/>
                <a:gd name="T8" fmla="*/ 1 w 990"/>
                <a:gd name="T9" fmla="*/ 1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0"/>
                <a:gd name="T16" fmla="*/ 0 h 792"/>
                <a:gd name="T17" fmla="*/ 990 w 990"/>
                <a:gd name="T18" fmla="*/ 792 h 7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0" name="Freeform 991"/>
            <p:cNvSpPr>
              <a:spLocks/>
            </p:cNvSpPr>
            <p:nvPr/>
          </p:nvSpPr>
          <p:spPr bwMode="auto">
            <a:xfrm>
              <a:off x="1010" y="3084"/>
              <a:ext cx="1571" cy="469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22 w 2532"/>
                <a:gd name="T5" fmla="*/ 9 h 723"/>
                <a:gd name="T6" fmla="*/ 22 w 2532"/>
                <a:gd name="T7" fmla="*/ 10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1" name="Freeform 992"/>
            <p:cNvSpPr>
              <a:spLocks/>
            </p:cNvSpPr>
            <p:nvPr/>
          </p:nvSpPr>
          <p:spPr bwMode="auto">
            <a:xfrm>
              <a:off x="1011" y="2998"/>
              <a:ext cx="17" cy="95"/>
            </a:xfrm>
            <a:custGeom>
              <a:avLst/>
              <a:gdLst>
                <a:gd name="T0" fmla="*/ 1 w 26"/>
                <a:gd name="T1" fmla="*/ 1 h 147"/>
                <a:gd name="T2" fmla="*/ 1 w 26"/>
                <a:gd name="T3" fmla="*/ 2 h 147"/>
                <a:gd name="T4" fmla="*/ 0 w 26"/>
                <a:gd name="T5" fmla="*/ 2 h 147"/>
                <a:gd name="T6" fmla="*/ 1 w 26"/>
                <a:gd name="T7" fmla="*/ 0 h 147"/>
                <a:gd name="T8" fmla="*/ 1 w 26"/>
                <a:gd name="T9" fmla="*/ 1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47"/>
                <a:gd name="T17" fmla="*/ 26 w 26"/>
                <a:gd name="T18" fmla="*/ 147 h 1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2" name="Freeform 993"/>
            <p:cNvSpPr>
              <a:spLocks/>
            </p:cNvSpPr>
            <p:nvPr/>
          </p:nvSpPr>
          <p:spPr bwMode="auto">
            <a:xfrm>
              <a:off x="1012" y="2611"/>
              <a:ext cx="730" cy="393"/>
            </a:xfrm>
            <a:custGeom>
              <a:avLst/>
              <a:gdLst>
                <a:gd name="T0" fmla="*/ 10 w 1176"/>
                <a:gd name="T1" fmla="*/ 0 h 606"/>
                <a:gd name="T2" fmla="*/ 0 w 1176"/>
                <a:gd name="T3" fmla="*/ 8 h 606"/>
                <a:gd name="T4" fmla="*/ 1 w 1176"/>
                <a:gd name="T5" fmla="*/ 8 h 606"/>
                <a:gd name="T6" fmla="*/ 10 w 1176"/>
                <a:gd name="T7" fmla="*/ 1 h 606"/>
                <a:gd name="T8" fmla="*/ 1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76"/>
                <a:gd name="T16" fmla="*/ 0 h 606"/>
                <a:gd name="T17" fmla="*/ 1176 w 1176"/>
                <a:gd name="T18" fmla="*/ 606 h 6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3" name="Freeform 994"/>
            <p:cNvSpPr>
              <a:spLocks/>
            </p:cNvSpPr>
            <p:nvPr/>
          </p:nvSpPr>
          <p:spPr bwMode="auto">
            <a:xfrm>
              <a:off x="1061" y="3018"/>
              <a:ext cx="1490" cy="451"/>
            </a:xfrm>
            <a:custGeom>
              <a:avLst/>
              <a:gdLst>
                <a:gd name="T0" fmla="*/ 1 w 2532"/>
                <a:gd name="T1" fmla="*/ 0 h 723"/>
                <a:gd name="T2" fmla="*/ 1 w 2532"/>
                <a:gd name="T3" fmla="*/ 0 h 723"/>
                <a:gd name="T4" fmla="*/ 12 w 2532"/>
                <a:gd name="T5" fmla="*/ 6 h 723"/>
                <a:gd name="T6" fmla="*/ 12 w 2532"/>
                <a:gd name="T7" fmla="*/ 6 h 723"/>
                <a:gd name="T8" fmla="*/ 0 w 2532"/>
                <a:gd name="T9" fmla="*/ 1 h 723"/>
                <a:gd name="T10" fmla="*/ 1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44" name="Freeform 995"/>
            <p:cNvSpPr>
              <a:spLocks/>
            </p:cNvSpPr>
            <p:nvPr/>
          </p:nvSpPr>
          <p:spPr bwMode="auto">
            <a:xfrm flipV="1">
              <a:off x="2549" y="2986"/>
              <a:ext cx="608" cy="46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9 h 723"/>
                <a:gd name="T6" fmla="*/ 0 w 2532"/>
                <a:gd name="T7" fmla="*/ 9 h 723"/>
                <a:gd name="T8" fmla="*/ 0 w 2532"/>
                <a:gd name="T9" fmla="*/ 1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532"/>
                <a:gd name="T19" fmla="*/ 0 h 723"/>
                <a:gd name="T20" fmla="*/ 2532 w 2532"/>
                <a:gd name="T21" fmla="*/ 723 h 72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32828" name="Picture 996" descr="laptop_keyboa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6897688" y="57356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29" name="Freeform 997"/>
          <p:cNvSpPr>
            <a:spLocks/>
          </p:cNvSpPr>
          <p:nvPr/>
        </p:nvSpPr>
        <p:spPr bwMode="auto">
          <a:xfrm>
            <a:off x="7026275" y="55800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830" name="Picture 998" descr="scre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150" y="55848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31" name="Freeform 999"/>
          <p:cNvSpPr>
            <a:spLocks/>
          </p:cNvSpPr>
          <p:nvPr/>
        </p:nvSpPr>
        <p:spPr bwMode="auto">
          <a:xfrm>
            <a:off x="7083425" y="55737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2" name="Freeform 1000"/>
          <p:cNvSpPr>
            <a:spLocks/>
          </p:cNvSpPr>
          <p:nvPr/>
        </p:nvSpPr>
        <p:spPr bwMode="auto">
          <a:xfrm>
            <a:off x="7024688" y="55737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3" name="Freeform 1001"/>
          <p:cNvSpPr>
            <a:spLocks/>
          </p:cNvSpPr>
          <p:nvPr/>
        </p:nvSpPr>
        <p:spPr bwMode="auto">
          <a:xfrm>
            <a:off x="7267575" y="56022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4" name="Freeform 1002"/>
          <p:cNvSpPr>
            <a:spLocks/>
          </p:cNvSpPr>
          <p:nvPr/>
        </p:nvSpPr>
        <p:spPr bwMode="auto">
          <a:xfrm>
            <a:off x="7023100" y="57261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5" name="Freeform 1003"/>
          <p:cNvSpPr>
            <a:spLocks/>
          </p:cNvSpPr>
          <p:nvPr/>
        </p:nvSpPr>
        <p:spPr bwMode="auto">
          <a:xfrm>
            <a:off x="7275513" y="56038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6" name="Freeform 1004"/>
          <p:cNvSpPr>
            <a:spLocks/>
          </p:cNvSpPr>
          <p:nvPr/>
        </p:nvSpPr>
        <p:spPr bwMode="auto">
          <a:xfrm>
            <a:off x="7023100" y="57356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37" name="Group 1005"/>
          <p:cNvGrpSpPr>
            <a:grpSpLocks/>
          </p:cNvGrpSpPr>
          <p:nvPr/>
        </p:nvGrpSpPr>
        <p:grpSpPr bwMode="auto">
          <a:xfrm>
            <a:off x="7019925" y="5800725"/>
            <a:ext cx="87313" cy="38100"/>
            <a:chOff x="1740" y="2642"/>
            <a:chExt cx="752" cy="327"/>
          </a:xfrm>
        </p:grpSpPr>
        <p:sp>
          <p:nvSpPr>
            <p:cNvPr id="33022" name="Freeform 1006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3" name="Freeform 1007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4" name="Freeform 1008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5" name="Freeform 1009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6" name="Freeform 1010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7" name="Freeform 1011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38" name="Freeform 1012"/>
          <p:cNvSpPr>
            <a:spLocks/>
          </p:cNvSpPr>
          <p:nvPr/>
        </p:nvSpPr>
        <p:spPr bwMode="auto">
          <a:xfrm>
            <a:off x="7169150" y="58070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39" name="Freeform 1013"/>
          <p:cNvSpPr>
            <a:spLocks/>
          </p:cNvSpPr>
          <p:nvPr/>
        </p:nvSpPr>
        <p:spPr bwMode="auto">
          <a:xfrm>
            <a:off x="6897688" y="58134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0" name="Freeform 1014"/>
          <p:cNvSpPr>
            <a:spLocks/>
          </p:cNvSpPr>
          <p:nvPr/>
        </p:nvSpPr>
        <p:spPr bwMode="auto">
          <a:xfrm>
            <a:off x="6899275" y="57991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1" name="Freeform 1015"/>
          <p:cNvSpPr>
            <a:spLocks/>
          </p:cNvSpPr>
          <p:nvPr/>
        </p:nvSpPr>
        <p:spPr bwMode="auto">
          <a:xfrm>
            <a:off x="6899275" y="57388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2" name="Freeform 1016"/>
          <p:cNvSpPr>
            <a:spLocks/>
          </p:cNvSpPr>
          <p:nvPr/>
        </p:nvSpPr>
        <p:spPr bwMode="auto">
          <a:xfrm>
            <a:off x="6907213" y="58023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3" name="Freeform 1017"/>
          <p:cNvSpPr>
            <a:spLocks/>
          </p:cNvSpPr>
          <p:nvPr/>
        </p:nvSpPr>
        <p:spPr bwMode="auto">
          <a:xfrm flipV="1">
            <a:off x="7164388" y="57975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2844" name="Picture 1018" descr="laptop_keyboard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5581650" y="3290888"/>
            <a:ext cx="363538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45" name="Freeform 1019"/>
          <p:cNvSpPr>
            <a:spLocks/>
          </p:cNvSpPr>
          <p:nvPr/>
        </p:nvSpPr>
        <p:spPr bwMode="auto">
          <a:xfrm>
            <a:off x="5702300" y="3135313"/>
            <a:ext cx="292100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846" name="Picture 1020" descr="screen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588" y="3140075"/>
            <a:ext cx="2667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47" name="Freeform 1021"/>
          <p:cNvSpPr>
            <a:spLocks/>
          </p:cNvSpPr>
          <p:nvPr/>
        </p:nvSpPr>
        <p:spPr bwMode="auto">
          <a:xfrm>
            <a:off x="5756275" y="3128963"/>
            <a:ext cx="247650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8" name="Freeform 1022"/>
          <p:cNvSpPr>
            <a:spLocks/>
          </p:cNvSpPr>
          <p:nvPr/>
        </p:nvSpPr>
        <p:spPr bwMode="auto">
          <a:xfrm>
            <a:off x="5700713" y="3128963"/>
            <a:ext cx="68262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49" name="Freeform 1023"/>
          <p:cNvSpPr>
            <a:spLocks/>
          </p:cNvSpPr>
          <p:nvPr/>
        </p:nvSpPr>
        <p:spPr bwMode="auto">
          <a:xfrm>
            <a:off x="5927725" y="3157538"/>
            <a:ext cx="74613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0" name="Freeform 1024"/>
          <p:cNvSpPr>
            <a:spLocks/>
          </p:cNvSpPr>
          <p:nvPr/>
        </p:nvSpPr>
        <p:spPr bwMode="auto">
          <a:xfrm>
            <a:off x="5699125" y="3281363"/>
            <a:ext cx="27146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1" name="Freeform 1025"/>
          <p:cNvSpPr>
            <a:spLocks/>
          </p:cNvSpPr>
          <p:nvPr/>
        </p:nvSpPr>
        <p:spPr bwMode="auto">
          <a:xfrm>
            <a:off x="5935663" y="3159125"/>
            <a:ext cx="69850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2" name="Freeform 1026"/>
          <p:cNvSpPr>
            <a:spLocks/>
          </p:cNvSpPr>
          <p:nvPr/>
        </p:nvSpPr>
        <p:spPr bwMode="auto">
          <a:xfrm>
            <a:off x="5699125" y="3290888"/>
            <a:ext cx="242888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53" name="Group 1027"/>
          <p:cNvGrpSpPr>
            <a:grpSpLocks/>
          </p:cNvGrpSpPr>
          <p:nvPr/>
        </p:nvGrpSpPr>
        <p:grpSpPr bwMode="auto">
          <a:xfrm>
            <a:off x="5695950" y="3355975"/>
            <a:ext cx="80963" cy="38100"/>
            <a:chOff x="1740" y="2642"/>
            <a:chExt cx="752" cy="327"/>
          </a:xfrm>
        </p:grpSpPr>
        <p:sp>
          <p:nvSpPr>
            <p:cNvPr id="33016" name="Freeform 1028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7" name="Freeform 1029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8" name="Freeform 1030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9" name="Freeform 1031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0" name="Freeform 1032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21" name="Freeform 1033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54" name="Freeform 1034"/>
          <p:cNvSpPr>
            <a:spLocks/>
          </p:cNvSpPr>
          <p:nvPr/>
        </p:nvSpPr>
        <p:spPr bwMode="auto">
          <a:xfrm>
            <a:off x="5835650" y="3362325"/>
            <a:ext cx="10001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5" name="Freeform 1035"/>
          <p:cNvSpPr>
            <a:spLocks/>
          </p:cNvSpPr>
          <p:nvPr/>
        </p:nvSpPr>
        <p:spPr bwMode="auto">
          <a:xfrm>
            <a:off x="5583238" y="3368675"/>
            <a:ext cx="254000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6" name="Freeform 1036"/>
          <p:cNvSpPr>
            <a:spLocks/>
          </p:cNvSpPr>
          <p:nvPr/>
        </p:nvSpPr>
        <p:spPr bwMode="auto">
          <a:xfrm>
            <a:off x="5583238" y="3354388"/>
            <a:ext cx="1587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7" name="Freeform 1037"/>
          <p:cNvSpPr>
            <a:spLocks/>
          </p:cNvSpPr>
          <p:nvPr/>
        </p:nvSpPr>
        <p:spPr bwMode="auto">
          <a:xfrm>
            <a:off x="5583238" y="3294063"/>
            <a:ext cx="117475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8" name="Freeform 1038"/>
          <p:cNvSpPr>
            <a:spLocks/>
          </p:cNvSpPr>
          <p:nvPr/>
        </p:nvSpPr>
        <p:spPr bwMode="auto">
          <a:xfrm>
            <a:off x="5591175" y="3357563"/>
            <a:ext cx="241300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59" name="Freeform 1039"/>
          <p:cNvSpPr>
            <a:spLocks/>
          </p:cNvSpPr>
          <p:nvPr/>
        </p:nvSpPr>
        <p:spPr bwMode="auto">
          <a:xfrm flipV="1">
            <a:off x="5830888" y="3352800"/>
            <a:ext cx="9842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60" name="Group 1040"/>
          <p:cNvGrpSpPr>
            <a:grpSpLocks/>
          </p:cNvGrpSpPr>
          <p:nvPr/>
        </p:nvGrpSpPr>
        <p:grpSpPr bwMode="auto">
          <a:xfrm flipH="1">
            <a:off x="5940425" y="3222625"/>
            <a:ext cx="414338" cy="373063"/>
            <a:chOff x="2839" y="3501"/>
            <a:chExt cx="755" cy="803"/>
          </a:xfrm>
        </p:grpSpPr>
        <p:pic>
          <p:nvPicPr>
            <p:cNvPr id="33014" name="Picture 1041" descr="desktop_computer_stylized_medium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015" name="Freeform 1042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32861" name="Picture 1043" descr="laptop_keyboard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064" flipH="1">
            <a:off x="7329488" y="5672138"/>
            <a:ext cx="388937" cy="15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62" name="Freeform 1044"/>
          <p:cNvSpPr>
            <a:spLocks/>
          </p:cNvSpPr>
          <p:nvPr/>
        </p:nvSpPr>
        <p:spPr bwMode="auto">
          <a:xfrm>
            <a:off x="7458075" y="5516563"/>
            <a:ext cx="312738" cy="207962"/>
          </a:xfrm>
          <a:custGeom>
            <a:avLst/>
            <a:gdLst>
              <a:gd name="T0" fmla="*/ 2147483647 w 2982"/>
              <a:gd name="T1" fmla="*/ 0 h 2442"/>
              <a:gd name="T2" fmla="*/ 0 w 2982"/>
              <a:gd name="T3" fmla="*/ 2147483647 h 2442"/>
              <a:gd name="T4" fmla="*/ 2147483647 w 2982"/>
              <a:gd name="T5" fmla="*/ 2147483647 h 2442"/>
              <a:gd name="T6" fmla="*/ 2147483647 w 2982"/>
              <a:gd name="T7" fmla="*/ 2147483647 h 2442"/>
              <a:gd name="T8" fmla="*/ 2147483647 w 2982"/>
              <a:gd name="T9" fmla="*/ 0 h 244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982"/>
              <a:gd name="T16" fmla="*/ 0 h 2442"/>
              <a:gd name="T17" fmla="*/ 2982 w 2982"/>
              <a:gd name="T18" fmla="*/ 2442 h 244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982" h="2442">
                <a:moveTo>
                  <a:pt x="540" y="0"/>
                </a:moveTo>
                <a:lnTo>
                  <a:pt x="0" y="1734"/>
                </a:lnTo>
                <a:lnTo>
                  <a:pt x="2394" y="2442"/>
                </a:lnTo>
                <a:lnTo>
                  <a:pt x="2982" y="318"/>
                </a:lnTo>
                <a:lnTo>
                  <a:pt x="540" y="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2863" name="Picture 1045" descr="screen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5521325"/>
            <a:ext cx="28416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64" name="Freeform 1046"/>
          <p:cNvSpPr>
            <a:spLocks/>
          </p:cNvSpPr>
          <p:nvPr/>
        </p:nvSpPr>
        <p:spPr bwMode="auto">
          <a:xfrm>
            <a:off x="7515225" y="5510213"/>
            <a:ext cx="265113" cy="39687"/>
          </a:xfrm>
          <a:custGeom>
            <a:avLst/>
            <a:gdLst>
              <a:gd name="T0" fmla="*/ 2147483647 w 2528"/>
              <a:gd name="T1" fmla="*/ 0 h 455"/>
              <a:gd name="T2" fmla="*/ 2147483647 w 2528"/>
              <a:gd name="T3" fmla="*/ 2147483647 h 455"/>
              <a:gd name="T4" fmla="*/ 2147483647 w 2528"/>
              <a:gd name="T5" fmla="*/ 2147483647 h 455"/>
              <a:gd name="T6" fmla="*/ 0 w 2528"/>
              <a:gd name="T7" fmla="*/ 2147483647 h 455"/>
              <a:gd name="T8" fmla="*/ 2147483647 w 2528"/>
              <a:gd name="T9" fmla="*/ 0 h 4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528"/>
              <a:gd name="T16" fmla="*/ 0 h 455"/>
              <a:gd name="T17" fmla="*/ 2528 w 2528"/>
              <a:gd name="T18" fmla="*/ 455 h 4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528" h="455">
                <a:moveTo>
                  <a:pt x="14" y="0"/>
                </a:moveTo>
                <a:lnTo>
                  <a:pt x="2528" y="341"/>
                </a:lnTo>
                <a:lnTo>
                  <a:pt x="2480" y="455"/>
                </a:lnTo>
                <a:lnTo>
                  <a:pt x="0" y="86"/>
                </a:lnTo>
                <a:lnTo>
                  <a:pt x="14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EAEAEA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5" name="Freeform 1047"/>
          <p:cNvSpPr>
            <a:spLocks/>
          </p:cNvSpPr>
          <p:nvPr/>
        </p:nvSpPr>
        <p:spPr bwMode="auto">
          <a:xfrm>
            <a:off x="7456488" y="5510213"/>
            <a:ext cx="73025" cy="161925"/>
          </a:xfrm>
          <a:custGeom>
            <a:avLst/>
            <a:gdLst>
              <a:gd name="T0" fmla="*/ 2147483647 w 702"/>
              <a:gd name="T1" fmla="*/ 0 h 1893"/>
              <a:gd name="T2" fmla="*/ 0 w 702"/>
              <a:gd name="T3" fmla="*/ 2147483647 h 1893"/>
              <a:gd name="T4" fmla="*/ 2147483647 w 702"/>
              <a:gd name="T5" fmla="*/ 2147483647 h 1893"/>
              <a:gd name="T6" fmla="*/ 2147483647 w 702"/>
              <a:gd name="T7" fmla="*/ 2147483647 h 1893"/>
              <a:gd name="T8" fmla="*/ 2147483647 w 702"/>
              <a:gd name="T9" fmla="*/ 0 h 189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02"/>
              <a:gd name="T16" fmla="*/ 0 h 1893"/>
              <a:gd name="T17" fmla="*/ 702 w 702"/>
              <a:gd name="T18" fmla="*/ 1893 h 189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02" h="1893">
                <a:moveTo>
                  <a:pt x="579" y="0"/>
                </a:moveTo>
                <a:lnTo>
                  <a:pt x="0" y="1869"/>
                </a:lnTo>
                <a:lnTo>
                  <a:pt x="114" y="1893"/>
                </a:lnTo>
                <a:lnTo>
                  <a:pt x="702" y="51"/>
                </a:lnTo>
                <a:lnTo>
                  <a:pt x="579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6" name="Freeform 1048"/>
          <p:cNvSpPr>
            <a:spLocks/>
          </p:cNvSpPr>
          <p:nvPr/>
        </p:nvSpPr>
        <p:spPr bwMode="auto">
          <a:xfrm>
            <a:off x="7699375" y="5538788"/>
            <a:ext cx="79375" cy="185737"/>
          </a:xfrm>
          <a:custGeom>
            <a:avLst/>
            <a:gdLst>
              <a:gd name="T0" fmla="*/ 2147483647 w 756"/>
              <a:gd name="T1" fmla="*/ 0 h 2184"/>
              <a:gd name="T2" fmla="*/ 2147483647 w 756"/>
              <a:gd name="T3" fmla="*/ 2147483647 h 2184"/>
              <a:gd name="T4" fmla="*/ 0 w 756"/>
              <a:gd name="T5" fmla="*/ 2147483647 h 2184"/>
              <a:gd name="T6" fmla="*/ 2147483647 w 756"/>
              <a:gd name="T7" fmla="*/ 2147483647 h 2184"/>
              <a:gd name="T8" fmla="*/ 2147483647 w 756"/>
              <a:gd name="T9" fmla="*/ 0 h 21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756"/>
              <a:gd name="T16" fmla="*/ 0 h 2184"/>
              <a:gd name="T17" fmla="*/ 756 w 756"/>
              <a:gd name="T18" fmla="*/ 2184 h 218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756" h="2184">
                <a:moveTo>
                  <a:pt x="756" y="0"/>
                </a:moveTo>
                <a:lnTo>
                  <a:pt x="138" y="2184"/>
                </a:lnTo>
                <a:lnTo>
                  <a:pt x="0" y="2148"/>
                </a:lnTo>
                <a:lnTo>
                  <a:pt x="606" y="78"/>
                </a:lnTo>
                <a:lnTo>
                  <a:pt x="756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7" name="Freeform 1049"/>
          <p:cNvSpPr>
            <a:spLocks/>
          </p:cNvSpPr>
          <p:nvPr/>
        </p:nvSpPr>
        <p:spPr bwMode="auto">
          <a:xfrm>
            <a:off x="7454900" y="5662613"/>
            <a:ext cx="290513" cy="63500"/>
          </a:xfrm>
          <a:custGeom>
            <a:avLst/>
            <a:gdLst>
              <a:gd name="T0" fmla="*/ 2147483647 w 2773"/>
              <a:gd name="T1" fmla="*/ 0 h 738"/>
              <a:gd name="T2" fmla="*/ 0 w 2773"/>
              <a:gd name="T3" fmla="*/ 2147483647 h 738"/>
              <a:gd name="T4" fmla="*/ 2147483647 w 2773"/>
              <a:gd name="T5" fmla="*/ 2147483647 h 738"/>
              <a:gd name="T6" fmla="*/ 2147483647 w 2773"/>
              <a:gd name="T7" fmla="*/ 2147483647 h 738"/>
              <a:gd name="T8" fmla="*/ 2147483647 w 2773"/>
              <a:gd name="T9" fmla="*/ 0 h 73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773"/>
              <a:gd name="T16" fmla="*/ 0 h 738"/>
              <a:gd name="T17" fmla="*/ 2773 w 2773"/>
              <a:gd name="T18" fmla="*/ 738 h 73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773" h="738">
                <a:moveTo>
                  <a:pt x="33" y="0"/>
                </a:moveTo>
                <a:lnTo>
                  <a:pt x="0" y="99"/>
                </a:lnTo>
                <a:lnTo>
                  <a:pt x="2436" y="738"/>
                </a:lnTo>
                <a:cubicBezTo>
                  <a:pt x="2499" y="501"/>
                  <a:pt x="2773" y="727"/>
                  <a:pt x="2373" y="603"/>
                </a:cubicBezTo>
                <a:lnTo>
                  <a:pt x="33" y="0"/>
                </a:lnTo>
                <a:close/>
              </a:path>
            </a:pathLst>
          </a:custGeom>
          <a:gradFill rotWithShape="1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8" name="Freeform 1050"/>
          <p:cNvSpPr>
            <a:spLocks/>
          </p:cNvSpPr>
          <p:nvPr/>
        </p:nvSpPr>
        <p:spPr bwMode="auto">
          <a:xfrm>
            <a:off x="7707313" y="5540375"/>
            <a:ext cx="74612" cy="187325"/>
          </a:xfrm>
          <a:custGeom>
            <a:avLst/>
            <a:gdLst>
              <a:gd name="T0" fmla="*/ 2147483647 w 637"/>
              <a:gd name="T1" fmla="*/ 0 h 1659"/>
              <a:gd name="T2" fmla="*/ 2147483647 w 637"/>
              <a:gd name="T3" fmla="*/ 0 h 1659"/>
              <a:gd name="T4" fmla="*/ 2147483647 w 637"/>
              <a:gd name="T5" fmla="*/ 2147483647 h 1659"/>
              <a:gd name="T6" fmla="*/ 0 w 637"/>
              <a:gd name="T7" fmla="*/ 2147483647 h 1659"/>
              <a:gd name="T8" fmla="*/ 2147483647 w 637"/>
              <a:gd name="T9" fmla="*/ 0 h 165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7"/>
              <a:gd name="T16" fmla="*/ 0 h 1659"/>
              <a:gd name="T17" fmla="*/ 637 w 637"/>
              <a:gd name="T18" fmla="*/ 1659 h 165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7" h="1659">
                <a:moveTo>
                  <a:pt x="615" y="0"/>
                </a:moveTo>
                <a:lnTo>
                  <a:pt x="637" y="0"/>
                </a:lnTo>
                <a:lnTo>
                  <a:pt x="68" y="1659"/>
                </a:lnTo>
                <a:lnTo>
                  <a:pt x="0" y="1647"/>
                </a:lnTo>
                <a:lnTo>
                  <a:pt x="615" y="0"/>
                </a:lnTo>
                <a:close/>
              </a:path>
            </a:pathLst>
          </a:custGeom>
          <a:solidFill>
            <a:srgbClr val="4D4D4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69" name="Freeform 1051"/>
          <p:cNvSpPr>
            <a:spLocks/>
          </p:cNvSpPr>
          <p:nvPr/>
        </p:nvSpPr>
        <p:spPr bwMode="auto">
          <a:xfrm>
            <a:off x="7454900" y="5672138"/>
            <a:ext cx="258763" cy="61912"/>
          </a:xfrm>
          <a:custGeom>
            <a:avLst/>
            <a:gdLst>
              <a:gd name="T0" fmla="*/ 0 w 2216"/>
              <a:gd name="T1" fmla="*/ 0 h 550"/>
              <a:gd name="T2" fmla="*/ 2147483647 w 2216"/>
              <a:gd name="T3" fmla="*/ 2147483647 h 550"/>
              <a:gd name="T4" fmla="*/ 2147483647 w 2216"/>
              <a:gd name="T5" fmla="*/ 2147483647 h 550"/>
              <a:gd name="T6" fmla="*/ 2147483647 w 2216"/>
              <a:gd name="T7" fmla="*/ 2147483647 h 550"/>
              <a:gd name="T8" fmla="*/ 0 w 2216"/>
              <a:gd name="T9" fmla="*/ 0 h 55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16"/>
              <a:gd name="T16" fmla="*/ 0 h 550"/>
              <a:gd name="T17" fmla="*/ 2216 w 2216"/>
              <a:gd name="T18" fmla="*/ 550 h 55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16" h="550">
                <a:moveTo>
                  <a:pt x="0" y="0"/>
                </a:moveTo>
                <a:lnTo>
                  <a:pt x="9" y="57"/>
                </a:lnTo>
                <a:lnTo>
                  <a:pt x="2164" y="550"/>
                </a:lnTo>
                <a:lnTo>
                  <a:pt x="2216" y="496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rgbClr val="80808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70" name="Group 1052"/>
          <p:cNvGrpSpPr>
            <a:grpSpLocks/>
          </p:cNvGrpSpPr>
          <p:nvPr/>
        </p:nvGrpSpPr>
        <p:grpSpPr bwMode="auto">
          <a:xfrm>
            <a:off x="7451725" y="5737225"/>
            <a:ext cx="87313" cy="38100"/>
            <a:chOff x="1740" y="2642"/>
            <a:chExt cx="752" cy="327"/>
          </a:xfrm>
        </p:grpSpPr>
        <p:sp>
          <p:nvSpPr>
            <p:cNvPr id="33008" name="Freeform 1053"/>
            <p:cNvSpPr>
              <a:spLocks/>
            </p:cNvSpPr>
            <p:nvPr/>
          </p:nvSpPr>
          <p:spPr bwMode="auto">
            <a:xfrm>
              <a:off x="1740" y="2642"/>
              <a:ext cx="752" cy="327"/>
            </a:xfrm>
            <a:custGeom>
              <a:avLst/>
              <a:gdLst>
                <a:gd name="T0" fmla="*/ 293 w 752"/>
                <a:gd name="T1" fmla="*/ 0 h 327"/>
                <a:gd name="T2" fmla="*/ 752 w 752"/>
                <a:gd name="T3" fmla="*/ 124 h 327"/>
                <a:gd name="T4" fmla="*/ 470 w 752"/>
                <a:gd name="T5" fmla="*/ 327 h 327"/>
                <a:gd name="T6" fmla="*/ 0 w 752"/>
                <a:gd name="T7" fmla="*/ 183 h 327"/>
                <a:gd name="T8" fmla="*/ 293 w 752"/>
                <a:gd name="T9" fmla="*/ 0 h 3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52"/>
                <a:gd name="T16" fmla="*/ 0 h 327"/>
                <a:gd name="T17" fmla="*/ 752 w 752"/>
                <a:gd name="T18" fmla="*/ 327 h 3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52" h="327">
                  <a:moveTo>
                    <a:pt x="293" y="0"/>
                  </a:moveTo>
                  <a:lnTo>
                    <a:pt x="752" y="124"/>
                  </a:lnTo>
                  <a:lnTo>
                    <a:pt x="470" y="327"/>
                  </a:lnTo>
                  <a:lnTo>
                    <a:pt x="0" y="183"/>
                  </a:lnTo>
                  <a:lnTo>
                    <a:pt x="293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09" name="Freeform 1054"/>
            <p:cNvSpPr>
              <a:spLocks/>
            </p:cNvSpPr>
            <p:nvPr/>
          </p:nvSpPr>
          <p:spPr bwMode="auto">
            <a:xfrm>
              <a:off x="1754" y="2649"/>
              <a:ext cx="726" cy="311"/>
            </a:xfrm>
            <a:custGeom>
              <a:avLst/>
              <a:gdLst>
                <a:gd name="T0" fmla="*/ 282 w 726"/>
                <a:gd name="T1" fmla="*/ 0 h 311"/>
                <a:gd name="T2" fmla="*/ 726 w 726"/>
                <a:gd name="T3" fmla="*/ 119 h 311"/>
                <a:gd name="T4" fmla="*/ 457 w 726"/>
                <a:gd name="T5" fmla="*/ 311 h 311"/>
                <a:gd name="T6" fmla="*/ 0 w 726"/>
                <a:gd name="T7" fmla="*/ 173 h 311"/>
                <a:gd name="T8" fmla="*/ 282 w 726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6"/>
                <a:gd name="T16" fmla="*/ 0 h 311"/>
                <a:gd name="T17" fmla="*/ 726 w 726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6" h="311">
                  <a:moveTo>
                    <a:pt x="282" y="0"/>
                  </a:moveTo>
                  <a:lnTo>
                    <a:pt x="726" y="119"/>
                  </a:lnTo>
                  <a:lnTo>
                    <a:pt x="457" y="311"/>
                  </a:lnTo>
                  <a:lnTo>
                    <a:pt x="0" y="173"/>
                  </a:lnTo>
                  <a:lnTo>
                    <a:pt x="282" y="0"/>
                  </a:lnTo>
                  <a:close/>
                </a:path>
              </a:pathLst>
            </a:custGeom>
            <a:gradFill rotWithShape="1">
              <a:gsLst>
                <a:gs pos="0">
                  <a:srgbClr val="4D4D4D"/>
                </a:gs>
                <a:gs pos="100000">
                  <a:srgbClr val="DDDDDD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0" name="Freeform 1055"/>
            <p:cNvSpPr>
              <a:spLocks/>
            </p:cNvSpPr>
            <p:nvPr/>
          </p:nvSpPr>
          <p:spPr bwMode="auto">
            <a:xfrm>
              <a:off x="1808" y="2770"/>
              <a:ext cx="258" cy="100"/>
            </a:xfrm>
            <a:custGeom>
              <a:avLst/>
              <a:gdLst>
                <a:gd name="T0" fmla="*/ 0 w 258"/>
                <a:gd name="T1" fmla="*/ 44 h 100"/>
                <a:gd name="T2" fmla="*/ 75 w 258"/>
                <a:gd name="T3" fmla="*/ 0 h 100"/>
                <a:gd name="T4" fmla="*/ 258 w 258"/>
                <a:gd name="T5" fmla="*/ 50 h 100"/>
                <a:gd name="T6" fmla="*/ 183 w 258"/>
                <a:gd name="T7" fmla="*/ 100 h 100"/>
                <a:gd name="T8" fmla="*/ 0 w 258"/>
                <a:gd name="T9" fmla="*/ 44 h 1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0"/>
                <a:gd name="T17" fmla="*/ 258 w 258"/>
                <a:gd name="T18" fmla="*/ 100 h 1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0">
                  <a:moveTo>
                    <a:pt x="0" y="44"/>
                  </a:moveTo>
                  <a:lnTo>
                    <a:pt x="75" y="0"/>
                  </a:lnTo>
                  <a:lnTo>
                    <a:pt x="258" y="50"/>
                  </a:lnTo>
                  <a:lnTo>
                    <a:pt x="183" y="10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1" name="Freeform 1056"/>
            <p:cNvSpPr>
              <a:spLocks/>
            </p:cNvSpPr>
            <p:nvPr/>
          </p:nvSpPr>
          <p:spPr bwMode="auto">
            <a:xfrm>
              <a:off x="1799" y="2816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2" name="Freeform 1057"/>
            <p:cNvSpPr>
              <a:spLocks/>
            </p:cNvSpPr>
            <p:nvPr/>
          </p:nvSpPr>
          <p:spPr bwMode="auto">
            <a:xfrm>
              <a:off x="2020" y="2834"/>
              <a:ext cx="258" cy="102"/>
            </a:xfrm>
            <a:custGeom>
              <a:avLst/>
              <a:gdLst>
                <a:gd name="T0" fmla="*/ 0 w 258"/>
                <a:gd name="T1" fmla="*/ 46 h 102"/>
                <a:gd name="T2" fmla="*/ 71 w 258"/>
                <a:gd name="T3" fmla="*/ 0 h 102"/>
                <a:gd name="T4" fmla="*/ 258 w 258"/>
                <a:gd name="T5" fmla="*/ 52 h 102"/>
                <a:gd name="T6" fmla="*/ 183 w 258"/>
                <a:gd name="T7" fmla="*/ 102 h 102"/>
                <a:gd name="T8" fmla="*/ 0 w 258"/>
                <a:gd name="T9" fmla="*/ 46 h 10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8"/>
                <a:gd name="T16" fmla="*/ 0 h 102"/>
                <a:gd name="T17" fmla="*/ 258 w 258"/>
                <a:gd name="T18" fmla="*/ 102 h 10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8" h="102">
                  <a:moveTo>
                    <a:pt x="0" y="46"/>
                  </a:moveTo>
                  <a:lnTo>
                    <a:pt x="71" y="0"/>
                  </a:lnTo>
                  <a:lnTo>
                    <a:pt x="258" y="52"/>
                  </a:lnTo>
                  <a:lnTo>
                    <a:pt x="183" y="102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013" name="Freeform 1058"/>
            <p:cNvSpPr>
              <a:spLocks/>
            </p:cNvSpPr>
            <p:nvPr/>
          </p:nvSpPr>
          <p:spPr bwMode="auto">
            <a:xfrm>
              <a:off x="2011" y="2882"/>
              <a:ext cx="194" cy="63"/>
            </a:xfrm>
            <a:custGeom>
              <a:avLst/>
              <a:gdLst>
                <a:gd name="T0" fmla="*/ 12 w 194"/>
                <a:gd name="T1" fmla="*/ 0 h 63"/>
                <a:gd name="T2" fmla="*/ 194 w 194"/>
                <a:gd name="T3" fmla="*/ 53 h 63"/>
                <a:gd name="T4" fmla="*/ 180 w 194"/>
                <a:gd name="T5" fmla="*/ 63 h 63"/>
                <a:gd name="T6" fmla="*/ 0 w 194"/>
                <a:gd name="T7" fmla="*/ 9 h 63"/>
                <a:gd name="T8" fmla="*/ 12 w 194"/>
                <a:gd name="T9" fmla="*/ 0 h 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94"/>
                <a:gd name="T16" fmla="*/ 0 h 63"/>
                <a:gd name="T17" fmla="*/ 194 w 194"/>
                <a:gd name="T18" fmla="*/ 63 h 6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94" h="63">
                  <a:moveTo>
                    <a:pt x="12" y="0"/>
                  </a:moveTo>
                  <a:lnTo>
                    <a:pt x="194" y="53"/>
                  </a:lnTo>
                  <a:lnTo>
                    <a:pt x="180" y="63"/>
                  </a:lnTo>
                  <a:lnTo>
                    <a:pt x="0" y="9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2871" name="Freeform 1059"/>
          <p:cNvSpPr>
            <a:spLocks/>
          </p:cNvSpPr>
          <p:nvPr/>
        </p:nvSpPr>
        <p:spPr bwMode="auto">
          <a:xfrm>
            <a:off x="7600950" y="5743575"/>
            <a:ext cx="106363" cy="80963"/>
          </a:xfrm>
          <a:custGeom>
            <a:avLst/>
            <a:gdLst>
              <a:gd name="T0" fmla="*/ 2147483647 w 990"/>
              <a:gd name="T1" fmla="*/ 2147483647 h 792"/>
              <a:gd name="T2" fmla="*/ 2147483647 w 990"/>
              <a:gd name="T3" fmla="*/ 0 h 792"/>
              <a:gd name="T4" fmla="*/ 2147483647 w 990"/>
              <a:gd name="T5" fmla="*/ 2147483647 h 792"/>
              <a:gd name="T6" fmla="*/ 0 w 990"/>
              <a:gd name="T7" fmla="*/ 2147483647 h 792"/>
              <a:gd name="T8" fmla="*/ 2147483647 w 990"/>
              <a:gd name="T9" fmla="*/ 2147483647 h 79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90"/>
              <a:gd name="T16" fmla="*/ 0 h 792"/>
              <a:gd name="T17" fmla="*/ 990 w 990"/>
              <a:gd name="T18" fmla="*/ 792 h 79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90" h="792">
                <a:moveTo>
                  <a:pt x="3" y="738"/>
                </a:moveTo>
                <a:lnTo>
                  <a:pt x="990" y="0"/>
                </a:lnTo>
                <a:lnTo>
                  <a:pt x="987" y="60"/>
                </a:lnTo>
                <a:lnTo>
                  <a:pt x="0" y="792"/>
                </a:lnTo>
                <a:lnTo>
                  <a:pt x="3" y="738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2" name="Freeform 1060"/>
          <p:cNvSpPr>
            <a:spLocks/>
          </p:cNvSpPr>
          <p:nvPr/>
        </p:nvSpPr>
        <p:spPr bwMode="auto">
          <a:xfrm>
            <a:off x="7329488" y="5749925"/>
            <a:ext cx="271462" cy="73025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3" name="Freeform 1061"/>
          <p:cNvSpPr>
            <a:spLocks/>
          </p:cNvSpPr>
          <p:nvPr/>
        </p:nvSpPr>
        <p:spPr bwMode="auto">
          <a:xfrm>
            <a:off x="7331075" y="5735638"/>
            <a:ext cx="1588" cy="15875"/>
          </a:xfrm>
          <a:custGeom>
            <a:avLst/>
            <a:gdLst>
              <a:gd name="T0" fmla="*/ 2147483647 w 26"/>
              <a:gd name="T1" fmla="*/ 2147483647 h 147"/>
              <a:gd name="T2" fmla="*/ 2147483647 w 26"/>
              <a:gd name="T3" fmla="*/ 2147483647 h 147"/>
              <a:gd name="T4" fmla="*/ 0 w 26"/>
              <a:gd name="T5" fmla="*/ 2147483647 h 147"/>
              <a:gd name="T6" fmla="*/ 2147483647 w 26"/>
              <a:gd name="T7" fmla="*/ 0 h 147"/>
              <a:gd name="T8" fmla="*/ 2147483647 w 26"/>
              <a:gd name="T9" fmla="*/ 2147483647 h 14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"/>
              <a:gd name="T16" fmla="*/ 0 h 147"/>
              <a:gd name="T17" fmla="*/ 26 w 26"/>
              <a:gd name="T18" fmla="*/ 147 h 14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" h="147">
                <a:moveTo>
                  <a:pt x="26" y="10"/>
                </a:moveTo>
                <a:lnTo>
                  <a:pt x="23" y="147"/>
                </a:lnTo>
                <a:lnTo>
                  <a:pt x="0" y="144"/>
                </a:lnTo>
                <a:lnTo>
                  <a:pt x="3" y="0"/>
                </a:lnTo>
                <a:lnTo>
                  <a:pt x="26" y="1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4" name="Freeform 1062"/>
          <p:cNvSpPr>
            <a:spLocks/>
          </p:cNvSpPr>
          <p:nvPr/>
        </p:nvSpPr>
        <p:spPr bwMode="auto">
          <a:xfrm>
            <a:off x="7331075" y="5675313"/>
            <a:ext cx="125413" cy="61912"/>
          </a:xfrm>
          <a:custGeom>
            <a:avLst/>
            <a:gdLst>
              <a:gd name="T0" fmla="*/ 2147483647 w 1176"/>
              <a:gd name="T1" fmla="*/ 0 h 606"/>
              <a:gd name="T2" fmla="*/ 0 w 1176"/>
              <a:gd name="T3" fmla="*/ 2147483647 h 606"/>
              <a:gd name="T4" fmla="*/ 2147483647 w 1176"/>
              <a:gd name="T5" fmla="*/ 2147483647 h 606"/>
              <a:gd name="T6" fmla="*/ 2147483647 w 1176"/>
              <a:gd name="T7" fmla="*/ 2147483647 h 606"/>
              <a:gd name="T8" fmla="*/ 2147483647 w 1176"/>
              <a:gd name="T9" fmla="*/ 0 h 60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176"/>
              <a:gd name="T16" fmla="*/ 0 h 606"/>
              <a:gd name="T17" fmla="*/ 1176 w 1176"/>
              <a:gd name="T18" fmla="*/ 606 h 60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176" h="606">
                <a:moveTo>
                  <a:pt x="1170" y="0"/>
                </a:moveTo>
                <a:lnTo>
                  <a:pt x="0" y="597"/>
                </a:lnTo>
                <a:lnTo>
                  <a:pt x="30" y="606"/>
                </a:lnTo>
                <a:lnTo>
                  <a:pt x="1176" y="18"/>
                </a:lnTo>
                <a:lnTo>
                  <a:pt x="1170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5" name="Freeform 1063"/>
          <p:cNvSpPr>
            <a:spLocks/>
          </p:cNvSpPr>
          <p:nvPr/>
        </p:nvSpPr>
        <p:spPr bwMode="auto">
          <a:xfrm>
            <a:off x="7339013" y="5738813"/>
            <a:ext cx="257175" cy="71437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76" name="Freeform 1064"/>
          <p:cNvSpPr>
            <a:spLocks/>
          </p:cNvSpPr>
          <p:nvPr/>
        </p:nvSpPr>
        <p:spPr bwMode="auto">
          <a:xfrm flipV="1">
            <a:off x="7596188" y="5734050"/>
            <a:ext cx="104775" cy="74613"/>
          </a:xfrm>
          <a:custGeom>
            <a:avLst/>
            <a:gdLst>
              <a:gd name="T0" fmla="*/ 2147483647 w 2532"/>
              <a:gd name="T1" fmla="*/ 0 h 723"/>
              <a:gd name="T2" fmla="*/ 2147483647 w 2532"/>
              <a:gd name="T3" fmla="*/ 0 h 723"/>
              <a:gd name="T4" fmla="*/ 2147483647 w 2532"/>
              <a:gd name="T5" fmla="*/ 2147483647 h 723"/>
              <a:gd name="T6" fmla="*/ 2147483647 w 2532"/>
              <a:gd name="T7" fmla="*/ 2147483647 h 723"/>
              <a:gd name="T8" fmla="*/ 0 w 2532"/>
              <a:gd name="T9" fmla="*/ 2147483647 h 723"/>
              <a:gd name="T10" fmla="*/ 2147483647 w 2532"/>
              <a:gd name="T11" fmla="*/ 0 h 72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532"/>
              <a:gd name="T19" fmla="*/ 0 h 723"/>
              <a:gd name="T20" fmla="*/ 2532 w 2532"/>
              <a:gd name="T21" fmla="*/ 723 h 723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532" h="723">
                <a:moveTo>
                  <a:pt x="6" y="0"/>
                </a:moveTo>
                <a:cubicBezTo>
                  <a:pt x="16" y="0"/>
                  <a:pt x="26" y="0"/>
                  <a:pt x="36" y="0"/>
                </a:cubicBezTo>
                <a:lnTo>
                  <a:pt x="2532" y="678"/>
                </a:lnTo>
                <a:lnTo>
                  <a:pt x="2529" y="723"/>
                </a:lnTo>
                <a:lnTo>
                  <a:pt x="0" y="24"/>
                </a:lnTo>
                <a:lnTo>
                  <a:pt x="6" y="0"/>
                </a:lnTo>
                <a:close/>
              </a:path>
            </a:pathLst>
          </a:cu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877" name="Group 1065"/>
          <p:cNvGrpSpPr>
            <a:grpSpLocks/>
          </p:cNvGrpSpPr>
          <p:nvPr/>
        </p:nvGrpSpPr>
        <p:grpSpPr bwMode="auto">
          <a:xfrm>
            <a:off x="6351588" y="2493963"/>
            <a:ext cx="390525" cy="169862"/>
            <a:chOff x="4650" y="1129"/>
            <a:chExt cx="246" cy="95"/>
          </a:xfrm>
        </p:grpSpPr>
        <p:sp>
          <p:nvSpPr>
            <p:cNvPr id="3300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300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300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grpSp>
          <p:nvGrpSpPr>
            <p:cNvPr id="33003" name="Group 106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3006" name="Freeform 107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007" name="Freeform 107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37" name="Line 107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38" name="Line 107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78" name="Group 1074"/>
          <p:cNvGrpSpPr>
            <a:grpSpLocks/>
          </p:cNvGrpSpPr>
          <p:nvPr/>
        </p:nvGrpSpPr>
        <p:grpSpPr bwMode="auto">
          <a:xfrm>
            <a:off x="6051550" y="3641725"/>
            <a:ext cx="390525" cy="169863"/>
            <a:chOff x="4650" y="1129"/>
            <a:chExt cx="246" cy="95"/>
          </a:xfrm>
        </p:grpSpPr>
        <p:sp>
          <p:nvSpPr>
            <p:cNvPr id="3299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9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9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grpSp>
          <p:nvGrpSpPr>
            <p:cNvPr id="32995" name="Group 1078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2998" name="Freeform 1079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99" name="Freeform 1080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29" name="Line 1081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30" name="Line 1082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79" name="Group 1083"/>
          <p:cNvGrpSpPr>
            <a:grpSpLocks/>
          </p:cNvGrpSpPr>
          <p:nvPr/>
        </p:nvGrpSpPr>
        <p:grpSpPr bwMode="auto">
          <a:xfrm>
            <a:off x="5529263" y="3016250"/>
            <a:ext cx="519112" cy="128588"/>
            <a:chOff x="2199" y="955"/>
            <a:chExt cx="2547" cy="506"/>
          </a:xfrm>
        </p:grpSpPr>
        <p:sp>
          <p:nvSpPr>
            <p:cNvPr id="32986" name="Freeform 1084"/>
            <p:cNvSpPr>
              <a:spLocks/>
            </p:cNvSpPr>
            <p:nvPr/>
          </p:nvSpPr>
          <p:spPr bwMode="auto">
            <a:xfrm>
              <a:off x="2199" y="1166"/>
              <a:ext cx="260" cy="281"/>
            </a:xfrm>
            <a:custGeom>
              <a:avLst/>
              <a:gdLst>
                <a:gd name="T0" fmla="*/ 260 w 260"/>
                <a:gd name="T1" fmla="*/ 0 h 281"/>
                <a:gd name="T2" fmla="*/ 42 w 260"/>
                <a:gd name="T3" fmla="*/ 112 h 281"/>
                <a:gd name="T4" fmla="*/ 35 w 260"/>
                <a:gd name="T5" fmla="*/ 211 h 281"/>
                <a:gd name="T6" fmla="*/ 253 w 260"/>
                <a:gd name="T7" fmla="*/ 281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0"/>
                <a:gd name="T13" fmla="*/ 0 h 281"/>
                <a:gd name="T14" fmla="*/ 260 w 26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0" h="281">
                  <a:moveTo>
                    <a:pt x="260" y="0"/>
                  </a:moveTo>
                  <a:cubicBezTo>
                    <a:pt x="224" y="19"/>
                    <a:pt x="79" y="77"/>
                    <a:pt x="42" y="112"/>
                  </a:cubicBezTo>
                  <a:cubicBezTo>
                    <a:pt x="5" y="143"/>
                    <a:pt x="0" y="183"/>
                    <a:pt x="35" y="211"/>
                  </a:cubicBezTo>
                  <a:cubicBezTo>
                    <a:pt x="70" y="239"/>
                    <a:pt x="208" y="266"/>
                    <a:pt x="253" y="281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7" name="Freeform 1085"/>
            <p:cNvSpPr>
              <a:spLocks/>
            </p:cNvSpPr>
            <p:nvPr/>
          </p:nvSpPr>
          <p:spPr bwMode="auto">
            <a:xfrm>
              <a:off x="2482" y="1040"/>
              <a:ext cx="900" cy="421"/>
            </a:xfrm>
            <a:custGeom>
              <a:avLst/>
              <a:gdLst>
                <a:gd name="T0" fmla="*/ 531 w 900"/>
                <a:gd name="T1" fmla="*/ 0 h 421"/>
                <a:gd name="T2" fmla="*/ 279 w 900"/>
                <a:gd name="T3" fmla="*/ 77 h 421"/>
                <a:gd name="T4" fmla="*/ 68 w 900"/>
                <a:gd name="T5" fmla="*/ 182 h 421"/>
                <a:gd name="T6" fmla="*/ 33 w 900"/>
                <a:gd name="T7" fmla="*/ 323 h 421"/>
                <a:gd name="T8" fmla="*/ 328 w 900"/>
                <a:gd name="T9" fmla="*/ 400 h 421"/>
                <a:gd name="T10" fmla="*/ 812 w 900"/>
                <a:gd name="T11" fmla="*/ 421 h 421"/>
                <a:gd name="T12" fmla="*/ 855 w 900"/>
                <a:gd name="T13" fmla="*/ 400 h 4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900"/>
                <a:gd name="T22" fmla="*/ 0 h 421"/>
                <a:gd name="T23" fmla="*/ 900 w 900"/>
                <a:gd name="T24" fmla="*/ 421 h 42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900" h="421">
                  <a:moveTo>
                    <a:pt x="531" y="0"/>
                  </a:moveTo>
                  <a:cubicBezTo>
                    <a:pt x="489" y="13"/>
                    <a:pt x="356" y="47"/>
                    <a:pt x="279" y="77"/>
                  </a:cubicBezTo>
                  <a:cubicBezTo>
                    <a:pt x="202" y="107"/>
                    <a:pt x="109" y="141"/>
                    <a:pt x="68" y="182"/>
                  </a:cubicBezTo>
                  <a:cubicBezTo>
                    <a:pt x="31" y="213"/>
                    <a:pt x="0" y="292"/>
                    <a:pt x="33" y="323"/>
                  </a:cubicBezTo>
                  <a:cubicBezTo>
                    <a:pt x="76" y="359"/>
                    <a:pt x="198" y="384"/>
                    <a:pt x="328" y="400"/>
                  </a:cubicBezTo>
                  <a:cubicBezTo>
                    <a:pt x="458" y="416"/>
                    <a:pt x="724" y="421"/>
                    <a:pt x="812" y="421"/>
                  </a:cubicBezTo>
                  <a:cubicBezTo>
                    <a:pt x="900" y="421"/>
                    <a:pt x="846" y="404"/>
                    <a:pt x="855" y="40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8" name="Freeform 1086"/>
            <p:cNvSpPr>
              <a:spLocks/>
            </p:cNvSpPr>
            <p:nvPr/>
          </p:nvSpPr>
          <p:spPr bwMode="auto">
            <a:xfrm>
              <a:off x="2782" y="1068"/>
              <a:ext cx="428" cy="269"/>
            </a:xfrm>
            <a:custGeom>
              <a:avLst/>
              <a:gdLst>
                <a:gd name="T0" fmla="*/ 428 w 428"/>
                <a:gd name="T1" fmla="*/ 0 h 269"/>
                <a:gd name="T2" fmla="*/ 217 w 428"/>
                <a:gd name="T3" fmla="*/ 35 h 269"/>
                <a:gd name="T4" fmla="*/ 21 w 428"/>
                <a:gd name="T5" fmla="*/ 140 h 269"/>
                <a:gd name="T6" fmla="*/ 91 w 428"/>
                <a:gd name="T7" fmla="*/ 246 h 269"/>
                <a:gd name="T8" fmla="*/ 231 w 428"/>
                <a:gd name="T9" fmla="*/ 267 h 269"/>
                <a:gd name="T10" fmla="*/ 414 w 428"/>
                <a:gd name="T11" fmla="*/ 260 h 2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28"/>
                <a:gd name="T19" fmla="*/ 0 h 269"/>
                <a:gd name="T20" fmla="*/ 428 w 428"/>
                <a:gd name="T21" fmla="*/ 269 h 26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28" h="269">
                  <a:moveTo>
                    <a:pt x="428" y="0"/>
                  </a:moveTo>
                  <a:cubicBezTo>
                    <a:pt x="428" y="0"/>
                    <a:pt x="217" y="35"/>
                    <a:pt x="217" y="35"/>
                  </a:cubicBezTo>
                  <a:cubicBezTo>
                    <a:pt x="217" y="35"/>
                    <a:pt x="42" y="105"/>
                    <a:pt x="21" y="140"/>
                  </a:cubicBezTo>
                  <a:cubicBezTo>
                    <a:pt x="0" y="175"/>
                    <a:pt x="14" y="217"/>
                    <a:pt x="91" y="246"/>
                  </a:cubicBezTo>
                  <a:cubicBezTo>
                    <a:pt x="126" y="267"/>
                    <a:pt x="177" y="265"/>
                    <a:pt x="231" y="267"/>
                  </a:cubicBezTo>
                  <a:cubicBezTo>
                    <a:pt x="285" y="269"/>
                    <a:pt x="376" y="262"/>
                    <a:pt x="414" y="26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89" name="Freeform 1087"/>
            <p:cNvSpPr>
              <a:spLocks/>
            </p:cNvSpPr>
            <p:nvPr/>
          </p:nvSpPr>
          <p:spPr bwMode="auto">
            <a:xfrm>
              <a:off x="3554" y="1075"/>
              <a:ext cx="377" cy="239"/>
            </a:xfrm>
            <a:custGeom>
              <a:avLst/>
              <a:gdLst>
                <a:gd name="T0" fmla="*/ 42 w 377"/>
                <a:gd name="T1" fmla="*/ 239 h 239"/>
                <a:gd name="T2" fmla="*/ 335 w 377"/>
                <a:gd name="T3" fmla="*/ 146 h 239"/>
                <a:gd name="T4" fmla="*/ 342 w 377"/>
                <a:gd name="T5" fmla="*/ 47 h 239"/>
                <a:gd name="T6" fmla="*/ 0 w 377"/>
                <a:gd name="T7" fmla="*/ 0 h 23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7"/>
                <a:gd name="T13" fmla="*/ 0 h 239"/>
                <a:gd name="T14" fmla="*/ 377 w 377"/>
                <a:gd name="T15" fmla="*/ 239 h 23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7" h="239">
                  <a:moveTo>
                    <a:pt x="42" y="239"/>
                  </a:moveTo>
                  <a:cubicBezTo>
                    <a:pt x="89" y="224"/>
                    <a:pt x="285" y="178"/>
                    <a:pt x="335" y="146"/>
                  </a:cubicBezTo>
                  <a:cubicBezTo>
                    <a:pt x="372" y="115"/>
                    <a:pt x="377" y="75"/>
                    <a:pt x="342" y="47"/>
                  </a:cubicBezTo>
                  <a:cubicBezTo>
                    <a:pt x="286" y="23"/>
                    <a:pt x="71" y="1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0" name="Freeform 1088"/>
            <p:cNvSpPr>
              <a:spLocks/>
            </p:cNvSpPr>
            <p:nvPr/>
          </p:nvSpPr>
          <p:spPr bwMode="auto">
            <a:xfrm>
              <a:off x="3646" y="997"/>
              <a:ext cx="660" cy="336"/>
            </a:xfrm>
            <a:custGeom>
              <a:avLst/>
              <a:gdLst>
                <a:gd name="T0" fmla="*/ 425 w 646"/>
                <a:gd name="T1" fmla="*/ 932 h 300"/>
                <a:gd name="T2" fmla="*/ 605 w 646"/>
                <a:gd name="T3" fmla="*/ 787 h 300"/>
                <a:gd name="T4" fmla="*/ 752 w 646"/>
                <a:gd name="T5" fmla="*/ 594 h 300"/>
                <a:gd name="T6" fmla="*/ 776 w 646"/>
                <a:gd name="T7" fmla="*/ 332 h 300"/>
                <a:gd name="T8" fmla="*/ 569 w 646"/>
                <a:gd name="T9" fmla="*/ 187 h 300"/>
                <a:gd name="T10" fmla="*/ 0 w 646"/>
                <a:gd name="T11" fmla="*/ 0 h 3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46"/>
                <a:gd name="T19" fmla="*/ 0 h 300"/>
                <a:gd name="T20" fmla="*/ 646 w 646"/>
                <a:gd name="T21" fmla="*/ 300 h 3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46" h="300">
                  <a:moveTo>
                    <a:pt x="343" y="300"/>
                  </a:moveTo>
                  <a:cubicBezTo>
                    <a:pt x="367" y="292"/>
                    <a:pt x="443" y="272"/>
                    <a:pt x="487" y="254"/>
                  </a:cubicBezTo>
                  <a:cubicBezTo>
                    <a:pt x="531" y="236"/>
                    <a:pt x="584" y="216"/>
                    <a:pt x="607" y="191"/>
                  </a:cubicBezTo>
                  <a:cubicBezTo>
                    <a:pt x="628" y="173"/>
                    <a:pt x="646" y="125"/>
                    <a:pt x="627" y="107"/>
                  </a:cubicBezTo>
                  <a:cubicBezTo>
                    <a:pt x="603" y="85"/>
                    <a:pt x="563" y="79"/>
                    <a:pt x="459" y="61"/>
                  </a:cubicBezTo>
                  <a:cubicBezTo>
                    <a:pt x="355" y="43"/>
                    <a:pt x="76" y="10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991" name="Freeform 1089"/>
            <p:cNvSpPr>
              <a:spLocks/>
            </p:cNvSpPr>
            <p:nvPr/>
          </p:nvSpPr>
          <p:spPr bwMode="auto">
            <a:xfrm>
              <a:off x="4116" y="955"/>
              <a:ext cx="630" cy="397"/>
            </a:xfrm>
            <a:custGeom>
              <a:avLst/>
              <a:gdLst>
                <a:gd name="T0" fmla="*/ 320 w 630"/>
                <a:gd name="T1" fmla="*/ 397 h 397"/>
                <a:gd name="T2" fmla="*/ 468 w 630"/>
                <a:gd name="T3" fmla="*/ 345 h 397"/>
                <a:gd name="T4" fmla="*/ 590 w 630"/>
                <a:gd name="T5" fmla="*/ 275 h 397"/>
                <a:gd name="T6" fmla="*/ 611 w 630"/>
                <a:gd name="T7" fmla="*/ 181 h 397"/>
                <a:gd name="T8" fmla="*/ 439 w 630"/>
                <a:gd name="T9" fmla="*/ 129 h 397"/>
                <a:gd name="T10" fmla="*/ 0 w 630"/>
                <a:gd name="T11" fmla="*/ 0 h 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30"/>
                <a:gd name="T19" fmla="*/ 0 h 397"/>
                <a:gd name="T20" fmla="*/ 630 w 630"/>
                <a:gd name="T21" fmla="*/ 397 h 39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30" h="397">
                  <a:moveTo>
                    <a:pt x="320" y="397"/>
                  </a:moveTo>
                  <a:cubicBezTo>
                    <a:pt x="345" y="388"/>
                    <a:pt x="423" y="366"/>
                    <a:pt x="468" y="345"/>
                  </a:cubicBezTo>
                  <a:cubicBezTo>
                    <a:pt x="513" y="325"/>
                    <a:pt x="567" y="303"/>
                    <a:pt x="590" y="275"/>
                  </a:cubicBezTo>
                  <a:cubicBezTo>
                    <a:pt x="612" y="255"/>
                    <a:pt x="630" y="201"/>
                    <a:pt x="611" y="181"/>
                  </a:cubicBezTo>
                  <a:cubicBezTo>
                    <a:pt x="586" y="156"/>
                    <a:pt x="541" y="159"/>
                    <a:pt x="439" y="129"/>
                  </a:cubicBezTo>
                  <a:cubicBezTo>
                    <a:pt x="337" y="99"/>
                    <a:pt x="91" y="27"/>
                    <a:pt x="0" y="0"/>
                  </a:cubicBezTo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2880" name="Group 1090"/>
          <p:cNvGrpSpPr>
            <a:grpSpLocks/>
          </p:cNvGrpSpPr>
          <p:nvPr/>
        </p:nvGrpSpPr>
        <p:grpSpPr bwMode="auto">
          <a:xfrm>
            <a:off x="6248400" y="4852988"/>
            <a:ext cx="617538" cy="247650"/>
            <a:chOff x="2356" y="1300"/>
            <a:chExt cx="555" cy="194"/>
          </a:xfrm>
        </p:grpSpPr>
        <p:sp>
          <p:nvSpPr>
            <p:cNvPr id="32978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79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80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grpSp>
          <p:nvGrpSpPr>
            <p:cNvPr id="32981" name="Group 1094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32984" name="Freeform 109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85" name="Freeform 109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15" name="Line 1097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16" name="Line 1098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81" name="Group 1099"/>
          <p:cNvGrpSpPr>
            <a:grpSpLocks/>
          </p:cNvGrpSpPr>
          <p:nvPr/>
        </p:nvGrpSpPr>
        <p:grpSpPr bwMode="auto">
          <a:xfrm>
            <a:off x="6969125" y="4510088"/>
            <a:ext cx="617538" cy="247650"/>
            <a:chOff x="2356" y="1300"/>
            <a:chExt cx="555" cy="194"/>
          </a:xfrm>
        </p:grpSpPr>
        <p:sp>
          <p:nvSpPr>
            <p:cNvPr id="32970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71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72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grpSp>
          <p:nvGrpSpPr>
            <p:cNvPr id="32973" name="Group 1103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32976" name="Freeform 110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77" name="Freeform 110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307" name="Line 1106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8" name="Line 1107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82" name="Group 1108"/>
          <p:cNvGrpSpPr>
            <a:grpSpLocks/>
          </p:cNvGrpSpPr>
          <p:nvPr/>
        </p:nvGrpSpPr>
        <p:grpSpPr bwMode="auto">
          <a:xfrm>
            <a:off x="7585075" y="4811713"/>
            <a:ext cx="617538" cy="247650"/>
            <a:chOff x="2356" y="1300"/>
            <a:chExt cx="555" cy="194"/>
          </a:xfrm>
        </p:grpSpPr>
        <p:sp>
          <p:nvSpPr>
            <p:cNvPr id="32962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63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64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grpSp>
          <p:nvGrpSpPr>
            <p:cNvPr id="32965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32968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9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9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300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2883" name="Freeform 1118"/>
          <p:cNvSpPr>
            <a:spLocks/>
          </p:cNvSpPr>
          <p:nvPr/>
        </p:nvSpPr>
        <p:spPr bwMode="auto">
          <a:xfrm>
            <a:off x="7004050" y="352742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884" name="Freeform 1119"/>
          <p:cNvSpPr>
            <a:spLocks/>
          </p:cNvSpPr>
          <p:nvPr/>
        </p:nvSpPr>
        <p:spPr bwMode="auto">
          <a:xfrm>
            <a:off x="7023100" y="2001838"/>
            <a:ext cx="1730375" cy="1125537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18" name="Line 1120"/>
          <p:cNvSpPr>
            <a:spLocks noChangeShapeType="1"/>
          </p:cNvSpPr>
          <p:nvPr/>
        </p:nvSpPr>
        <p:spPr bwMode="auto">
          <a:xfrm>
            <a:off x="7396163" y="3813175"/>
            <a:ext cx="163512" cy="1206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19" name="Line 1121"/>
          <p:cNvSpPr>
            <a:spLocks noChangeShapeType="1"/>
          </p:cNvSpPr>
          <p:nvPr/>
        </p:nvSpPr>
        <p:spPr bwMode="auto">
          <a:xfrm>
            <a:off x="7493000" y="3733800"/>
            <a:ext cx="279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20" name="Line 1122"/>
          <p:cNvSpPr>
            <a:spLocks noChangeShapeType="1"/>
          </p:cNvSpPr>
          <p:nvPr/>
        </p:nvSpPr>
        <p:spPr bwMode="auto">
          <a:xfrm flipV="1">
            <a:off x="7729538" y="3819525"/>
            <a:ext cx="134937" cy="1047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21" name="Line 1123"/>
          <p:cNvSpPr>
            <a:spLocks noChangeShapeType="1"/>
          </p:cNvSpPr>
          <p:nvPr/>
        </p:nvSpPr>
        <p:spPr bwMode="auto">
          <a:xfrm flipV="1">
            <a:off x="7577138" y="2492375"/>
            <a:ext cx="123825" cy="87313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22" name="Line 1124"/>
          <p:cNvSpPr>
            <a:spLocks noChangeShapeType="1"/>
          </p:cNvSpPr>
          <p:nvPr/>
        </p:nvSpPr>
        <p:spPr bwMode="auto">
          <a:xfrm flipV="1">
            <a:off x="7577138" y="2562225"/>
            <a:ext cx="263525" cy="288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23" name="Line 1125"/>
          <p:cNvSpPr>
            <a:spLocks noChangeShapeType="1"/>
          </p:cNvSpPr>
          <p:nvPr/>
        </p:nvSpPr>
        <p:spPr bwMode="auto">
          <a:xfrm>
            <a:off x="7942263" y="2560638"/>
            <a:ext cx="0" cy="196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24" name="Line 1126"/>
          <p:cNvSpPr>
            <a:spLocks noChangeShapeType="1"/>
          </p:cNvSpPr>
          <p:nvPr/>
        </p:nvSpPr>
        <p:spPr bwMode="auto">
          <a:xfrm>
            <a:off x="7589838" y="2867025"/>
            <a:ext cx="188912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25" name="Line 1127"/>
          <p:cNvSpPr>
            <a:spLocks noChangeShapeType="1"/>
          </p:cNvSpPr>
          <p:nvPr/>
        </p:nvSpPr>
        <p:spPr bwMode="auto">
          <a:xfrm>
            <a:off x="8150225" y="2857500"/>
            <a:ext cx="177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26" name="Line 1128"/>
          <p:cNvSpPr>
            <a:spLocks noChangeShapeType="1"/>
          </p:cNvSpPr>
          <p:nvPr/>
        </p:nvSpPr>
        <p:spPr bwMode="auto">
          <a:xfrm flipH="1">
            <a:off x="7296150" y="2933700"/>
            <a:ext cx="98425" cy="7048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27" name="Line 1129"/>
          <p:cNvSpPr>
            <a:spLocks noChangeShapeType="1"/>
          </p:cNvSpPr>
          <p:nvPr/>
        </p:nvSpPr>
        <p:spPr bwMode="auto">
          <a:xfrm flipH="1">
            <a:off x="7888288" y="2933700"/>
            <a:ext cx="111125" cy="7270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2895" name="Group 1130"/>
          <p:cNvGrpSpPr>
            <a:grpSpLocks/>
          </p:cNvGrpSpPr>
          <p:nvPr/>
        </p:nvGrpSpPr>
        <p:grpSpPr bwMode="auto">
          <a:xfrm>
            <a:off x="7689850" y="2395538"/>
            <a:ext cx="390525" cy="169862"/>
            <a:chOff x="4650" y="1129"/>
            <a:chExt cx="246" cy="95"/>
          </a:xfrm>
        </p:grpSpPr>
        <p:sp>
          <p:nvSpPr>
            <p:cNvPr id="3295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5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5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grpSp>
          <p:nvGrpSpPr>
            <p:cNvPr id="32957" name="Group 1134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2960" name="Freeform 1135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61" name="Freeform 1136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91" name="Line 1137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92" name="Line 1138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96" name="Group 1139"/>
          <p:cNvGrpSpPr>
            <a:grpSpLocks/>
          </p:cNvGrpSpPr>
          <p:nvPr/>
        </p:nvGrpSpPr>
        <p:grpSpPr bwMode="auto">
          <a:xfrm>
            <a:off x="7762875" y="2757488"/>
            <a:ext cx="390525" cy="176212"/>
            <a:chOff x="4650" y="1129"/>
            <a:chExt cx="246" cy="95"/>
          </a:xfrm>
        </p:grpSpPr>
        <p:sp>
          <p:nvSpPr>
            <p:cNvPr id="3294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4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4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grpSp>
          <p:nvGrpSpPr>
            <p:cNvPr id="32949" name="Group 1143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2952" name="Freeform 1144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53" name="Freeform 1145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83" name="Line 1146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84" name="Line 1147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97" name="Group 1148"/>
          <p:cNvGrpSpPr>
            <a:grpSpLocks/>
          </p:cNvGrpSpPr>
          <p:nvPr/>
        </p:nvGrpSpPr>
        <p:grpSpPr bwMode="auto">
          <a:xfrm>
            <a:off x="7204075" y="2493963"/>
            <a:ext cx="390525" cy="169862"/>
            <a:chOff x="4650" y="1129"/>
            <a:chExt cx="246" cy="95"/>
          </a:xfrm>
        </p:grpSpPr>
        <p:sp>
          <p:nvSpPr>
            <p:cNvPr id="32938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39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40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grpSp>
          <p:nvGrpSpPr>
            <p:cNvPr id="32941" name="Group 1152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2944" name="Freeform 115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45" name="Freeform 115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75" name="Line 1155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76" name="Line 1156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898" name="Group 1157"/>
          <p:cNvGrpSpPr>
            <a:grpSpLocks/>
          </p:cNvGrpSpPr>
          <p:nvPr/>
        </p:nvGrpSpPr>
        <p:grpSpPr bwMode="auto">
          <a:xfrm>
            <a:off x="7215188" y="2757488"/>
            <a:ext cx="390525" cy="169862"/>
            <a:chOff x="4650" y="1129"/>
            <a:chExt cx="246" cy="95"/>
          </a:xfrm>
        </p:grpSpPr>
        <p:sp>
          <p:nvSpPr>
            <p:cNvPr id="32930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31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32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grpSp>
          <p:nvGrpSpPr>
            <p:cNvPr id="32933" name="Group 116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2936" name="Freeform 116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37" name="Freeform 116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67" name="Line 116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68" name="Line 116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232" name="Line 1166"/>
          <p:cNvSpPr>
            <a:spLocks noChangeShapeType="1"/>
          </p:cNvSpPr>
          <p:nvPr/>
        </p:nvSpPr>
        <p:spPr bwMode="auto">
          <a:xfrm>
            <a:off x="8358188" y="2855913"/>
            <a:ext cx="177800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32900" name="Group 1167"/>
          <p:cNvGrpSpPr>
            <a:grpSpLocks/>
          </p:cNvGrpSpPr>
          <p:nvPr/>
        </p:nvGrpSpPr>
        <p:grpSpPr bwMode="auto">
          <a:xfrm>
            <a:off x="7400925" y="3911600"/>
            <a:ext cx="485775" cy="203200"/>
            <a:chOff x="4650" y="1129"/>
            <a:chExt cx="246" cy="95"/>
          </a:xfrm>
        </p:grpSpPr>
        <p:sp>
          <p:nvSpPr>
            <p:cNvPr id="32922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23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24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grpSp>
          <p:nvGrpSpPr>
            <p:cNvPr id="32925" name="Group 1171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2928" name="Freeform 1172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9" name="Freeform 1173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59" name="Line 1174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60" name="Line 1175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901" name="Group 1176"/>
          <p:cNvGrpSpPr>
            <a:grpSpLocks/>
          </p:cNvGrpSpPr>
          <p:nvPr/>
        </p:nvGrpSpPr>
        <p:grpSpPr bwMode="auto">
          <a:xfrm>
            <a:off x="7081838" y="3630613"/>
            <a:ext cx="485775" cy="203200"/>
            <a:chOff x="4650" y="1129"/>
            <a:chExt cx="246" cy="95"/>
          </a:xfrm>
        </p:grpSpPr>
        <p:sp>
          <p:nvSpPr>
            <p:cNvPr id="32914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15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16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grpSp>
          <p:nvGrpSpPr>
            <p:cNvPr id="32917" name="Group 1180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2920" name="Freeform 1181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21" name="Freeform 1182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51" name="Line 1183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52" name="Line 1184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32902" name="Group 1185"/>
          <p:cNvGrpSpPr>
            <a:grpSpLocks/>
          </p:cNvGrpSpPr>
          <p:nvPr/>
        </p:nvGrpSpPr>
        <p:grpSpPr bwMode="auto">
          <a:xfrm>
            <a:off x="7743825" y="3643313"/>
            <a:ext cx="485775" cy="203200"/>
            <a:chOff x="4650" y="1129"/>
            <a:chExt cx="246" cy="95"/>
          </a:xfrm>
        </p:grpSpPr>
        <p:sp>
          <p:nvSpPr>
            <p:cNvPr id="32906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07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  <a:cs typeface="Arial" charset="0"/>
              </a:endParaRPr>
            </a:p>
          </p:txBody>
        </p:sp>
        <p:sp>
          <p:nvSpPr>
            <p:cNvPr id="32908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latin typeface="Times New Roman" charset="0"/>
                <a:cs typeface="Arial" charset="0"/>
              </a:endParaRPr>
            </a:p>
          </p:txBody>
        </p:sp>
        <p:grpSp>
          <p:nvGrpSpPr>
            <p:cNvPr id="32909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32912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913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243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244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2903" name="Text Box 580"/>
          <p:cNvSpPr txBox="1">
            <a:spLocks noChangeArrowheads="1"/>
          </p:cNvSpPr>
          <p:nvPr/>
        </p:nvSpPr>
        <p:spPr bwMode="auto">
          <a:xfrm>
            <a:off x="7561263" y="2071688"/>
            <a:ext cx="11080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>
                <a:latin typeface="Arial" charset="0"/>
              </a:rPr>
              <a:t>global ISP</a:t>
            </a:r>
          </a:p>
        </p:txBody>
      </p:sp>
      <p:sp>
        <p:nvSpPr>
          <p:cNvPr id="4237" name="Line 1196"/>
          <p:cNvSpPr>
            <a:spLocks noChangeShapeType="1"/>
          </p:cNvSpPr>
          <p:nvPr/>
        </p:nvSpPr>
        <p:spPr bwMode="auto">
          <a:xfrm flipH="1">
            <a:off x="7335838" y="4103688"/>
            <a:ext cx="223837" cy="4159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238" name="Line 1197"/>
          <p:cNvSpPr>
            <a:spLocks noChangeShapeType="1"/>
          </p:cNvSpPr>
          <p:nvPr/>
        </p:nvSpPr>
        <p:spPr bwMode="auto">
          <a:xfrm>
            <a:off x="6737350" y="2571750"/>
            <a:ext cx="47625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126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055B235D-B517-3446-923E-A20F1EAF3648}" type="slidenum">
              <a:rPr lang="en-US" sz="1200" i="0">
                <a:latin typeface="Arial" charset="0"/>
                <a:cs typeface="Arial" charset="0"/>
              </a:rPr>
              <a:pPr/>
              <a:t>40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6667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ARP protocol: same LAN</a:t>
            </a:r>
          </a:p>
        </p:txBody>
      </p:sp>
      <p:sp>
        <p:nvSpPr>
          <p:cNvPr id="1126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6413" y="1277938"/>
            <a:ext cx="3810000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A wants to send datagram to B</a:t>
            </a:r>
          </a:p>
          <a:p>
            <a:pPr lvl="1"/>
            <a:r>
              <a:rPr lang="en-US" sz="2000">
                <a:latin typeface="Gill Sans MT" charset="0"/>
              </a:rPr>
              <a:t>B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MAC address not in A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ARP table.</a:t>
            </a:r>
          </a:p>
          <a:p>
            <a:r>
              <a:rPr lang="en-US" sz="2400">
                <a:latin typeface="Gill Sans MT" charset="0"/>
              </a:rPr>
              <a:t>A 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broadcasts</a:t>
            </a:r>
            <a:r>
              <a:rPr lang="en-US" sz="2400">
                <a:latin typeface="Gill Sans MT" charset="0"/>
              </a:rPr>
              <a:t> ARP query packet, containing B's IP address </a:t>
            </a:r>
          </a:p>
          <a:p>
            <a:pPr lvl="1"/>
            <a:r>
              <a:rPr lang="en-US" sz="2000">
                <a:latin typeface="Gill Sans MT" charset="0"/>
              </a:rPr>
              <a:t>dest MAC address = FF-FF-FF-FF-FF-FF</a:t>
            </a:r>
          </a:p>
          <a:p>
            <a:pPr lvl="1"/>
            <a:r>
              <a:rPr lang="en-US" sz="2000">
                <a:latin typeface="Gill Sans MT" charset="0"/>
              </a:rPr>
              <a:t>all nodes on LAN receive ARP query </a:t>
            </a:r>
          </a:p>
          <a:p>
            <a:r>
              <a:rPr lang="en-US" sz="2400">
                <a:latin typeface="Gill Sans MT" charset="0"/>
              </a:rPr>
              <a:t>B receives ARP packet, replies to A with its (B's) MAC address</a:t>
            </a:r>
          </a:p>
          <a:p>
            <a:pPr lvl="1"/>
            <a:r>
              <a:rPr lang="en-US" sz="2000">
                <a:latin typeface="Gill Sans MT" charset="0"/>
              </a:rPr>
              <a:t>frame sent to A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MAC address (</a:t>
            </a:r>
            <a:r>
              <a:rPr lang="en-US" altLang="ja-JP" sz="2000">
                <a:solidFill>
                  <a:srgbClr val="CC0000"/>
                </a:solidFill>
                <a:latin typeface="Gill Sans MT" charset="0"/>
              </a:rPr>
              <a:t>unicast</a:t>
            </a:r>
            <a:r>
              <a:rPr lang="en-US" altLang="ja-JP" sz="2000">
                <a:latin typeface="Gill Sans MT" charset="0"/>
              </a:rPr>
              <a:t>)</a:t>
            </a:r>
          </a:p>
          <a:p>
            <a:endParaRPr lang="en-US" sz="2400">
              <a:latin typeface="Gill Sans MT" charset="0"/>
            </a:endParaRPr>
          </a:p>
        </p:txBody>
      </p:sp>
      <p:sp>
        <p:nvSpPr>
          <p:cNvPr id="40038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95863" y="1878013"/>
            <a:ext cx="3810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A caches (saves) IP-to-MAC address pair in its ARP table until information becomes old (times out)</a:t>
            </a:r>
            <a:r>
              <a:rPr lang="en-US" sz="2000" dirty="0"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/>
              <a:t>soft state: information that times out (goes away) unless refreshed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ARP is </a:t>
            </a:r>
            <a:r>
              <a:rPr lang="ja-JP" altLang="en-US" sz="2400" dirty="0">
                <a:cs typeface="+mn-cs"/>
              </a:rPr>
              <a:t>“</a:t>
            </a:r>
            <a:r>
              <a:rPr lang="en-US" sz="2400" dirty="0">
                <a:cs typeface="+mn-cs"/>
              </a:rPr>
              <a:t>plug-and-play</a:t>
            </a:r>
            <a:r>
              <a:rPr lang="ja-JP" altLang="en-US" sz="2400" dirty="0">
                <a:cs typeface="+mn-cs"/>
              </a:rPr>
              <a:t>”</a:t>
            </a:r>
            <a:r>
              <a:rPr lang="en-US" sz="2400" dirty="0">
                <a:cs typeface="+mn-cs"/>
              </a:rPr>
              <a:t>:</a:t>
            </a:r>
          </a:p>
          <a:p>
            <a:pPr lvl="1">
              <a:defRPr/>
            </a:pPr>
            <a:r>
              <a:rPr lang="en-US" sz="2000" dirty="0"/>
              <a:t>nodes create their ARP tables </a:t>
            </a:r>
            <a:r>
              <a:rPr lang="en-US" sz="2000" i="1" dirty="0"/>
              <a:t>without intervention from net administrator</a:t>
            </a:r>
          </a:p>
        </p:txBody>
      </p:sp>
      <p:pic>
        <p:nvPicPr>
          <p:cNvPr id="112646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8763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38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1469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5BFCD84C-E9A0-7B4C-96CC-3C8B42B60C90}" type="slidenum">
              <a:rPr lang="en-US" sz="1200" i="0">
                <a:latin typeface="Arial" charset="0"/>
                <a:cs typeface="Arial" charset="0"/>
              </a:rPr>
              <a:pPr/>
              <a:t>41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114691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Link layer, </a:t>
            </a:r>
            <a:r>
              <a:rPr lang="en-US" sz="4000">
                <a:cs typeface="+mj-cs"/>
              </a:rPr>
              <a:t>LAN</a:t>
            </a:r>
            <a:r>
              <a:rPr lang="en-US">
                <a:cs typeface="+mj-cs"/>
              </a:rPr>
              <a:t>s: outline</a:t>
            </a:r>
          </a:p>
        </p:txBody>
      </p:sp>
      <p:sp>
        <p:nvSpPr>
          <p:cNvPr id="1146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introduction, services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multiple access protocols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.4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LANs</a:t>
            </a:r>
          </a:p>
          <a:p>
            <a:pPr lvl="1"/>
            <a:r>
              <a:rPr lang="en-US" dirty="0">
                <a:latin typeface="Gill Sans MT" charset="0"/>
              </a:rPr>
              <a:t>addressing, ARP</a:t>
            </a:r>
          </a:p>
          <a:p>
            <a:pPr lvl="1"/>
            <a:r>
              <a:rPr lang="en-US" dirty="0">
                <a:solidFill>
                  <a:srgbClr val="CC0000"/>
                </a:solidFill>
                <a:latin typeface="Gill Sans MT" charset="0"/>
              </a:rPr>
              <a:t>Ethernet</a:t>
            </a:r>
          </a:p>
          <a:p>
            <a:pPr lvl="1"/>
            <a:r>
              <a:rPr lang="en-US" dirty="0">
                <a:latin typeface="Gill Sans MT" charset="0"/>
              </a:rPr>
              <a:t>switches</a:t>
            </a:r>
          </a:p>
        </p:txBody>
      </p:sp>
      <p:sp>
        <p:nvSpPr>
          <p:cNvPr id="1146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7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Wireless Links and WLAN (Ch. </a:t>
            </a:r>
            <a:r>
              <a:rPr lang="en-US" dirty="0" smtClean="0">
                <a:latin typeface="Gill Sans MT" charset="0"/>
              </a:rPr>
              <a:t>7)</a:t>
            </a:r>
            <a:endParaRPr lang="en-US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.7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</a:pPr>
            <a:endParaRPr lang="en-US" sz="2600" dirty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167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872A2D8C-A63D-0E48-80B7-88D85A0FF8C7}" type="slidenum">
              <a:rPr lang="en-US" sz="1200" i="0">
                <a:latin typeface="Arial" charset="0"/>
                <a:cs typeface="Arial" charset="0"/>
              </a:rPr>
              <a:pPr/>
              <a:t>42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Ethernet</a:t>
            </a:r>
          </a:p>
        </p:txBody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8188" y="1276350"/>
            <a:ext cx="7519987" cy="21336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dominant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wired LAN technology: </a:t>
            </a:r>
          </a:p>
          <a:p>
            <a:r>
              <a:rPr lang="en-US" sz="2400">
                <a:latin typeface="Gill Sans MT" charset="0"/>
              </a:rPr>
              <a:t>cheap $20 for NIC</a:t>
            </a:r>
          </a:p>
          <a:p>
            <a:r>
              <a:rPr lang="en-US" sz="2400">
                <a:latin typeface="Gill Sans MT" charset="0"/>
              </a:rPr>
              <a:t>first widely used LAN technology</a:t>
            </a:r>
          </a:p>
          <a:p>
            <a:r>
              <a:rPr lang="en-US" sz="2400">
                <a:latin typeface="Gill Sans MT" charset="0"/>
              </a:rPr>
              <a:t>simpler, cheaper than token LANs and ATM</a:t>
            </a:r>
          </a:p>
          <a:p>
            <a:r>
              <a:rPr lang="en-US" sz="2400">
                <a:latin typeface="Gill Sans MT" charset="0"/>
              </a:rPr>
              <a:t>kept up with speed race: 10 Mbps – 10 Gbps </a:t>
            </a:r>
            <a:endParaRPr lang="en-US"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pic>
        <p:nvPicPr>
          <p:cNvPr id="116741" name="Picture 4" descr="551 metcalfe-e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3635375"/>
            <a:ext cx="4752975" cy="254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6742" name="Text Box 5"/>
          <p:cNvSpPr txBox="1">
            <a:spLocks noChangeArrowheads="1"/>
          </p:cNvSpPr>
          <p:nvPr/>
        </p:nvSpPr>
        <p:spPr bwMode="auto">
          <a:xfrm>
            <a:off x="4289425" y="6086475"/>
            <a:ext cx="3130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Metcalfe</a:t>
            </a:r>
            <a:r>
              <a:rPr lang="ja-JP" altLang="en-US" sz="1800">
                <a:latin typeface="Arial" charset="0"/>
                <a:cs typeface="Arial" charset="0"/>
              </a:rPr>
              <a:t>’</a:t>
            </a:r>
            <a:r>
              <a:rPr lang="en-US" altLang="ja-JP" sz="1800">
                <a:latin typeface="Arial" charset="0"/>
                <a:cs typeface="Arial" charset="0"/>
              </a:rPr>
              <a:t>s Ethernet sketch</a:t>
            </a:r>
            <a:endParaRPr lang="en-US" sz="1800">
              <a:latin typeface="Arial" charset="0"/>
              <a:cs typeface="Arial" charset="0"/>
            </a:endParaRPr>
          </a:p>
        </p:txBody>
      </p:sp>
      <p:pic>
        <p:nvPicPr>
          <p:cNvPr id="116743" name="Picture 24" descr="underline_base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13" y="877888"/>
            <a:ext cx="1970087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5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50" y="796925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8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187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 smtClean="0">
                <a:latin typeface="Arial" charset="0"/>
                <a:cs typeface="Arial" charset="0"/>
              </a:rPr>
              <a:t>6-</a:t>
            </a:r>
            <a:fld id="{C8EF2DD0-CF27-4C49-AA8C-5F3FE5192934}" type="slidenum">
              <a:rPr lang="en-US" sz="1200" i="0" smtClean="0">
                <a:latin typeface="Arial" charset="0"/>
                <a:cs typeface="Arial" charset="0"/>
              </a:rPr>
              <a:pPr/>
              <a:t>43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118788" name="Rectangle 4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sz="4000">
                <a:latin typeface="Gill Sans MT" charset="0"/>
              </a:rPr>
              <a:t>Ethernet: physical topology</a:t>
            </a:r>
          </a:p>
        </p:txBody>
      </p:sp>
      <p:sp>
        <p:nvSpPr>
          <p:cNvPr id="118789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508000" y="1103313"/>
            <a:ext cx="8297863" cy="2449512"/>
          </a:xfrm>
        </p:spPr>
        <p:txBody>
          <a:bodyPr/>
          <a:lstStyle/>
          <a:p>
            <a:pPr>
              <a:lnSpc>
                <a:spcPct val="75000"/>
              </a:lnSpc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bus: </a:t>
            </a:r>
            <a:r>
              <a:rPr lang="en-US">
                <a:latin typeface="Gill Sans MT" charset="0"/>
              </a:rPr>
              <a:t>popular through mid 90s</a:t>
            </a:r>
          </a:p>
          <a:p>
            <a:pPr lvl="1">
              <a:lnSpc>
                <a:spcPct val="75000"/>
              </a:lnSpc>
            </a:pPr>
            <a:r>
              <a:rPr lang="en-US">
                <a:latin typeface="Gill Sans MT" charset="0"/>
              </a:rPr>
              <a:t>all nodes in same collision domain (can collide with each other)</a:t>
            </a:r>
          </a:p>
          <a:p>
            <a:pPr>
              <a:lnSpc>
                <a:spcPct val="75000"/>
              </a:lnSpc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star: </a:t>
            </a:r>
            <a:r>
              <a:rPr lang="en-US">
                <a:latin typeface="Gill Sans MT" charset="0"/>
              </a:rPr>
              <a:t>prevails today</a:t>
            </a:r>
          </a:p>
          <a:p>
            <a:pPr lvl="1">
              <a:lnSpc>
                <a:spcPct val="75000"/>
              </a:lnSpc>
            </a:pPr>
            <a:r>
              <a:rPr lang="en-US">
                <a:latin typeface="Gill Sans MT" charset="0"/>
              </a:rPr>
              <a:t>active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switch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in center</a:t>
            </a:r>
          </a:p>
          <a:p>
            <a:pPr lvl="1">
              <a:lnSpc>
                <a:spcPct val="100000"/>
              </a:lnSpc>
            </a:pPr>
            <a:r>
              <a:rPr lang="en-US">
                <a:latin typeface="Gill Sans MT" charset="0"/>
              </a:rPr>
              <a:t>each </a:t>
            </a:r>
            <a:r>
              <a:rPr lang="ja-JP" altLang="en-US">
                <a:latin typeface="Gill Sans MT" charset="0"/>
              </a:rPr>
              <a:t>“</a:t>
            </a:r>
            <a:r>
              <a:rPr lang="en-US" altLang="ja-JP">
                <a:latin typeface="Gill Sans MT" charset="0"/>
              </a:rPr>
              <a:t>spoke</a:t>
            </a:r>
            <a:r>
              <a:rPr lang="ja-JP" altLang="en-US">
                <a:latin typeface="Gill Sans MT" charset="0"/>
              </a:rPr>
              <a:t>”</a:t>
            </a:r>
            <a:r>
              <a:rPr lang="en-US" altLang="ja-JP">
                <a:latin typeface="Gill Sans MT" charset="0"/>
              </a:rPr>
              <a:t> runs a (separate) Ethernet protocol (nodes do not collide with each other)</a:t>
            </a:r>
            <a:endParaRPr lang="en-US">
              <a:latin typeface="Gill Sans MT" charset="0"/>
            </a:endParaRPr>
          </a:p>
        </p:txBody>
      </p:sp>
      <p:sp>
        <p:nvSpPr>
          <p:cNvPr id="53254" name="Line 17"/>
          <p:cNvSpPr>
            <a:spLocks noChangeShapeType="1"/>
          </p:cNvSpPr>
          <p:nvPr/>
        </p:nvSpPr>
        <p:spPr bwMode="auto">
          <a:xfrm>
            <a:off x="5316538" y="5110163"/>
            <a:ext cx="974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55" name="Line 18"/>
          <p:cNvSpPr>
            <a:spLocks noChangeShapeType="1"/>
          </p:cNvSpPr>
          <p:nvPr/>
        </p:nvSpPr>
        <p:spPr bwMode="auto">
          <a:xfrm>
            <a:off x="6556375" y="4518025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56" name="Line 19"/>
          <p:cNvSpPr>
            <a:spLocks noChangeShapeType="1"/>
          </p:cNvSpPr>
          <p:nvPr/>
        </p:nvSpPr>
        <p:spPr bwMode="auto">
          <a:xfrm flipH="1">
            <a:off x="6746875" y="5126038"/>
            <a:ext cx="1003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57" name="Line 20"/>
          <p:cNvSpPr>
            <a:spLocks noChangeShapeType="1"/>
          </p:cNvSpPr>
          <p:nvPr/>
        </p:nvSpPr>
        <p:spPr bwMode="auto">
          <a:xfrm flipV="1">
            <a:off x="6556375" y="5251450"/>
            <a:ext cx="12700" cy="7096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794" name="Text Box 23"/>
          <p:cNvSpPr txBox="1">
            <a:spLocks noChangeArrowheads="1"/>
          </p:cNvSpPr>
          <p:nvPr/>
        </p:nvSpPr>
        <p:spPr bwMode="auto">
          <a:xfrm>
            <a:off x="5464175" y="5486400"/>
            <a:ext cx="7540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 i="0">
                <a:latin typeface="Arial" charset="0"/>
                <a:cs typeface="Arial" charset="0"/>
              </a:rPr>
              <a:t>switch</a:t>
            </a:r>
          </a:p>
        </p:txBody>
      </p:sp>
      <p:sp>
        <p:nvSpPr>
          <p:cNvPr id="53259" name="Line 24"/>
          <p:cNvSpPr>
            <a:spLocks noChangeShapeType="1"/>
          </p:cNvSpPr>
          <p:nvPr/>
        </p:nvSpPr>
        <p:spPr bwMode="auto">
          <a:xfrm flipV="1">
            <a:off x="5834063" y="5275263"/>
            <a:ext cx="417512" cy="2397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60" name="Line 32"/>
          <p:cNvSpPr>
            <a:spLocks noChangeShapeType="1"/>
          </p:cNvSpPr>
          <p:nvPr/>
        </p:nvSpPr>
        <p:spPr bwMode="auto">
          <a:xfrm flipH="1">
            <a:off x="2160588" y="4102100"/>
            <a:ext cx="752475" cy="1468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61" name="Line 33"/>
          <p:cNvSpPr>
            <a:spLocks noChangeShapeType="1"/>
          </p:cNvSpPr>
          <p:nvPr/>
        </p:nvSpPr>
        <p:spPr bwMode="auto">
          <a:xfrm>
            <a:off x="2132013" y="4879975"/>
            <a:ext cx="39211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62" name="Line 34"/>
          <p:cNvSpPr>
            <a:spLocks noChangeShapeType="1"/>
          </p:cNvSpPr>
          <p:nvPr/>
        </p:nvSpPr>
        <p:spPr bwMode="auto">
          <a:xfrm>
            <a:off x="1914525" y="5434013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63" name="Line 35"/>
          <p:cNvSpPr>
            <a:spLocks noChangeShapeType="1"/>
          </p:cNvSpPr>
          <p:nvPr/>
        </p:nvSpPr>
        <p:spPr bwMode="auto">
          <a:xfrm flipV="1">
            <a:off x="2632075" y="4648200"/>
            <a:ext cx="287338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64" name="Line 37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65" name="Line 38"/>
          <p:cNvSpPr>
            <a:spLocks noChangeShapeType="1"/>
          </p:cNvSpPr>
          <p:nvPr/>
        </p:nvSpPr>
        <p:spPr bwMode="auto">
          <a:xfrm>
            <a:off x="2424113" y="4275138"/>
            <a:ext cx="392112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3266" name="Line 39"/>
          <p:cNvSpPr>
            <a:spLocks noChangeShapeType="1"/>
          </p:cNvSpPr>
          <p:nvPr/>
        </p:nvSpPr>
        <p:spPr bwMode="auto">
          <a:xfrm>
            <a:off x="2314575" y="5324475"/>
            <a:ext cx="307975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8803" name="Text Box 41"/>
          <p:cNvSpPr txBox="1">
            <a:spLocks noChangeArrowheads="1"/>
          </p:cNvSpPr>
          <p:nvPr/>
        </p:nvSpPr>
        <p:spPr bwMode="auto">
          <a:xfrm>
            <a:off x="1430338" y="5908675"/>
            <a:ext cx="21859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  <a:latin typeface="Arial" charset="0"/>
                <a:cs typeface="Arial" charset="0"/>
              </a:rPr>
              <a:t>bus: </a:t>
            </a:r>
            <a:r>
              <a:rPr lang="en-US" sz="1800" i="0">
                <a:latin typeface="Arial" charset="0"/>
                <a:cs typeface="Arial" charset="0"/>
              </a:rPr>
              <a:t>coaxial cable</a:t>
            </a:r>
          </a:p>
        </p:txBody>
      </p:sp>
      <p:sp>
        <p:nvSpPr>
          <p:cNvPr id="118804" name="Text Box 42"/>
          <p:cNvSpPr txBox="1">
            <a:spLocks noChangeArrowheads="1"/>
          </p:cNvSpPr>
          <p:nvPr/>
        </p:nvSpPr>
        <p:spPr bwMode="auto">
          <a:xfrm>
            <a:off x="4989513" y="5691188"/>
            <a:ext cx="774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  <a:latin typeface="Arial" charset="0"/>
                <a:cs typeface="Arial" charset="0"/>
              </a:rPr>
              <a:t>star</a:t>
            </a:r>
          </a:p>
        </p:txBody>
      </p:sp>
      <p:grpSp>
        <p:nvGrpSpPr>
          <p:cNvPr id="118805" name="Group 37"/>
          <p:cNvGrpSpPr>
            <a:grpSpLocks/>
          </p:cNvGrpSpPr>
          <p:nvPr/>
        </p:nvGrpSpPr>
        <p:grpSpPr bwMode="auto">
          <a:xfrm>
            <a:off x="2733675" y="4398963"/>
            <a:ext cx="711200" cy="601662"/>
            <a:chOff x="7179310" y="4033520"/>
            <a:chExt cx="1009650" cy="855028"/>
          </a:xfrm>
        </p:grpSpPr>
        <p:grpSp>
          <p:nvGrpSpPr>
            <p:cNvPr id="118846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188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8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40" name="Rectangle 43"/>
            <p:cNvSpPr>
              <a:spLocks noChangeArrowheads="1"/>
            </p:cNvSpPr>
            <p:nvPr/>
          </p:nvSpPr>
          <p:spPr bwMode="auto">
            <a:xfrm rot="16200000">
              <a:off x="7438418" y="4308853"/>
              <a:ext cx="128593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18806" name="Group 42"/>
          <p:cNvGrpSpPr>
            <a:grpSpLocks/>
          </p:cNvGrpSpPr>
          <p:nvPr/>
        </p:nvGrpSpPr>
        <p:grpSpPr bwMode="auto">
          <a:xfrm>
            <a:off x="1757363" y="3962400"/>
            <a:ext cx="701675" cy="517525"/>
            <a:chOff x="1046480" y="3962400"/>
            <a:chExt cx="1026163" cy="761428"/>
          </a:xfrm>
        </p:grpSpPr>
        <p:sp>
          <p:nvSpPr>
            <p:cNvPr id="44" name="Rectangle 48"/>
            <p:cNvSpPr>
              <a:spLocks noChangeArrowheads="1"/>
            </p:cNvSpPr>
            <p:nvPr/>
          </p:nvSpPr>
          <p:spPr bwMode="auto">
            <a:xfrm rot="16200000">
              <a:off x="1893547" y="4299487"/>
              <a:ext cx="109777" cy="248416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18843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18844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845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18807" name="Group 47"/>
          <p:cNvGrpSpPr>
            <a:grpSpLocks/>
          </p:cNvGrpSpPr>
          <p:nvPr/>
        </p:nvGrpSpPr>
        <p:grpSpPr bwMode="auto">
          <a:xfrm>
            <a:off x="1473200" y="4551363"/>
            <a:ext cx="701675" cy="517525"/>
            <a:chOff x="1046480" y="3962400"/>
            <a:chExt cx="1026163" cy="761428"/>
          </a:xfrm>
        </p:grpSpPr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18839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18840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841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18808" name="Group 52"/>
          <p:cNvGrpSpPr>
            <a:grpSpLocks/>
          </p:cNvGrpSpPr>
          <p:nvPr/>
        </p:nvGrpSpPr>
        <p:grpSpPr bwMode="auto">
          <a:xfrm>
            <a:off x="1279525" y="5110163"/>
            <a:ext cx="701675" cy="517525"/>
            <a:chOff x="1046480" y="3962400"/>
            <a:chExt cx="1026163" cy="761428"/>
          </a:xfrm>
        </p:grpSpPr>
        <p:sp>
          <p:nvSpPr>
            <p:cNvPr id="54" name="Rectangle 53"/>
            <p:cNvSpPr>
              <a:spLocks noChangeArrowheads="1"/>
            </p:cNvSpPr>
            <p:nvPr/>
          </p:nvSpPr>
          <p:spPr bwMode="auto">
            <a:xfrm rot="16200000">
              <a:off x="1893548" y="4299487"/>
              <a:ext cx="109776" cy="248414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18835" name="Group 54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18836" name="Picture 5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837" name="Freeform 5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18809" name="Group 57"/>
          <p:cNvGrpSpPr>
            <a:grpSpLocks/>
          </p:cNvGrpSpPr>
          <p:nvPr/>
        </p:nvGrpSpPr>
        <p:grpSpPr bwMode="auto">
          <a:xfrm>
            <a:off x="2447925" y="5070475"/>
            <a:ext cx="711200" cy="600075"/>
            <a:chOff x="7179310" y="4033520"/>
            <a:chExt cx="1009650" cy="855028"/>
          </a:xfrm>
        </p:grpSpPr>
        <p:grpSp>
          <p:nvGrpSpPr>
            <p:cNvPr id="118830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1883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83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60" name="Rectangle 43"/>
            <p:cNvSpPr>
              <a:spLocks noChangeArrowheads="1"/>
            </p:cNvSpPr>
            <p:nvPr/>
          </p:nvSpPr>
          <p:spPr bwMode="auto">
            <a:xfrm rot="16200000">
              <a:off x="7439379" y="4308711"/>
              <a:ext cx="126671" cy="196071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grpSp>
        <p:nvGrpSpPr>
          <p:cNvPr id="118810" name="Group 62"/>
          <p:cNvGrpSpPr>
            <a:grpSpLocks/>
          </p:cNvGrpSpPr>
          <p:nvPr/>
        </p:nvGrpSpPr>
        <p:grpSpPr bwMode="auto">
          <a:xfrm>
            <a:off x="4419600" y="4687888"/>
            <a:ext cx="914400" cy="690562"/>
            <a:chOff x="1046480" y="3962400"/>
            <a:chExt cx="1026163" cy="761428"/>
          </a:xfrm>
        </p:grpSpPr>
        <p:sp>
          <p:nvSpPr>
            <p:cNvPr id="64" name="Rectangle 48"/>
            <p:cNvSpPr>
              <a:spLocks noChangeArrowheads="1"/>
            </p:cNvSpPr>
            <p:nvPr/>
          </p:nvSpPr>
          <p:spPr bwMode="auto">
            <a:xfrm rot="16200000">
              <a:off x="1893689" y="4299817"/>
              <a:ext cx="110275" cy="24763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18827" name="Group 49"/>
            <p:cNvGrpSpPr>
              <a:grpSpLocks/>
            </p:cNvGrpSpPr>
            <p:nvPr/>
          </p:nvGrpSpPr>
          <p:grpSpPr bwMode="auto">
            <a:xfrm>
              <a:off x="1046480" y="3962400"/>
              <a:ext cx="936071" cy="761428"/>
              <a:chOff x="-44" y="1473"/>
              <a:chExt cx="981" cy="1105"/>
            </a:xfrm>
          </p:grpSpPr>
          <p:pic>
            <p:nvPicPr>
              <p:cNvPr id="118828" name="Picture 50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829" name="Freeform 51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118811" name="Group 67"/>
          <p:cNvGrpSpPr>
            <a:grpSpLocks/>
          </p:cNvGrpSpPr>
          <p:nvPr/>
        </p:nvGrpSpPr>
        <p:grpSpPr bwMode="auto">
          <a:xfrm>
            <a:off x="7548563" y="4779963"/>
            <a:ext cx="854075" cy="741362"/>
            <a:chOff x="7179310" y="4033520"/>
            <a:chExt cx="1009650" cy="855028"/>
          </a:xfrm>
        </p:grpSpPr>
        <p:grpSp>
          <p:nvGrpSpPr>
            <p:cNvPr id="118822" name="Group 44"/>
            <p:cNvGrpSpPr>
              <a:grpSpLocks/>
            </p:cNvGrpSpPr>
            <p:nvPr/>
          </p:nvGrpSpPr>
          <p:grpSpPr bwMode="auto">
            <a:xfrm>
              <a:off x="7179310" y="4033520"/>
              <a:ext cx="1009650" cy="855028"/>
              <a:chOff x="-44" y="1473"/>
              <a:chExt cx="981" cy="1105"/>
            </a:xfrm>
          </p:grpSpPr>
          <p:pic>
            <p:nvPicPr>
              <p:cNvPr id="11882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82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0" name="Rectangle 43"/>
            <p:cNvSpPr>
              <a:spLocks noChangeArrowheads="1"/>
            </p:cNvSpPr>
            <p:nvPr/>
          </p:nvSpPr>
          <p:spPr bwMode="auto">
            <a:xfrm rot="16200000">
              <a:off x="7438954" y="4308497"/>
              <a:ext cx="128163" cy="19705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75" name="Rectangle 43"/>
          <p:cNvSpPr>
            <a:spLocks noChangeArrowheads="1"/>
          </p:cNvSpPr>
          <p:nvPr/>
        </p:nvSpPr>
        <p:spPr bwMode="auto">
          <a:xfrm>
            <a:off x="6497638" y="4351338"/>
            <a:ext cx="109537" cy="165100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18813" name="Group 44"/>
          <p:cNvGrpSpPr>
            <a:grpSpLocks/>
          </p:cNvGrpSpPr>
          <p:nvPr/>
        </p:nvGrpSpPr>
        <p:grpSpPr bwMode="auto">
          <a:xfrm>
            <a:off x="6116638" y="3784600"/>
            <a:ext cx="852487" cy="741363"/>
            <a:chOff x="-44" y="1473"/>
            <a:chExt cx="981" cy="1105"/>
          </a:xfrm>
        </p:grpSpPr>
        <p:pic>
          <p:nvPicPr>
            <p:cNvPr id="118820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8821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18814" name="Group 1"/>
          <p:cNvGrpSpPr>
            <a:grpSpLocks/>
          </p:cNvGrpSpPr>
          <p:nvPr/>
        </p:nvGrpSpPr>
        <p:grpSpPr bwMode="auto">
          <a:xfrm>
            <a:off x="5943600" y="5926138"/>
            <a:ext cx="854075" cy="835025"/>
            <a:chOff x="8077200" y="3320111"/>
            <a:chExt cx="853440" cy="835329"/>
          </a:xfrm>
        </p:grpSpPr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8630826" y="3320111"/>
              <a:ext cx="111042" cy="165160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18817" name="Group 44"/>
            <p:cNvGrpSpPr>
              <a:grpSpLocks/>
            </p:cNvGrpSpPr>
            <p:nvPr/>
          </p:nvGrpSpPr>
          <p:grpSpPr bwMode="auto">
            <a:xfrm>
              <a:off x="8077200" y="3413760"/>
              <a:ext cx="853440" cy="741680"/>
              <a:chOff x="-44" y="1473"/>
              <a:chExt cx="981" cy="1105"/>
            </a:xfrm>
          </p:grpSpPr>
          <p:pic>
            <p:nvPicPr>
              <p:cNvPr id="11881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881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pic>
        <p:nvPicPr>
          <p:cNvPr id="11881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6338" y="4962525"/>
            <a:ext cx="603250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2083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3FD74627-8350-FE44-BB43-F41CCA41C0B3}" type="slidenum">
              <a:rPr lang="en-US" sz="1200" i="0">
                <a:latin typeface="Arial" charset="0"/>
                <a:cs typeface="Arial" charset="0"/>
              </a:rPr>
              <a:pPr/>
              <a:t>44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46075"/>
            <a:ext cx="7772400" cy="6096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Ethernet frame structure</a:t>
            </a:r>
          </a:p>
        </p:txBody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63" y="1609725"/>
            <a:ext cx="7772400" cy="43434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>
                <a:latin typeface="Gill Sans MT" charset="0"/>
              </a:rPr>
              <a:t>sending adapter encapsulates IP datagram (or other network layer protocol packet) in 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Ethernet frame</a:t>
            </a:r>
          </a:p>
          <a:p>
            <a:endParaRPr lang="en-US" sz="2400" b="1">
              <a:latin typeface="Gill Sans MT" charset="0"/>
            </a:endParaRPr>
          </a:p>
          <a:p>
            <a:endParaRPr lang="en-US" sz="2400" b="1">
              <a:latin typeface="Gill Sans MT" charset="0"/>
            </a:endParaRPr>
          </a:p>
          <a:p>
            <a:pPr>
              <a:buFont typeface="Wingdings" charset="0"/>
              <a:buNone/>
            </a:pPr>
            <a:endParaRPr lang="en-US" sz="2400">
              <a:solidFill>
                <a:srgbClr val="FF0000"/>
              </a:solidFill>
              <a:latin typeface="Gill Sans MT" charset="0"/>
            </a:endParaRPr>
          </a:p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preamble: </a:t>
            </a:r>
          </a:p>
          <a:p>
            <a:r>
              <a:rPr lang="en-US">
                <a:latin typeface="Gill Sans MT" charset="0"/>
              </a:rPr>
              <a:t>7 bytes with pattern 10101010 followed by one byte with pattern 10101011</a:t>
            </a:r>
          </a:p>
          <a:p>
            <a:r>
              <a:rPr lang="en-US">
                <a:latin typeface="Gill Sans MT" charset="0"/>
              </a:rPr>
              <a:t> used to synchronize receiver, sender clock rates</a:t>
            </a:r>
          </a:p>
        </p:txBody>
      </p:sp>
      <p:pic>
        <p:nvPicPr>
          <p:cNvPr id="120837" name="Picture 1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50" y="881063"/>
            <a:ext cx="5942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0838" name="Group 51"/>
          <p:cNvGrpSpPr>
            <a:grpSpLocks/>
          </p:cNvGrpSpPr>
          <p:nvPr/>
        </p:nvGrpSpPr>
        <p:grpSpPr bwMode="auto">
          <a:xfrm>
            <a:off x="1516063" y="2373313"/>
            <a:ext cx="6291262" cy="993775"/>
            <a:chOff x="940711" y="4902593"/>
            <a:chExt cx="6291001" cy="992895"/>
          </a:xfrm>
        </p:grpSpPr>
        <p:sp>
          <p:nvSpPr>
            <p:cNvPr id="120839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840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120841" name="Straight Connector 3"/>
            <p:cNvCxnSpPr>
              <a:cxnSpLocks noChangeShapeType="1"/>
            </p:cNvCxnSpPr>
            <p:nvPr/>
          </p:nvCxnSpPr>
          <p:spPr bwMode="auto">
            <a:xfrm>
              <a:off x="1970955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42" name="Straight Connector 32"/>
            <p:cNvCxnSpPr>
              <a:cxnSpLocks noChangeShapeType="1"/>
            </p:cNvCxnSpPr>
            <p:nvPr/>
          </p:nvCxnSpPr>
          <p:spPr bwMode="auto">
            <a:xfrm>
              <a:off x="2701175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43" name="Straight Connector 33"/>
            <p:cNvCxnSpPr>
              <a:cxnSpLocks noChangeShapeType="1"/>
            </p:cNvCxnSpPr>
            <p:nvPr/>
          </p:nvCxnSpPr>
          <p:spPr bwMode="auto">
            <a:xfrm>
              <a:off x="3429808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44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0845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0846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20847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20848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20849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20850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20851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228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5C21036F-B5F6-E74A-981B-A2F13B7F8E02}" type="slidenum">
              <a:rPr lang="en-US" sz="1200" i="0">
                <a:latin typeface="Arial" charset="0"/>
                <a:cs typeface="Arial" charset="0"/>
              </a:rPr>
              <a:pPr/>
              <a:t>45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Ethernet frame structure (more)</a:t>
            </a:r>
          </a:p>
        </p:txBody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3875" y="1314450"/>
            <a:ext cx="8272463" cy="3789363"/>
          </a:xfrm>
        </p:spPr>
        <p:txBody>
          <a:bodyPr/>
          <a:lstStyle/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addresses: </a:t>
            </a:r>
            <a:r>
              <a:rPr lang="en-US">
                <a:latin typeface="Gill Sans MT" charset="0"/>
              </a:rPr>
              <a:t>6 byte source, destination MAC addresses</a:t>
            </a:r>
          </a:p>
          <a:p>
            <a:pPr lvl="1"/>
            <a:r>
              <a:rPr lang="en-US">
                <a:latin typeface="Gill Sans MT" charset="0"/>
              </a:rPr>
              <a:t>if adapter receives frame with matching destination address, or with broadcast address (e.g. ARP packet), it passes data in frame to network layer protocol</a:t>
            </a:r>
          </a:p>
          <a:p>
            <a:pPr lvl="1"/>
            <a:r>
              <a:rPr lang="en-US">
                <a:latin typeface="Gill Sans MT" charset="0"/>
              </a:rPr>
              <a:t>otherwise, adapter discards frame</a:t>
            </a:r>
          </a:p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type: </a:t>
            </a:r>
            <a:r>
              <a:rPr lang="en-US">
                <a:latin typeface="Gill Sans MT" charset="0"/>
              </a:rPr>
              <a:t>indicates higher layer protocol (mostly IP but others possible, e.g., Novell IPX, AppleTalk)</a:t>
            </a:r>
          </a:p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CRC: </a:t>
            </a:r>
            <a:r>
              <a:rPr lang="en-US">
                <a:latin typeface="Gill Sans MT" charset="0"/>
              </a:rPr>
              <a:t>cyclic redundancy check at receiver</a:t>
            </a:r>
          </a:p>
          <a:p>
            <a:pPr lvl="1"/>
            <a:r>
              <a:rPr lang="en-US">
                <a:latin typeface="Gill Sans MT" charset="0"/>
              </a:rPr>
              <a:t>error detected: frame is dropped</a:t>
            </a:r>
          </a:p>
        </p:txBody>
      </p:sp>
      <p:pic>
        <p:nvPicPr>
          <p:cNvPr id="122885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019175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886" name="Group 8"/>
          <p:cNvGrpSpPr>
            <a:grpSpLocks/>
          </p:cNvGrpSpPr>
          <p:nvPr/>
        </p:nvGrpSpPr>
        <p:grpSpPr bwMode="auto">
          <a:xfrm>
            <a:off x="1412875" y="5040313"/>
            <a:ext cx="6291263" cy="993775"/>
            <a:chOff x="940711" y="4902593"/>
            <a:chExt cx="6291001" cy="992895"/>
          </a:xfrm>
        </p:grpSpPr>
        <p:sp>
          <p:nvSpPr>
            <p:cNvPr id="122887" name="Line 10"/>
            <p:cNvSpPr>
              <a:spLocks noChangeShapeType="1"/>
            </p:cNvSpPr>
            <p:nvPr/>
          </p:nvSpPr>
          <p:spPr bwMode="auto">
            <a:xfrm>
              <a:off x="3570934" y="5199463"/>
              <a:ext cx="0" cy="2046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888" name="Rectangle 1"/>
            <p:cNvSpPr>
              <a:spLocks noChangeArrowheads="1"/>
            </p:cNvSpPr>
            <p:nvPr/>
          </p:nvSpPr>
          <p:spPr bwMode="auto">
            <a:xfrm>
              <a:off x="976959" y="5272489"/>
              <a:ext cx="6254753" cy="547846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122889" name="Straight Connector 3"/>
            <p:cNvCxnSpPr>
              <a:cxnSpLocks noChangeShapeType="1"/>
            </p:cNvCxnSpPr>
            <p:nvPr/>
          </p:nvCxnSpPr>
          <p:spPr bwMode="auto">
            <a:xfrm>
              <a:off x="1970956" y="5262636"/>
              <a:ext cx="0" cy="550375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890" name="Straight Connector 32"/>
            <p:cNvCxnSpPr>
              <a:cxnSpLocks noChangeShapeType="1"/>
            </p:cNvCxnSpPr>
            <p:nvPr/>
          </p:nvCxnSpPr>
          <p:spPr bwMode="auto">
            <a:xfrm>
              <a:off x="2701176" y="5265808"/>
              <a:ext cx="0" cy="583683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891" name="Straight Connector 33"/>
            <p:cNvCxnSpPr>
              <a:cxnSpLocks noChangeShapeType="1"/>
            </p:cNvCxnSpPr>
            <p:nvPr/>
          </p:nvCxnSpPr>
          <p:spPr bwMode="auto">
            <a:xfrm>
              <a:off x="3429807" y="5270567"/>
              <a:ext cx="0" cy="548789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892" name="Straight Connector 34"/>
            <p:cNvCxnSpPr>
              <a:cxnSpLocks noChangeShapeType="1"/>
            </p:cNvCxnSpPr>
            <p:nvPr/>
          </p:nvCxnSpPr>
          <p:spPr bwMode="auto">
            <a:xfrm>
              <a:off x="3683797" y="5265808"/>
              <a:ext cx="0" cy="580510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22893" name="Straight Connector 35"/>
            <p:cNvCxnSpPr>
              <a:cxnSpLocks noChangeShapeType="1"/>
            </p:cNvCxnSpPr>
            <p:nvPr/>
          </p:nvCxnSpPr>
          <p:spPr bwMode="auto">
            <a:xfrm>
              <a:off x="5650628" y="5272152"/>
              <a:ext cx="0" cy="623336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2894" name="TextBox 5"/>
            <p:cNvSpPr txBox="1">
              <a:spLocks noChangeArrowheads="1"/>
            </p:cNvSpPr>
            <p:nvPr/>
          </p:nvSpPr>
          <p:spPr bwMode="auto">
            <a:xfrm>
              <a:off x="1910352" y="5332220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dest.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22895" name="TextBox 37"/>
            <p:cNvSpPr txBox="1">
              <a:spLocks noChangeArrowheads="1"/>
            </p:cNvSpPr>
            <p:nvPr/>
          </p:nvSpPr>
          <p:spPr bwMode="auto">
            <a:xfrm>
              <a:off x="2673645" y="5340803"/>
              <a:ext cx="844810" cy="410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source</a:t>
              </a:r>
            </a:p>
            <a:p>
              <a:pPr algn="ctr">
                <a:lnSpc>
                  <a:spcPts val="1200"/>
                </a:lnSpc>
              </a:pPr>
              <a:r>
                <a:rPr lang="en-US" sz="1400">
                  <a:solidFill>
                    <a:schemeClr val="bg1"/>
                  </a:solidFill>
                  <a:latin typeface="Arial" charset="0"/>
                  <a:cs typeface="Arial" charset="0"/>
                </a:rPr>
                <a:t>address</a:t>
              </a:r>
            </a:p>
          </p:txBody>
        </p:sp>
        <p:sp>
          <p:nvSpPr>
            <p:cNvPr id="122896" name="TextBox 38"/>
            <p:cNvSpPr txBox="1">
              <a:spLocks noChangeArrowheads="1"/>
            </p:cNvSpPr>
            <p:nvPr/>
          </p:nvSpPr>
          <p:spPr bwMode="auto">
            <a:xfrm>
              <a:off x="4053534" y="5353451"/>
              <a:ext cx="1377407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data (payload)</a:t>
              </a:r>
            </a:p>
          </p:txBody>
        </p:sp>
        <p:sp>
          <p:nvSpPr>
            <p:cNvPr id="122897" name="TextBox 39"/>
            <p:cNvSpPr txBox="1">
              <a:spLocks noChangeArrowheads="1"/>
            </p:cNvSpPr>
            <p:nvPr/>
          </p:nvSpPr>
          <p:spPr bwMode="auto">
            <a:xfrm>
              <a:off x="5941065" y="5431291"/>
              <a:ext cx="85557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CRC</a:t>
              </a:r>
            </a:p>
          </p:txBody>
        </p:sp>
        <p:sp>
          <p:nvSpPr>
            <p:cNvPr id="122898" name="TextBox 40"/>
            <p:cNvSpPr txBox="1">
              <a:spLocks noChangeArrowheads="1"/>
            </p:cNvSpPr>
            <p:nvPr/>
          </p:nvSpPr>
          <p:spPr bwMode="auto">
            <a:xfrm>
              <a:off x="940711" y="5444340"/>
              <a:ext cx="1070128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ts val="1200"/>
                </a:lnSpc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cs typeface="Arial" charset="0"/>
                </a:rPr>
                <a:t>preamble</a:t>
              </a:r>
            </a:p>
          </p:txBody>
        </p:sp>
        <p:sp>
          <p:nvSpPr>
            <p:cNvPr id="122899" name="Text Box 9"/>
            <p:cNvSpPr txBox="1">
              <a:spLocks noChangeArrowheads="1"/>
            </p:cNvSpPr>
            <p:nvPr/>
          </p:nvSpPr>
          <p:spPr bwMode="auto">
            <a:xfrm>
              <a:off x="3321504" y="4902593"/>
              <a:ext cx="77026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600">
                  <a:solidFill>
                    <a:srgbClr val="000000"/>
                  </a:solidFill>
                  <a:latin typeface="Arial" charset="0"/>
                </a:rPr>
                <a:t>type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249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4D8ACC72-D4C7-7041-BE4F-DD3BF136A72E}" type="slidenum">
              <a:rPr lang="en-US" sz="1200" i="0">
                <a:latin typeface="Arial" charset="0"/>
                <a:cs typeface="Arial" charset="0"/>
              </a:rPr>
              <a:pPr/>
              <a:t>46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47063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Ethernet: unreliable, connectionless</a:t>
            </a:r>
          </a:p>
        </p:txBody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261350" cy="4648200"/>
          </a:xfrm>
        </p:spPr>
        <p:txBody>
          <a:bodyPr/>
          <a:lstStyle/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connectionless: </a:t>
            </a:r>
            <a:r>
              <a:rPr lang="en-US">
                <a:latin typeface="Gill Sans MT" charset="0"/>
              </a:rPr>
              <a:t>no handshaking between sending and receiving NICs </a:t>
            </a:r>
          </a:p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unreliable: </a:t>
            </a:r>
            <a:r>
              <a:rPr lang="en-US">
                <a:latin typeface="Gill Sans MT" charset="0"/>
              </a:rPr>
              <a:t>receiving NIC doesnt send acks or nacks to sending NIC</a:t>
            </a:r>
          </a:p>
          <a:p>
            <a:pPr lvl="1"/>
            <a:r>
              <a:rPr lang="en-US" sz="2800">
                <a:latin typeface="Gill Sans MT" charset="0"/>
              </a:rPr>
              <a:t>data in dropped frames recovered only if initial sender uses higher layer rdt (e.g., TCP), otherwise dropped data lost</a:t>
            </a:r>
          </a:p>
          <a:p>
            <a:r>
              <a:rPr lang="en-US">
                <a:latin typeface="Gill Sans MT" charset="0"/>
              </a:rPr>
              <a:t>Ethernet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s MAC protocol: unslotted </a:t>
            </a:r>
            <a:r>
              <a:rPr lang="en-US" altLang="ja-JP" i="1">
                <a:solidFill>
                  <a:srgbClr val="CC0000"/>
                </a:solidFill>
                <a:latin typeface="Gill Sans MT" charset="0"/>
              </a:rPr>
              <a:t>CSMA/CD with binary backoff</a:t>
            </a:r>
            <a:endParaRPr lang="en-US" i="1">
              <a:solidFill>
                <a:srgbClr val="CC0000"/>
              </a:solidFill>
              <a:latin typeface="Gill Sans MT" charset="0"/>
            </a:endParaRPr>
          </a:p>
        </p:txBody>
      </p:sp>
      <p:pic>
        <p:nvPicPr>
          <p:cNvPr id="124933" name="Picture 16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1019175"/>
            <a:ext cx="7313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269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FF84F659-ABBB-FD43-9ABA-77B0B166E075}" type="slidenum">
              <a:rPr lang="en-US" sz="1200" i="0">
                <a:latin typeface="Arial" charset="0"/>
                <a:cs typeface="Arial" charset="0"/>
              </a:rPr>
              <a:pPr/>
              <a:t>47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95250"/>
            <a:ext cx="8715375" cy="1143000"/>
          </a:xfrm>
        </p:spPr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802.3 Ethernet standards: link &amp; physical layers</a:t>
            </a:r>
          </a:p>
        </p:txBody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292225"/>
            <a:ext cx="7772400" cy="21002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many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different Ethernet standards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charset="0"/>
              </a:rPr>
              <a:t>common MAC protocol and frame format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charset="0"/>
              </a:rPr>
              <a:t>different speeds: 2 Mbps, 10 Mbps, 100 Mbps, 1Gbps, 10G bps</a:t>
            </a:r>
          </a:p>
          <a:p>
            <a:pPr lvl="1">
              <a:lnSpc>
                <a:spcPct val="90000"/>
              </a:lnSpc>
            </a:pPr>
            <a:r>
              <a:rPr lang="en-US">
                <a:latin typeface="Gill Sans MT" charset="0"/>
              </a:rPr>
              <a:t>different physical layer media: fiber, cable</a:t>
            </a:r>
          </a:p>
          <a:p>
            <a:pPr>
              <a:lnSpc>
                <a:spcPct val="90000"/>
              </a:lnSpc>
            </a:pPr>
            <a:endParaRPr lang="en-US" sz="3200">
              <a:latin typeface="Gill Sans MT" charset="0"/>
            </a:endParaRPr>
          </a:p>
        </p:txBody>
      </p:sp>
      <p:sp>
        <p:nvSpPr>
          <p:cNvPr id="126981" name="Freeform 39"/>
          <p:cNvSpPr>
            <a:spLocks/>
          </p:cNvSpPr>
          <p:nvPr/>
        </p:nvSpPr>
        <p:spPr bwMode="auto">
          <a:xfrm>
            <a:off x="2873375" y="4075113"/>
            <a:ext cx="1393825" cy="1527175"/>
          </a:xfrm>
          <a:custGeom>
            <a:avLst/>
            <a:gdLst>
              <a:gd name="T0" fmla="*/ 2147483647 w 878"/>
              <a:gd name="T1" fmla="*/ 0 h 962"/>
              <a:gd name="T2" fmla="*/ 0 w 878"/>
              <a:gd name="T3" fmla="*/ 2147483647 h 962"/>
              <a:gd name="T4" fmla="*/ 2147483647 w 878"/>
              <a:gd name="T5" fmla="*/ 2147483647 h 962"/>
              <a:gd name="T6" fmla="*/ 2147483647 w 878"/>
              <a:gd name="T7" fmla="*/ 2147483647 h 962"/>
              <a:gd name="T8" fmla="*/ 2147483647 w 878"/>
              <a:gd name="T9" fmla="*/ 0 h 96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78"/>
              <a:gd name="T16" fmla="*/ 0 h 962"/>
              <a:gd name="T17" fmla="*/ 878 w 878"/>
              <a:gd name="T18" fmla="*/ 962 h 96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78" h="962">
                <a:moveTo>
                  <a:pt x="851" y="0"/>
                </a:moveTo>
                <a:lnTo>
                  <a:pt x="0" y="622"/>
                </a:lnTo>
                <a:lnTo>
                  <a:pt x="7" y="962"/>
                </a:lnTo>
                <a:lnTo>
                  <a:pt x="878" y="960"/>
                </a:lnTo>
                <a:lnTo>
                  <a:pt x="851" y="0"/>
                </a:ln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26982" name="Group 40"/>
          <p:cNvGrpSpPr>
            <a:grpSpLocks/>
          </p:cNvGrpSpPr>
          <p:nvPr/>
        </p:nvGrpSpPr>
        <p:grpSpPr bwMode="auto">
          <a:xfrm>
            <a:off x="1577975" y="4189413"/>
            <a:ext cx="1300163" cy="1465262"/>
            <a:chOff x="921" y="785"/>
            <a:chExt cx="819" cy="923"/>
          </a:xfrm>
        </p:grpSpPr>
        <p:sp>
          <p:nvSpPr>
            <p:cNvPr id="59419" name="Rectangle 41"/>
            <p:cNvSpPr>
              <a:spLocks noChangeArrowheads="1"/>
            </p:cNvSpPr>
            <p:nvPr/>
          </p:nvSpPr>
          <p:spPr bwMode="auto">
            <a:xfrm>
              <a:off x="924" y="810"/>
              <a:ext cx="816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420" name="Text Box 42"/>
            <p:cNvSpPr txBox="1">
              <a:spLocks noChangeArrowheads="1"/>
            </p:cNvSpPr>
            <p:nvPr/>
          </p:nvSpPr>
          <p:spPr bwMode="auto">
            <a:xfrm>
              <a:off x="922" y="785"/>
              <a:ext cx="804" cy="92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i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59421" name="Line 43"/>
            <p:cNvSpPr>
              <a:spLocks noChangeShapeType="1"/>
            </p:cNvSpPr>
            <p:nvPr/>
          </p:nvSpPr>
          <p:spPr bwMode="auto">
            <a:xfrm>
              <a:off x="924" y="993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422" name="Line 44"/>
            <p:cNvSpPr>
              <a:spLocks noChangeShapeType="1"/>
            </p:cNvSpPr>
            <p:nvPr/>
          </p:nvSpPr>
          <p:spPr bwMode="auto">
            <a:xfrm>
              <a:off x="924" y="1167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423" name="Line 45"/>
            <p:cNvSpPr>
              <a:spLocks noChangeShapeType="1"/>
            </p:cNvSpPr>
            <p:nvPr/>
          </p:nvSpPr>
          <p:spPr bwMode="auto">
            <a:xfrm>
              <a:off x="921" y="134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424" name="Line 46"/>
            <p:cNvSpPr>
              <a:spLocks noChangeShapeType="1"/>
            </p:cNvSpPr>
            <p:nvPr/>
          </p:nvSpPr>
          <p:spPr bwMode="auto">
            <a:xfrm>
              <a:off x="926" y="1501"/>
              <a:ext cx="808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425" name="Line 47"/>
            <p:cNvSpPr>
              <a:spLocks noChangeShapeType="1"/>
            </p:cNvSpPr>
            <p:nvPr/>
          </p:nvSpPr>
          <p:spPr bwMode="auto">
            <a:xfrm>
              <a:off x="926" y="1552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59426" name="Line 48"/>
            <p:cNvSpPr>
              <a:spLocks noChangeShapeType="1"/>
            </p:cNvSpPr>
            <p:nvPr/>
          </p:nvSpPr>
          <p:spPr bwMode="auto">
            <a:xfrm>
              <a:off x="1739" y="1541"/>
              <a:ext cx="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59400" name="Rectangle 49"/>
          <p:cNvSpPr>
            <a:spLocks noChangeArrowheads="1"/>
          </p:cNvSpPr>
          <p:nvPr/>
        </p:nvSpPr>
        <p:spPr bwMode="auto">
          <a:xfrm>
            <a:off x="4230688" y="4038600"/>
            <a:ext cx="4195762" cy="15684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1" name="Line 50"/>
          <p:cNvSpPr>
            <a:spLocks noChangeShapeType="1"/>
          </p:cNvSpPr>
          <p:nvPr/>
        </p:nvSpPr>
        <p:spPr bwMode="auto">
          <a:xfrm flipV="1">
            <a:off x="4244975" y="4703763"/>
            <a:ext cx="4178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9402" name="Text Box 51"/>
          <p:cNvSpPr txBox="1">
            <a:spLocks noChangeArrowheads="1"/>
          </p:cNvSpPr>
          <p:nvPr/>
        </p:nvSpPr>
        <p:spPr bwMode="auto">
          <a:xfrm>
            <a:off x="5413375" y="4079875"/>
            <a:ext cx="1735138" cy="5810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600" i="0" smtClean="0">
                <a:latin typeface="Arial" charset="0"/>
                <a:cs typeface="+mn-cs"/>
              </a:rPr>
              <a:t>MAC protocol</a:t>
            </a:r>
          </a:p>
          <a:p>
            <a:pPr algn="ctr" eaLnBrk="1" hangingPunct="1">
              <a:defRPr/>
            </a:pPr>
            <a:r>
              <a:rPr lang="en-US" sz="1600" i="0" smtClean="0">
                <a:latin typeface="Arial" charset="0"/>
                <a:cs typeface="+mn-cs"/>
              </a:rPr>
              <a:t>and frame format</a:t>
            </a:r>
          </a:p>
        </p:txBody>
      </p:sp>
      <p:sp>
        <p:nvSpPr>
          <p:cNvPr id="59403" name="Text Box 52"/>
          <p:cNvSpPr txBox="1">
            <a:spLocks noChangeArrowheads="1"/>
          </p:cNvSpPr>
          <p:nvPr/>
        </p:nvSpPr>
        <p:spPr bwMode="auto">
          <a:xfrm>
            <a:off x="4398963" y="4794250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  <a:cs typeface="+mn-cs"/>
              </a:rPr>
              <a:t>100BASE-TX</a:t>
            </a:r>
          </a:p>
        </p:txBody>
      </p:sp>
      <p:sp>
        <p:nvSpPr>
          <p:cNvPr id="59404" name="Text Box 53"/>
          <p:cNvSpPr txBox="1">
            <a:spLocks noChangeArrowheads="1"/>
          </p:cNvSpPr>
          <p:nvPr/>
        </p:nvSpPr>
        <p:spPr bwMode="auto">
          <a:xfrm>
            <a:off x="4410075" y="5154613"/>
            <a:ext cx="123031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  <a:cs typeface="+mn-cs"/>
              </a:rPr>
              <a:t>100BASE-T4</a:t>
            </a:r>
          </a:p>
        </p:txBody>
      </p:sp>
      <p:sp>
        <p:nvSpPr>
          <p:cNvPr id="59405" name="Text Box 54"/>
          <p:cNvSpPr txBox="1">
            <a:spLocks noChangeArrowheads="1"/>
          </p:cNvSpPr>
          <p:nvPr/>
        </p:nvSpPr>
        <p:spPr bwMode="auto">
          <a:xfrm>
            <a:off x="7081838" y="4789488"/>
            <a:ext cx="1250950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  <a:cs typeface="+mn-cs"/>
              </a:rPr>
              <a:t>100BASE-FX</a:t>
            </a:r>
          </a:p>
        </p:txBody>
      </p:sp>
      <p:sp>
        <p:nvSpPr>
          <p:cNvPr id="126989" name="Freeform 55"/>
          <p:cNvSpPr>
            <a:spLocks/>
          </p:cNvSpPr>
          <p:nvPr/>
        </p:nvSpPr>
        <p:spPr bwMode="auto">
          <a:xfrm>
            <a:off x="2887663" y="4684713"/>
            <a:ext cx="1393825" cy="611187"/>
          </a:xfrm>
          <a:custGeom>
            <a:avLst/>
            <a:gdLst>
              <a:gd name="T0" fmla="*/ 0 w 878"/>
              <a:gd name="T1" fmla="*/ 2147483647 h 385"/>
              <a:gd name="T2" fmla="*/ 2147483647 w 878"/>
              <a:gd name="T3" fmla="*/ 0 h 385"/>
              <a:gd name="T4" fmla="*/ 0 60000 65536"/>
              <a:gd name="T5" fmla="*/ 0 60000 65536"/>
              <a:gd name="T6" fmla="*/ 0 w 878"/>
              <a:gd name="T7" fmla="*/ 0 h 385"/>
              <a:gd name="T8" fmla="*/ 878 w 878"/>
              <a:gd name="T9" fmla="*/ 385 h 38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78" h="385">
                <a:moveTo>
                  <a:pt x="0" y="385"/>
                </a:moveTo>
                <a:lnTo>
                  <a:pt x="878" y="0"/>
                </a:ln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07" name="Text Box 56"/>
          <p:cNvSpPr txBox="1">
            <a:spLocks noChangeArrowheads="1"/>
          </p:cNvSpPr>
          <p:nvPr/>
        </p:nvSpPr>
        <p:spPr bwMode="auto">
          <a:xfrm>
            <a:off x="5741988" y="4787900"/>
            <a:ext cx="123031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  <a:cs typeface="+mn-cs"/>
              </a:rPr>
              <a:t>100BASE-T2</a:t>
            </a:r>
          </a:p>
        </p:txBody>
      </p:sp>
      <p:sp>
        <p:nvSpPr>
          <p:cNvPr id="59408" name="Text Box 57"/>
          <p:cNvSpPr txBox="1">
            <a:spLocks noChangeArrowheads="1"/>
          </p:cNvSpPr>
          <p:nvPr/>
        </p:nvSpPr>
        <p:spPr bwMode="auto">
          <a:xfrm>
            <a:off x="5724525" y="5148263"/>
            <a:ext cx="1262063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  <a:cs typeface="+mn-cs"/>
              </a:rPr>
              <a:t>100BASE-SX</a:t>
            </a:r>
          </a:p>
        </p:txBody>
      </p:sp>
      <p:sp>
        <p:nvSpPr>
          <p:cNvPr id="59409" name="Text Box 58"/>
          <p:cNvSpPr txBox="1">
            <a:spLocks noChangeArrowheads="1"/>
          </p:cNvSpPr>
          <p:nvPr/>
        </p:nvSpPr>
        <p:spPr bwMode="auto">
          <a:xfrm>
            <a:off x="7088188" y="5143500"/>
            <a:ext cx="1262062" cy="314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i="0" smtClean="0">
                <a:latin typeface="Arial" charset="0"/>
                <a:cs typeface="+mn-cs"/>
              </a:rPr>
              <a:t>100BASE-BX</a:t>
            </a:r>
          </a:p>
        </p:txBody>
      </p:sp>
      <p:grpSp>
        <p:nvGrpSpPr>
          <p:cNvPr id="3" name="Group 67"/>
          <p:cNvGrpSpPr>
            <a:grpSpLocks/>
          </p:cNvGrpSpPr>
          <p:nvPr/>
        </p:nvGrpSpPr>
        <p:grpSpPr bwMode="auto">
          <a:xfrm>
            <a:off x="5681663" y="4743450"/>
            <a:ext cx="2768600" cy="1565275"/>
            <a:chOff x="3579" y="2988"/>
            <a:chExt cx="1744" cy="986"/>
          </a:xfrm>
        </p:grpSpPr>
        <p:sp>
          <p:nvSpPr>
            <p:cNvPr id="126999" name="Freeform 59"/>
            <p:cNvSpPr>
              <a:spLocks/>
            </p:cNvSpPr>
            <p:nvPr/>
          </p:nvSpPr>
          <p:spPr bwMode="auto">
            <a:xfrm>
              <a:off x="3579" y="2988"/>
              <a:ext cx="1709" cy="489"/>
            </a:xfrm>
            <a:custGeom>
              <a:avLst/>
              <a:gdLst>
                <a:gd name="T0" fmla="*/ 842 w 1709"/>
                <a:gd name="T1" fmla="*/ 0 h 489"/>
                <a:gd name="T2" fmla="*/ 843 w 1709"/>
                <a:gd name="T3" fmla="*/ 239 h 489"/>
                <a:gd name="T4" fmla="*/ 5 w 1709"/>
                <a:gd name="T5" fmla="*/ 239 h 489"/>
                <a:gd name="T6" fmla="*/ 0 w 1709"/>
                <a:gd name="T7" fmla="*/ 489 h 489"/>
                <a:gd name="T8" fmla="*/ 1709 w 1709"/>
                <a:gd name="T9" fmla="*/ 489 h 489"/>
                <a:gd name="T10" fmla="*/ 1704 w 1709"/>
                <a:gd name="T11" fmla="*/ 0 h 489"/>
                <a:gd name="T12" fmla="*/ 842 w 1709"/>
                <a:gd name="T13" fmla="*/ 0 h 48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709"/>
                <a:gd name="T22" fmla="*/ 0 h 489"/>
                <a:gd name="T23" fmla="*/ 1709 w 1709"/>
                <a:gd name="T24" fmla="*/ 489 h 489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709" h="489">
                  <a:moveTo>
                    <a:pt x="842" y="0"/>
                  </a:moveTo>
                  <a:lnTo>
                    <a:pt x="843" y="239"/>
                  </a:lnTo>
                  <a:lnTo>
                    <a:pt x="5" y="239"/>
                  </a:lnTo>
                  <a:lnTo>
                    <a:pt x="0" y="489"/>
                  </a:lnTo>
                  <a:lnTo>
                    <a:pt x="1709" y="489"/>
                  </a:lnTo>
                  <a:cubicBezTo>
                    <a:pt x="1707" y="330"/>
                    <a:pt x="1706" y="159"/>
                    <a:pt x="1704" y="0"/>
                  </a:cubicBezTo>
                  <a:lnTo>
                    <a:pt x="842" y="0"/>
                  </a:lnTo>
                  <a:close/>
                </a:path>
              </a:pathLst>
            </a:custGeom>
            <a:noFill/>
            <a:ln w="190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7" name="Line 60"/>
            <p:cNvSpPr>
              <a:spLocks noChangeShapeType="1"/>
            </p:cNvSpPr>
            <p:nvPr/>
          </p:nvSpPr>
          <p:spPr bwMode="auto">
            <a:xfrm>
              <a:off x="4410" y="3494"/>
              <a:ext cx="227" cy="2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7001" name="Text Box 61"/>
            <p:cNvSpPr txBox="1">
              <a:spLocks noChangeArrowheads="1"/>
            </p:cNvSpPr>
            <p:nvPr/>
          </p:nvSpPr>
          <p:spPr bwMode="auto">
            <a:xfrm>
              <a:off x="4003" y="3741"/>
              <a:ext cx="1320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fiber physical layer</a:t>
              </a:r>
            </a:p>
          </p:txBody>
        </p:sp>
      </p:grpSp>
      <p:grpSp>
        <p:nvGrpSpPr>
          <p:cNvPr id="4" name="Group 66"/>
          <p:cNvGrpSpPr>
            <a:grpSpLocks/>
          </p:cNvGrpSpPr>
          <p:nvPr/>
        </p:nvGrpSpPr>
        <p:grpSpPr bwMode="auto">
          <a:xfrm>
            <a:off x="3689350" y="4733925"/>
            <a:ext cx="3303588" cy="1874838"/>
            <a:chOff x="2324" y="2982"/>
            <a:chExt cx="2081" cy="1181"/>
          </a:xfrm>
        </p:grpSpPr>
        <p:sp>
          <p:nvSpPr>
            <p:cNvPr id="126996" name="Freeform 62"/>
            <p:cNvSpPr>
              <a:spLocks/>
            </p:cNvSpPr>
            <p:nvPr/>
          </p:nvSpPr>
          <p:spPr bwMode="auto">
            <a:xfrm>
              <a:off x="2741" y="2982"/>
              <a:ext cx="1664" cy="495"/>
            </a:xfrm>
            <a:custGeom>
              <a:avLst/>
              <a:gdLst>
                <a:gd name="T0" fmla="*/ 1664 w 1664"/>
                <a:gd name="T1" fmla="*/ 0 h 495"/>
                <a:gd name="T2" fmla="*/ 1652 w 1664"/>
                <a:gd name="T3" fmla="*/ 233 h 495"/>
                <a:gd name="T4" fmla="*/ 820 w 1664"/>
                <a:gd name="T5" fmla="*/ 233 h 495"/>
                <a:gd name="T6" fmla="*/ 814 w 1664"/>
                <a:gd name="T7" fmla="*/ 495 h 495"/>
                <a:gd name="T8" fmla="*/ 0 w 1664"/>
                <a:gd name="T9" fmla="*/ 495 h 495"/>
                <a:gd name="T10" fmla="*/ 0 w 1664"/>
                <a:gd name="T11" fmla="*/ 0 h 495"/>
                <a:gd name="T12" fmla="*/ 1664 w 1664"/>
                <a:gd name="T13" fmla="*/ 0 h 4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664"/>
                <a:gd name="T22" fmla="*/ 0 h 495"/>
                <a:gd name="T23" fmla="*/ 1664 w 1664"/>
                <a:gd name="T24" fmla="*/ 495 h 495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664" h="495">
                  <a:moveTo>
                    <a:pt x="1664" y="0"/>
                  </a:moveTo>
                  <a:lnTo>
                    <a:pt x="1652" y="233"/>
                  </a:lnTo>
                  <a:lnTo>
                    <a:pt x="820" y="233"/>
                  </a:lnTo>
                  <a:lnTo>
                    <a:pt x="814" y="495"/>
                  </a:lnTo>
                  <a:lnTo>
                    <a:pt x="0" y="495"/>
                  </a:lnTo>
                  <a:lnTo>
                    <a:pt x="0" y="0"/>
                  </a:lnTo>
                  <a:lnTo>
                    <a:pt x="1664" y="0"/>
                  </a:lnTo>
                  <a:close/>
                </a:path>
              </a:pathLst>
            </a:custGeom>
            <a:noFill/>
            <a:ln w="28575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4" name="Line 63"/>
            <p:cNvSpPr>
              <a:spLocks noChangeShapeType="1"/>
            </p:cNvSpPr>
            <p:nvPr/>
          </p:nvSpPr>
          <p:spPr bwMode="auto">
            <a:xfrm flipH="1">
              <a:off x="2929" y="3503"/>
              <a:ext cx="227" cy="291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6998" name="Text Box 65"/>
            <p:cNvSpPr txBox="1">
              <a:spLocks noChangeArrowheads="1"/>
            </p:cNvSpPr>
            <p:nvPr/>
          </p:nvSpPr>
          <p:spPr bwMode="auto">
            <a:xfrm>
              <a:off x="2324" y="3756"/>
              <a:ext cx="1328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99"/>
                  </a:solidFill>
                  <a:latin typeface="Arial" charset="0"/>
                  <a:cs typeface="Arial" charset="0"/>
                </a:rPr>
                <a:t>copper (twister</a:t>
              </a:r>
            </a:p>
            <a:p>
              <a:r>
                <a:rPr lang="en-US" sz="1800" i="0">
                  <a:solidFill>
                    <a:srgbClr val="000099"/>
                  </a:solidFill>
                  <a:latin typeface="Arial" charset="0"/>
                  <a:cs typeface="Arial" charset="0"/>
                </a:rPr>
                <a:t>pair) physical layer</a:t>
              </a:r>
            </a:p>
          </p:txBody>
        </p:sp>
      </p:grpSp>
      <p:pic>
        <p:nvPicPr>
          <p:cNvPr id="126995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8620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2902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1C88792F-A021-0D44-A9A5-44C2BAB120FB}" type="slidenum">
              <a:rPr lang="en-US" sz="1200" i="0">
                <a:latin typeface="Arial" charset="0"/>
                <a:cs typeface="Arial" charset="0"/>
              </a:rPr>
              <a:pPr/>
              <a:t>48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129027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Link layer, </a:t>
            </a:r>
            <a:r>
              <a:rPr lang="en-US" sz="4000">
                <a:cs typeface="+mj-cs"/>
              </a:rPr>
              <a:t>LAN</a:t>
            </a:r>
            <a:r>
              <a:rPr lang="en-US">
                <a:cs typeface="+mj-cs"/>
              </a:rPr>
              <a:t>s: outline</a:t>
            </a:r>
          </a:p>
        </p:txBody>
      </p:sp>
      <p:sp>
        <p:nvSpPr>
          <p:cNvPr id="129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introduction, services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multiple access protocols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CC0000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.4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LANs</a:t>
            </a:r>
          </a:p>
          <a:p>
            <a:pPr lvl="1"/>
            <a:r>
              <a:rPr lang="en-US" dirty="0">
                <a:latin typeface="Gill Sans MT" charset="0"/>
              </a:rPr>
              <a:t>addressing, ARP</a:t>
            </a:r>
          </a:p>
          <a:p>
            <a:pPr lvl="1"/>
            <a:r>
              <a:rPr lang="en-US" dirty="0">
                <a:latin typeface="Gill Sans MT" charset="0"/>
              </a:rPr>
              <a:t>Ethernet</a:t>
            </a:r>
          </a:p>
          <a:p>
            <a:pPr lvl="1"/>
            <a:r>
              <a:rPr lang="en-US" dirty="0">
                <a:solidFill>
                  <a:srgbClr val="CC0000"/>
                </a:solidFill>
                <a:latin typeface="Gill Sans MT" charset="0"/>
              </a:rPr>
              <a:t>switches</a:t>
            </a:r>
          </a:p>
        </p:txBody>
      </p:sp>
      <p:sp>
        <p:nvSpPr>
          <p:cNvPr id="12903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7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Wireless Links and WLAN (Ch. </a:t>
            </a:r>
            <a:r>
              <a:rPr lang="en-US" dirty="0" smtClean="0">
                <a:latin typeface="Gill Sans MT" charset="0"/>
              </a:rPr>
              <a:t>7)</a:t>
            </a:r>
            <a:endParaRPr lang="en-US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.7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</a:pPr>
            <a:endParaRPr lang="en-US" sz="2600" dirty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310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359C95B8-2ED6-1941-95BC-4456CEA6B5CC}" type="slidenum">
              <a:rPr lang="en-US" sz="1200" i="0">
                <a:latin typeface="Arial" charset="0"/>
                <a:cs typeface="Arial" charset="0"/>
              </a:rPr>
              <a:pPr/>
              <a:t>49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Ethernet switch</a:t>
            </a:r>
          </a:p>
        </p:txBody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5" y="1071563"/>
            <a:ext cx="8001000" cy="4640262"/>
          </a:xfrm>
        </p:spPr>
        <p:txBody>
          <a:bodyPr/>
          <a:lstStyle/>
          <a:p>
            <a:r>
              <a:rPr lang="en-US">
                <a:solidFill>
                  <a:srgbClr val="CC0000"/>
                </a:solidFill>
                <a:latin typeface="Gill Sans MT" charset="0"/>
              </a:rPr>
              <a:t>link-layer device: takes an </a:t>
            </a:r>
            <a:r>
              <a:rPr lang="en-US" i="1">
                <a:solidFill>
                  <a:srgbClr val="CC0000"/>
                </a:solidFill>
                <a:latin typeface="Gill Sans MT" charset="0"/>
              </a:rPr>
              <a:t>active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role</a:t>
            </a:r>
          </a:p>
          <a:p>
            <a:pPr lvl="1"/>
            <a:r>
              <a:rPr lang="en-US" sz="2800">
                <a:latin typeface="Gill Sans MT" charset="0"/>
              </a:rPr>
              <a:t>store, forward Ethernet frames</a:t>
            </a:r>
          </a:p>
          <a:p>
            <a:pPr lvl="1"/>
            <a:r>
              <a:rPr lang="en-US" sz="2800">
                <a:latin typeface="Gill Sans MT" charset="0"/>
              </a:rPr>
              <a:t>examine incoming frame</a:t>
            </a:r>
            <a:r>
              <a:rPr lang="ja-JP" altLang="en-US" sz="2800">
                <a:latin typeface="Gill Sans MT" charset="0"/>
              </a:rPr>
              <a:t>’</a:t>
            </a:r>
            <a:r>
              <a:rPr lang="en-US" altLang="ja-JP" sz="2800">
                <a:latin typeface="Gill Sans MT" charset="0"/>
              </a:rPr>
              <a:t>s MAC address, </a:t>
            </a:r>
            <a:r>
              <a:rPr lang="en-US" altLang="ja-JP" sz="2800">
                <a:solidFill>
                  <a:srgbClr val="CC0000"/>
                </a:solidFill>
                <a:latin typeface="Gill Sans MT" charset="0"/>
              </a:rPr>
              <a:t>selectively</a:t>
            </a:r>
            <a:r>
              <a:rPr lang="en-US" altLang="ja-JP" sz="2800">
                <a:latin typeface="Gill Sans MT" charset="0"/>
              </a:rPr>
              <a:t> forward  frame to one-or-more outgoing links when frame is to be forwarded on segment, uses CSMA/CD to access segment</a:t>
            </a:r>
          </a:p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transparent</a:t>
            </a:r>
          </a:p>
          <a:p>
            <a:pPr lvl="1"/>
            <a:r>
              <a:rPr lang="en-US" sz="2800">
                <a:latin typeface="Gill Sans MT" charset="0"/>
              </a:rPr>
              <a:t>hosts are unaware of presence of switches</a:t>
            </a:r>
          </a:p>
          <a:p>
            <a:r>
              <a:rPr lang="en-US" i="1">
                <a:solidFill>
                  <a:srgbClr val="CC0000"/>
                </a:solidFill>
                <a:latin typeface="Gill Sans MT" charset="0"/>
              </a:rPr>
              <a:t>plug-and-play, self-learning</a:t>
            </a:r>
          </a:p>
          <a:p>
            <a:pPr lvl="1"/>
            <a:r>
              <a:rPr lang="en-US" sz="2800">
                <a:latin typeface="Gill Sans MT" charset="0"/>
              </a:rPr>
              <a:t>switches do not need to be configured</a:t>
            </a:r>
          </a:p>
          <a:p>
            <a:endParaRPr lang="en-US" sz="2400">
              <a:latin typeface="Gill Sans MT" charset="0"/>
            </a:endParaRPr>
          </a:p>
        </p:txBody>
      </p:sp>
      <p:pic>
        <p:nvPicPr>
          <p:cNvPr id="131077" name="Picture 2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793750"/>
            <a:ext cx="3656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3481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42B779CA-48BE-2341-BE5C-7902CCFB5FE6}" type="slidenum">
              <a:rPr lang="en-US" sz="1200" i="0">
                <a:latin typeface="Arial" charset="0"/>
                <a:cs typeface="Arial" charset="0"/>
              </a:rPr>
              <a:pPr/>
              <a:t>5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34819" name="Picture 9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925513"/>
            <a:ext cx="4570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244475"/>
            <a:ext cx="7772400" cy="898525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Link layer: context</a:t>
            </a:r>
          </a:p>
        </p:txBody>
      </p:sp>
      <p:sp>
        <p:nvSpPr>
          <p:cNvPr id="51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2263" y="1547813"/>
            <a:ext cx="4151312" cy="4648200"/>
          </a:xfrm>
        </p:spPr>
        <p:txBody>
          <a:bodyPr/>
          <a:lstStyle/>
          <a:p>
            <a:pPr>
              <a:defRPr/>
            </a:pPr>
            <a:r>
              <a:rPr lang="en-US" sz="2400">
                <a:cs typeface="+mn-cs"/>
              </a:rPr>
              <a:t>datagram transferred by different link protocols over different links:</a:t>
            </a:r>
          </a:p>
          <a:p>
            <a:pPr lvl="1">
              <a:defRPr/>
            </a:pPr>
            <a:r>
              <a:rPr lang="en-US"/>
              <a:t>e.g., Ethernet on first link, frame relay on intermediate links, 802.11 on last link</a:t>
            </a:r>
          </a:p>
          <a:p>
            <a:pPr>
              <a:defRPr/>
            </a:pPr>
            <a:r>
              <a:rPr lang="en-US" sz="2400">
                <a:cs typeface="+mn-cs"/>
              </a:rPr>
              <a:t>each  link protocol provides different services</a:t>
            </a:r>
          </a:p>
          <a:p>
            <a:pPr lvl="1">
              <a:defRPr/>
            </a:pPr>
            <a:r>
              <a:rPr lang="en-US"/>
              <a:t>e.g., may or may not provide rdt over link</a:t>
            </a:r>
          </a:p>
        </p:txBody>
      </p:sp>
      <p:sp>
        <p:nvSpPr>
          <p:cNvPr id="3482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18038" y="1479550"/>
            <a:ext cx="4187825" cy="4648200"/>
          </a:xfrm>
          <a:solidFill>
            <a:schemeClr val="bg1"/>
          </a:solidFill>
        </p:spPr>
        <p:txBody>
          <a:bodyPr/>
          <a:lstStyle/>
          <a:p>
            <a:pPr>
              <a:buFont typeface="Wingdings" charset="0"/>
              <a:buNone/>
            </a:pPr>
            <a:r>
              <a:rPr lang="en-US" i="1">
                <a:solidFill>
                  <a:srgbClr val="CC0000"/>
                </a:solidFill>
                <a:latin typeface="Gill Sans MT" charset="0"/>
              </a:rPr>
              <a:t>transportation analogy:</a:t>
            </a:r>
          </a:p>
          <a:p>
            <a:r>
              <a:rPr lang="en-US" sz="2000">
                <a:latin typeface="Gill Sans MT" charset="0"/>
              </a:rPr>
              <a:t>trip from Princeton to Lausanne</a:t>
            </a:r>
          </a:p>
          <a:p>
            <a:pPr lvl="1"/>
            <a:r>
              <a:rPr lang="en-US" sz="2000">
                <a:latin typeface="Gill Sans MT" charset="0"/>
              </a:rPr>
              <a:t>limo: Princeton to JFK</a:t>
            </a:r>
          </a:p>
          <a:p>
            <a:pPr lvl="1"/>
            <a:r>
              <a:rPr lang="en-US" sz="2000">
                <a:latin typeface="Gill Sans MT" charset="0"/>
              </a:rPr>
              <a:t>plane: JFK to Geneva</a:t>
            </a:r>
          </a:p>
          <a:p>
            <a:pPr lvl="1"/>
            <a:r>
              <a:rPr lang="en-US" sz="2000">
                <a:latin typeface="Gill Sans MT" charset="0"/>
              </a:rPr>
              <a:t>train: Geneva to Lausanne</a:t>
            </a:r>
          </a:p>
          <a:p>
            <a:r>
              <a:rPr lang="en-US" sz="2400">
                <a:latin typeface="Gill Sans MT" charset="0"/>
              </a:rPr>
              <a:t>tourist = 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datagram</a:t>
            </a:r>
          </a:p>
          <a:p>
            <a:r>
              <a:rPr lang="en-US" sz="2400">
                <a:latin typeface="Gill Sans MT" charset="0"/>
              </a:rPr>
              <a:t>transport segment = 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communication link</a:t>
            </a:r>
          </a:p>
          <a:p>
            <a:r>
              <a:rPr lang="en-US" sz="2400">
                <a:latin typeface="Gill Sans MT" charset="0"/>
              </a:rPr>
              <a:t>transportation mode = 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link layer protocol</a:t>
            </a:r>
          </a:p>
          <a:p>
            <a:r>
              <a:rPr lang="en-US" sz="2400">
                <a:latin typeface="Gill Sans MT" charset="0"/>
              </a:rPr>
              <a:t>travel agent = 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routing algorithm</a:t>
            </a:r>
          </a:p>
          <a:p>
            <a:pPr lvl="1"/>
            <a:endParaRPr lang="en-US" sz="2000">
              <a:solidFill>
                <a:srgbClr val="CC0000"/>
              </a:solidFill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33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9E9FC5EF-BC72-5F43-A239-2C82DAF4014F}" type="slidenum">
              <a:rPr lang="en-US" sz="1200" i="0">
                <a:latin typeface="Arial" charset="0"/>
                <a:cs typeface="Arial" charset="0"/>
              </a:rPr>
              <a:pPr/>
              <a:t>50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8925" y="136525"/>
            <a:ext cx="8469313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Switch: </a:t>
            </a:r>
            <a:r>
              <a:rPr lang="en-US" sz="3600" i="1">
                <a:cs typeface="+mj-cs"/>
              </a:rPr>
              <a:t>multiple</a:t>
            </a:r>
            <a:r>
              <a:rPr lang="en-US" sz="3600">
                <a:cs typeface="+mj-cs"/>
              </a:rPr>
              <a:t> simultaneous transmissions</a:t>
            </a:r>
          </a:p>
        </p:txBody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393825"/>
            <a:ext cx="4503737" cy="4576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>
                <a:latin typeface="Gill Sans MT" charset="0"/>
              </a:rPr>
              <a:t>hosts have dedicated, direct connection to switch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Gill Sans MT" charset="0"/>
              </a:rPr>
              <a:t>switches buffer packets</a:t>
            </a:r>
          </a:p>
          <a:p>
            <a:pPr>
              <a:lnSpc>
                <a:spcPct val="90000"/>
              </a:lnSpc>
            </a:pPr>
            <a:r>
              <a:rPr lang="en-US" sz="2400">
                <a:latin typeface="Gill Sans MT" charset="0"/>
              </a:rPr>
              <a:t>Ethernet protocol used on </a:t>
            </a:r>
            <a:r>
              <a:rPr lang="en-US" sz="2400" i="1">
                <a:latin typeface="Gill Sans MT" charset="0"/>
              </a:rPr>
              <a:t>each</a:t>
            </a:r>
            <a:r>
              <a:rPr lang="en-US" sz="2400">
                <a:latin typeface="Gill Sans MT" charset="0"/>
              </a:rPr>
              <a:t> incoming link, but no collisions; full duplex</a:t>
            </a:r>
          </a:p>
          <a:p>
            <a:pPr lvl="1"/>
            <a:r>
              <a:rPr lang="en-US">
                <a:latin typeface="Gill Sans MT" charset="0"/>
              </a:rPr>
              <a:t>each link is its own collision domain</a:t>
            </a:r>
          </a:p>
          <a:p>
            <a:pPr>
              <a:lnSpc>
                <a:spcPct val="90000"/>
              </a:lnSpc>
            </a:pPr>
            <a:r>
              <a:rPr lang="en-US" sz="2400" i="1">
                <a:solidFill>
                  <a:srgbClr val="CC0000"/>
                </a:solidFill>
                <a:latin typeface="Gill Sans MT" charset="0"/>
              </a:rPr>
              <a:t>switching:</a:t>
            </a:r>
            <a:r>
              <a:rPr lang="en-US" sz="240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400">
                <a:latin typeface="Gill Sans MT" charset="0"/>
              </a:rPr>
              <a:t>A-to-A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 and B-to-B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 can transmit simultaneously, without collisions </a:t>
            </a:r>
            <a:endParaRPr lang="en-US" sz="2400">
              <a:latin typeface="Gill Sans MT" charset="0"/>
            </a:endParaRPr>
          </a:p>
        </p:txBody>
      </p:sp>
      <p:grpSp>
        <p:nvGrpSpPr>
          <p:cNvPr id="133125" name="Group 1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133127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(</a:t>
              </a:r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sz="1800">
                  <a:latin typeface="Arial" charset="0"/>
                  <a:cs typeface="Arial" charset="0"/>
                </a:rPr>
                <a:t>)</a:t>
              </a:r>
              <a:r>
                <a:rPr lang="en-US" sz="1800" i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33128" name="Group 34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133129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133130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sz="1800" i="0">
                    <a:latin typeface="Arial" charset="0"/>
                    <a:cs typeface="Arial" charset="0"/>
                  </a:rPr>
                  <a:t>’</a:t>
                </a:r>
                <a:endParaRPr lang="en-US" sz="1800" i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131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133132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sz="1800" i="0">
                    <a:latin typeface="Arial" charset="0"/>
                    <a:cs typeface="Arial" charset="0"/>
                  </a:rPr>
                  <a:t>’</a:t>
                </a:r>
                <a:endParaRPr lang="en-US" sz="1800" i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3133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133134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sz="1800" i="0">
                    <a:latin typeface="Arial" charset="0"/>
                    <a:cs typeface="Arial" charset="0"/>
                  </a:rPr>
                  <a:t>’</a:t>
                </a:r>
                <a:endParaRPr lang="en-US" sz="1800" i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2480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481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482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483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33139" name="Group 45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0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33174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33175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3176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5595 w 356"/>
                      <a:gd name="T3" fmla="*/ 341 h 368"/>
                      <a:gd name="T4" fmla="*/ 6638 w 356"/>
                      <a:gd name="T5" fmla="*/ 7113 h 368"/>
                      <a:gd name="T6" fmla="*/ 1463 w 356"/>
                      <a:gd name="T7" fmla="*/ 8895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3140" name="Group 46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33169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3317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317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5595 w 356"/>
                      <a:gd name="T3" fmla="*/ 341 h 368"/>
                      <a:gd name="T4" fmla="*/ 6638 w 356"/>
                      <a:gd name="T5" fmla="*/ 7113 h 368"/>
                      <a:gd name="T6" fmla="*/ 1463 w 356"/>
                      <a:gd name="T7" fmla="*/ 8895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7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48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33142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3316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316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3143" name="Group 49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0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33164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33165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3166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5595 w 356"/>
                      <a:gd name="T3" fmla="*/ 341 h 368"/>
                      <a:gd name="T4" fmla="*/ 6638 w 356"/>
                      <a:gd name="T5" fmla="*/ 7113 h 368"/>
                      <a:gd name="T6" fmla="*/ 1463 w 356"/>
                      <a:gd name="T7" fmla="*/ 8895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133144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3145" name="Group 51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6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3316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3316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316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5595 w 356"/>
                      <a:gd name="T3" fmla="*/ 341 h 368"/>
                      <a:gd name="T4" fmla="*/ 6638 w 356"/>
                      <a:gd name="T5" fmla="*/ 7113 h 368"/>
                      <a:gd name="T6" fmla="*/ 1463 w 356"/>
                      <a:gd name="T7" fmla="*/ 8895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3146" name="Group 52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3315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3315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315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5595 w 356"/>
                      <a:gd name="T3" fmla="*/ 341 h 368"/>
                      <a:gd name="T4" fmla="*/ 6638 w 356"/>
                      <a:gd name="T5" fmla="*/ 7113 h 368"/>
                      <a:gd name="T6" fmla="*/ 1463 w 356"/>
                      <a:gd name="T7" fmla="*/ 8895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3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2492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2493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3149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33150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33151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133152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133153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133154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pic>
        <p:nvPicPr>
          <p:cNvPr id="133126" name="Picture 6" descr="underline_bas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62025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351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BF3AD74B-5973-3A4E-BC54-FCB719ACDA52}" type="slidenum">
              <a:rPr lang="en-US" sz="1200" i="0">
                <a:latin typeface="Arial" charset="0"/>
                <a:cs typeface="Arial" charset="0"/>
              </a:rPr>
              <a:pPr/>
              <a:t>51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135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41325" y="90488"/>
            <a:ext cx="7772400" cy="11430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Switch forwarding table</a:t>
            </a:r>
          </a:p>
        </p:txBody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4663" y="1398588"/>
            <a:ext cx="4878387" cy="4805362"/>
          </a:xfrm>
        </p:spPr>
        <p:txBody>
          <a:bodyPr/>
          <a:lstStyle/>
          <a:p>
            <a:pPr marL="0" indent="0">
              <a:lnSpc>
                <a:spcPts val="3000"/>
              </a:lnSpc>
              <a:buFont typeface="Wingdings" charset="0"/>
              <a:buNone/>
            </a:pPr>
            <a:r>
              <a:rPr lang="en-US" i="1" u="sng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how does switch know A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 reachable via interface 4, B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 reachable via interface 5?</a:t>
            </a:r>
            <a:endParaRPr lang="en-US">
              <a:latin typeface="Gill Sans MT" charset="0"/>
            </a:endParaRPr>
          </a:p>
        </p:txBody>
      </p:sp>
      <p:grpSp>
        <p:nvGrpSpPr>
          <p:cNvPr id="135173" name="Group 34"/>
          <p:cNvGrpSpPr>
            <a:grpSpLocks/>
          </p:cNvGrpSpPr>
          <p:nvPr/>
        </p:nvGrpSpPr>
        <p:grpSpPr bwMode="auto">
          <a:xfrm>
            <a:off x="5106988" y="1425575"/>
            <a:ext cx="3660775" cy="4283075"/>
            <a:chOff x="5106576" y="1425893"/>
            <a:chExt cx="3661504" cy="4282976"/>
          </a:xfrm>
        </p:grpSpPr>
        <p:sp>
          <p:nvSpPr>
            <p:cNvPr id="135177" name="Text Box 34"/>
            <p:cNvSpPr txBox="1">
              <a:spLocks noChangeArrowheads="1"/>
            </p:cNvSpPr>
            <p:nvPr/>
          </p:nvSpPr>
          <p:spPr bwMode="auto">
            <a:xfrm>
              <a:off x="5827445" y="5062772"/>
              <a:ext cx="2710402" cy="646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switch with six interfaces</a:t>
              </a:r>
            </a:p>
            <a:p>
              <a:pPr algn="ctr"/>
              <a:r>
                <a:rPr lang="en-US" sz="1800">
                  <a:latin typeface="Arial" charset="0"/>
                  <a:cs typeface="Arial" charset="0"/>
                </a:rPr>
                <a:t>(</a:t>
              </a:r>
              <a:r>
                <a:rPr lang="en-US" sz="1800">
                  <a:solidFill>
                    <a:srgbClr val="FF0000"/>
                  </a:solidFill>
                  <a:latin typeface="Arial" charset="0"/>
                  <a:cs typeface="Arial" charset="0"/>
                </a:rPr>
                <a:t>1,2,3,4,5,6</a:t>
              </a:r>
              <a:r>
                <a:rPr lang="en-US" sz="1800">
                  <a:latin typeface="Arial" charset="0"/>
                  <a:cs typeface="Arial" charset="0"/>
                </a:rPr>
                <a:t>)</a:t>
              </a:r>
              <a:r>
                <a:rPr lang="en-US" sz="1800" i="0">
                  <a:latin typeface="Arial" charset="0"/>
                  <a:cs typeface="Arial" charset="0"/>
                </a:rPr>
                <a:t>  </a:t>
              </a:r>
            </a:p>
          </p:txBody>
        </p:sp>
        <p:grpSp>
          <p:nvGrpSpPr>
            <p:cNvPr id="135178" name="Group 36"/>
            <p:cNvGrpSpPr>
              <a:grpSpLocks/>
            </p:cNvGrpSpPr>
            <p:nvPr/>
          </p:nvGrpSpPr>
          <p:grpSpPr bwMode="auto">
            <a:xfrm>
              <a:off x="5106576" y="1425893"/>
              <a:ext cx="3661504" cy="3600334"/>
              <a:chOff x="731524" y="1819788"/>
              <a:chExt cx="3661504" cy="3600334"/>
            </a:xfrm>
          </p:grpSpPr>
          <p:sp>
            <p:nvSpPr>
              <p:cNvPr id="135179" name="Text Box 23"/>
              <p:cNvSpPr txBox="1">
                <a:spLocks noChangeArrowheads="1"/>
              </p:cNvSpPr>
              <p:nvPr/>
            </p:nvSpPr>
            <p:spPr bwMode="auto">
              <a:xfrm>
                <a:off x="2655957" y="1819788"/>
                <a:ext cx="350907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latin typeface="Arial" charset="0"/>
                    <a:cs typeface="Arial" charset="0"/>
                  </a:rPr>
                  <a:t>A</a:t>
                </a:r>
              </a:p>
            </p:txBody>
          </p:sp>
          <p:sp>
            <p:nvSpPr>
              <p:cNvPr id="135180" name="Text Box 24"/>
              <p:cNvSpPr txBox="1">
                <a:spLocks noChangeArrowheads="1"/>
              </p:cNvSpPr>
              <p:nvPr/>
            </p:nvSpPr>
            <p:spPr bwMode="auto">
              <a:xfrm>
                <a:off x="2371738" y="5050277"/>
                <a:ext cx="371549" cy="3698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latin typeface="Arial" charset="0"/>
                    <a:cs typeface="Arial" charset="0"/>
                  </a:rPr>
                  <a:t>A</a:t>
                </a:r>
                <a:r>
                  <a:rPr lang="ja-JP" altLang="en-US" sz="1800" i="0">
                    <a:latin typeface="Arial" charset="0"/>
                    <a:cs typeface="Arial" charset="0"/>
                  </a:rPr>
                  <a:t>’</a:t>
                </a:r>
                <a:endParaRPr lang="en-US" sz="1800" i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5181" name="Text Box 25"/>
              <p:cNvSpPr txBox="1">
                <a:spLocks noChangeArrowheads="1"/>
              </p:cNvSpPr>
              <p:nvPr/>
            </p:nvSpPr>
            <p:spPr bwMode="auto">
              <a:xfrm>
                <a:off x="3988134" y="2419849"/>
                <a:ext cx="338205" cy="368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latin typeface="Arial" charset="0"/>
                    <a:cs typeface="Arial" charset="0"/>
                  </a:rPr>
                  <a:t>B</a:t>
                </a:r>
              </a:p>
            </p:txBody>
          </p:sp>
          <p:sp>
            <p:nvSpPr>
              <p:cNvPr id="135182" name="Text Box 26"/>
              <p:cNvSpPr txBox="1">
                <a:spLocks noChangeArrowheads="1"/>
              </p:cNvSpPr>
              <p:nvPr/>
            </p:nvSpPr>
            <p:spPr bwMode="auto">
              <a:xfrm>
                <a:off x="995101" y="4188283"/>
                <a:ext cx="390603" cy="368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latin typeface="Arial" charset="0"/>
                    <a:cs typeface="Arial" charset="0"/>
                  </a:rPr>
                  <a:t>B</a:t>
                </a:r>
                <a:r>
                  <a:rPr lang="ja-JP" altLang="en-US" sz="1800" i="0">
                    <a:latin typeface="Arial" charset="0"/>
                    <a:cs typeface="Arial" charset="0"/>
                  </a:rPr>
                  <a:t>’</a:t>
                </a:r>
                <a:endParaRPr lang="en-US" sz="1800" i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135183" name="Text Box 27"/>
              <p:cNvSpPr txBox="1">
                <a:spLocks noChangeArrowheads="1"/>
              </p:cNvSpPr>
              <p:nvPr/>
            </p:nvSpPr>
            <p:spPr bwMode="auto">
              <a:xfrm>
                <a:off x="3740435" y="4188283"/>
                <a:ext cx="350908" cy="368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latin typeface="Arial" charset="0"/>
                    <a:cs typeface="Arial" charset="0"/>
                  </a:rPr>
                  <a:t>C</a:t>
                </a:r>
              </a:p>
            </p:txBody>
          </p:sp>
          <p:sp>
            <p:nvSpPr>
              <p:cNvPr id="135184" name="Text Box 28"/>
              <p:cNvSpPr txBox="1">
                <a:spLocks noChangeArrowheads="1"/>
              </p:cNvSpPr>
              <p:nvPr/>
            </p:nvSpPr>
            <p:spPr bwMode="auto">
              <a:xfrm>
                <a:off x="1123714" y="2465886"/>
                <a:ext cx="403305" cy="368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latin typeface="Arial" charset="0"/>
                    <a:cs typeface="Arial" charset="0"/>
                  </a:rPr>
                  <a:t>C</a:t>
                </a:r>
                <a:r>
                  <a:rPr lang="ja-JP" altLang="en-US" sz="1800" i="0">
                    <a:latin typeface="Arial" charset="0"/>
                    <a:cs typeface="Arial" charset="0"/>
                  </a:rPr>
                  <a:t>’</a:t>
                </a:r>
                <a:endParaRPr lang="en-US" sz="1800" i="0">
                  <a:latin typeface="Arial" charset="0"/>
                  <a:cs typeface="Arial" charset="0"/>
                </a:endParaRPr>
              </a:p>
            </p:txBody>
          </p:sp>
          <p:sp>
            <p:nvSpPr>
              <p:cNvPr id="63504" name="Line 17"/>
              <p:cNvSpPr>
                <a:spLocks noChangeShapeType="1"/>
              </p:cNvSpPr>
              <p:nvPr/>
            </p:nvSpPr>
            <p:spPr bwMode="auto">
              <a:xfrm>
                <a:off x="1687389" y="3165957"/>
                <a:ext cx="720869" cy="29844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505" name="Line 18"/>
              <p:cNvSpPr>
                <a:spLocks noChangeShapeType="1"/>
              </p:cNvSpPr>
              <p:nvPr/>
            </p:nvSpPr>
            <p:spPr bwMode="auto">
              <a:xfrm>
                <a:off x="2673423" y="2872277"/>
                <a:ext cx="0" cy="5048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506" name="Line 19"/>
              <p:cNvSpPr>
                <a:spLocks noChangeShapeType="1"/>
              </p:cNvSpPr>
              <p:nvPr/>
            </p:nvSpPr>
            <p:spPr bwMode="auto">
              <a:xfrm flipH="1">
                <a:off x="2863961" y="2996099"/>
                <a:ext cx="892353" cy="4841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507" name="Line 20"/>
              <p:cNvSpPr>
                <a:spLocks noChangeShapeType="1"/>
              </p:cNvSpPr>
              <p:nvPr/>
            </p:nvSpPr>
            <p:spPr bwMode="auto">
              <a:xfrm flipV="1">
                <a:off x="2673423" y="3605685"/>
                <a:ext cx="12703" cy="7095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grpSp>
            <p:nvGrpSpPr>
              <p:cNvPr id="135189" name="Group 47"/>
              <p:cNvGrpSpPr>
                <a:grpSpLocks/>
              </p:cNvGrpSpPr>
              <p:nvPr/>
            </p:nvGrpSpPr>
            <p:grpSpPr bwMode="auto">
              <a:xfrm>
                <a:off x="747936" y="2733042"/>
                <a:ext cx="914403" cy="690308"/>
                <a:chOff x="1046480" y="3962400"/>
                <a:chExt cx="1026163" cy="761428"/>
              </a:xfrm>
            </p:grpSpPr>
            <p:sp>
              <p:nvSpPr>
                <p:cNvPr id="82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247" y="4299441"/>
                  <a:ext cx="110313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35224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35225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5226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5595 w 356"/>
                      <a:gd name="T3" fmla="*/ 341 h 368"/>
                      <a:gd name="T4" fmla="*/ 6638 w 356"/>
                      <a:gd name="T5" fmla="*/ 7113 h 368"/>
                      <a:gd name="T6" fmla="*/ 1463 w 356"/>
                      <a:gd name="T7" fmla="*/ 8895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5190" name="Group 48"/>
              <p:cNvGrpSpPr>
                <a:grpSpLocks/>
              </p:cNvGrpSpPr>
              <p:nvPr/>
            </p:nvGrpSpPr>
            <p:grpSpPr bwMode="auto">
              <a:xfrm>
                <a:off x="3539588" y="2669737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35219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35221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5222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5595 w 356"/>
                      <a:gd name="T3" fmla="*/ 341 h 368"/>
                      <a:gd name="T4" fmla="*/ 6638 w 356"/>
                      <a:gd name="T5" fmla="*/ 7113 h 368"/>
                      <a:gd name="T6" fmla="*/ 1463 w 356"/>
                      <a:gd name="T7" fmla="*/ 8895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9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40190" y="4309334"/>
                  <a:ext cx="126274" cy="195358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50" name="Rectangle 43"/>
              <p:cNvSpPr>
                <a:spLocks noChangeArrowheads="1"/>
              </p:cNvSpPr>
              <p:nvPr/>
            </p:nvSpPr>
            <p:spPr bwMode="auto">
              <a:xfrm>
                <a:off x="2614674" y="2705593"/>
                <a:ext cx="109559" cy="165096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35192" name="Group 44"/>
              <p:cNvGrpSpPr>
                <a:grpSpLocks/>
              </p:cNvGrpSpPr>
              <p:nvPr/>
            </p:nvGrpSpPr>
            <p:grpSpPr bwMode="auto">
              <a:xfrm>
                <a:off x="2233637" y="2138292"/>
                <a:ext cx="853440" cy="741680"/>
                <a:chOff x="-44" y="1473"/>
                <a:chExt cx="981" cy="1105"/>
              </a:xfrm>
            </p:grpSpPr>
            <p:pic>
              <p:nvPicPr>
                <p:cNvPr id="13521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521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grpSp>
            <p:nvGrpSpPr>
              <p:cNvPr id="135193" name="Group 51"/>
              <p:cNvGrpSpPr>
                <a:grpSpLocks/>
              </p:cNvGrpSpPr>
              <p:nvPr/>
            </p:nvGrpSpPr>
            <p:grpSpPr bwMode="auto">
              <a:xfrm>
                <a:off x="2060917" y="4279843"/>
                <a:ext cx="853440" cy="835329"/>
                <a:chOff x="8077200" y="3320111"/>
                <a:chExt cx="853440" cy="835329"/>
              </a:xfrm>
            </p:grpSpPr>
            <p:sp>
              <p:nvSpPr>
                <p:cNvPr id="72" name="Rectangle 43"/>
                <p:cNvSpPr>
                  <a:spLocks noChangeArrowheads="1"/>
                </p:cNvSpPr>
                <p:nvPr/>
              </p:nvSpPr>
              <p:spPr bwMode="auto">
                <a:xfrm>
                  <a:off x="8630957" y="3320624"/>
                  <a:ext cx="111147" cy="165096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35214" name="Group 44"/>
                <p:cNvGrpSpPr>
                  <a:grpSpLocks/>
                </p:cNvGrpSpPr>
                <p:nvPr/>
              </p:nvGrpSpPr>
              <p:grpSpPr bwMode="auto">
                <a:xfrm>
                  <a:off x="8077200" y="3413760"/>
                  <a:ext cx="853440" cy="741680"/>
                  <a:chOff x="-44" y="1473"/>
                  <a:chExt cx="981" cy="1105"/>
                </a:xfrm>
              </p:grpSpPr>
              <p:pic>
                <p:nvPicPr>
                  <p:cNvPr id="135215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5216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5595 w 356"/>
                      <a:gd name="T3" fmla="*/ 341 h 368"/>
                      <a:gd name="T4" fmla="*/ 6638 w 356"/>
                      <a:gd name="T5" fmla="*/ 7113 h 368"/>
                      <a:gd name="T6" fmla="*/ 1463 w 356"/>
                      <a:gd name="T7" fmla="*/ 8895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pic>
            <p:nvPicPr>
              <p:cNvPr id="135194" name="Picture 3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74913" y="3316766"/>
                <a:ext cx="603370" cy="341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35195" name="Group 53"/>
              <p:cNvGrpSpPr>
                <a:grpSpLocks/>
              </p:cNvGrpSpPr>
              <p:nvPr/>
            </p:nvGrpSpPr>
            <p:grpSpPr bwMode="auto">
              <a:xfrm>
                <a:off x="731524" y="3616962"/>
                <a:ext cx="914403" cy="690308"/>
                <a:chOff x="1046480" y="3962400"/>
                <a:chExt cx="1026163" cy="761428"/>
              </a:xfrm>
            </p:grpSpPr>
            <p:sp>
              <p:nvSpPr>
                <p:cNvPr id="68" name="Rectangle 48"/>
                <p:cNvSpPr>
                  <a:spLocks noChangeArrowheads="1"/>
                </p:cNvSpPr>
                <p:nvPr/>
              </p:nvSpPr>
              <p:spPr bwMode="auto">
                <a:xfrm rot="16200000">
                  <a:off x="1893846" y="4299769"/>
                  <a:ext cx="110314" cy="247682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  <p:grpSp>
              <p:nvGrpSpPr>
                <p:cNvPr id="135210" name="Group 49"/>
                <p:cNvGrpSpPr>
                  <a:grpSpLocks/>
                </p:cNvGrpSpPr>
                <p:nvPr/>
              </p:nvGrpSpPr>
              <p:grpSpPr bwMode="auto">
                <a:xfrm>
                  <a:off x="1046480" y="3962400"/>
                  <a:ext cx="936071" cy="761428"/>
                  <a:chOff x="-44" y="1473"/>
                  <a:chExt cx="981" cy="1105"/>
                </a:xfrm>
              </p:grpSpPr>
              <p:pic>
                <p:nvPicPr>
                  <p:cNvPr id="135211" name="Picture 50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5212" name="Freeform 51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5595 w 356"/>
                      <a:gd name="T3" fmla="*/ 341 h 368"/>
                      <a:gd name="T4" fmla="*/ 6638 w 356"/>
                      <a:gd name="T5" fmla="*/ 7113 h 368"/>
                      <a:gd name="T6" fmla="*/ 1463 w 356"/>
                      <a:gd name="T7" fmla="*/ 8895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35196" name="Group 54"/>
              <p:cNvGrpSpPr>
                <a:grpSpLocks/>
              </p:cNvGrpSpPr>
              <p:nvPr/>
            </p:nvGrpSpPr>
            <p:grpSpPr bwMode="auto">
              <a:xfrm>
                <a:off x="3410634" y="3567725"/>
                <a:ext cx="853440" cy="741680"/>
                <a:chOff x="7179310" y="4033520"/>
                <a:chExt cx="1009650" cy="855028"/>
              </a:xfrm>
            </p:grpSpPr>
            <p:grpSp>
              <p:nvGrpSpPr>
                <p:cNvPr id="135205" name="Group 44"/>
                <p:cNvGrpSpPr>
                  <a:grpSpLocks/>
                </p:cNvGrpSpPr>
                <p:nvPr/>
              </p:nvGrpSpPr>
              <p:grpSpPr bwMode="auto">
                <a:xfrm>
                  <a:off x="7179310" y="4033520"/>
                  <a:ext cx="1009650" cy="855028"/>
                  <a:chOff x="-44" y="1473"/>
                  <a:chExt cx="981" cy="1105"/>
                </a:xfrm>
              </p:grpSpPr>
              <p:pic>
                <p:nvPicPr>
                  <p:cNvPr id="135207" name="Picture 45" descr="desktop_computer_stylized_medium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 flipH="1">
                    <a:off x="-44" y="1473"/>
                    <a:ext cx="981" cy="110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5208" name="Freeform 46"/>
                  <p:cNvSpPr>
                    <a:spLocks/>
                  </p:cNvSpPr>
                  <p:nvPr/>
                </p:nvSpPr>
                <p:spPr bwMode="auto">
                  <a:xfrm flipH="1">
                    <a:off x="374" y="1579"/>
                    <a:ext cx="477" cy="506"/>
                  </a:xfrm>
                  <a:custGeom>
                    <a:avLst/>
                    <a:gdLst>
                      <a:gd name="T0" fmla="*/ 0 w 356"/>
                      <a:gd name="T1" fmla="*/ 0 h 368"/>
                      <a:gd name="T2" fmla="*/ 5595 w 356"/>
                      <a:gd name="T3" fmla="*/ 341 h 368"/>
                      <a:gd name="T4" fmla="*/ 6638 w 356"/>
                      <a:gd name="T5" fmla="*/ 7113 h 368"/>
                      <a:gd name="T6" fmla="*/ 1463 w 356"/>
                      <a:gd name="T7" fmla="*/ 8895 h 368"/>
                      <a:gd name="T8" fmla="*/ 0 w 356"/>
                      <a:gd name="T9" fmla="*/ 0 h 368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356"/>
                      <a:gd name="T16" fmla="*/ 0 h 368"/>
                      <a:gd name="T17" fmla="*/ 356 w 356"/>
                      <a:gd name="T18" fmla="*/ 368 h 368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356" h="368">
                        <a:moveTo>
                          <a:pt x="0" y="0"/>
                        </a:moveTo>
                        <a:lnTo>
                          <a:pt x="300" y="14"/>
                        </a:lnTo>
                        <a:lnTo>
                          <a:pt x="356" y="294"/>
                        </a:lnTo>
                        <a:lnTo>
                          <a:pt x="78" y="368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000099"/>
                      </a:gs>
                      <a:gs pos="100000">
                        <a:schemeClr val="bg1"/>
                      </a:gs>
                    </a:gsLst>
                    <a:lin ang="27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65" name="Rectangle 43"/>
                <p:cNvSpPr>
                  <a:spLocks noChangeArrowheads="1"/>
                </p:cNvSpPr>
                <p:nvPr/>
              </p:nvSpPr>
              <p:spPr bwMode="auto">
                <a:xfrm rot="16200000">
                  <a:off x="7438739" y="4308075"/>
                  <a:ext cx="128105" cy="197237"/>
                </a:xfrm>
                <a:prstGeom prst="rect">
                  <a:avLst/>
                </a:prstGeom>
                <a:gradFill rotWithShape="1">
                  <a:gsLst>
                    <a:gs pos="0">
                      <a:srgbClr val="008000"/>
                    </a:gs>
                    <a:gs pos="50000">
                      <a:schemeClr val="bg1"/>
                    </a:gs>
                    <a:gs pos="100000">
                      <a:srgbClr val="008000"/>
                    </a:gs>
                  </a:gsLst>
                  <a:lin ang="0" scaled="1"/>
                </a:gradFill>
                <a:ln w="9525">
                  <a:solidFill>
                    <a:srgbClr val="008000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latin typeface="Arial" pitchFamily="34" charset="0"/>
                    <a:ea typeface="+mn-ea"/>
                    <a:cs typeface="Arial" pitchFamily="34" charset="0"/>
                  </a:endParaRPr>
                </a:p>
              </p:txBody>
            </p:sp>
          </p:grpSp>
          <p:sp>
            <p:nvSpPr>
              <p:cNvPr id="63516" name="Line 17"/>
              <p:cNvSpPr>
                <a:spLocks noChangeShapeType="1"/>
              </p:cNvSpPr>
              <p:nvPr/>
            </p:nvSpPr>
            <p:spPr bwMode="auto">
              <a:xfrm flipV="1">
                <a:off x="1660396" y="3600922"/>
                <a:ext cx="744686" cy="4508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63517" name="Line 19"/>
              <p:cNvSpPr>
                <a:spLocks noChangeShapeType="1"/>
              </p:cNvSpPr>
              <p:nvPr/>
            </p:nvSpPr>
            <p:spPr bwMode="auto">
              <a:xfrm flipH="1" flipV="1">
                <a:off x="2968756" y="3545361"/>
                <a:ext cx="646242" cy="3381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135199" name="Text Box 35"/>
              <p:cNvSpPr txBox="1">
                <a:spLocks noChangeArrowheads="1"/>
              </p:cNvSpPr>
              <p:nvPr/>
            </p:nvSpPr>
            <p:spPr bwMode="auto">
              <a:xfrm>
                <a:off x="2401907" y="3026260"/>
                <a:ext cx="312799" cy="369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1</a:t>
                </a:r>
              </a:p>
            </p:txBody>
          </p:sp>
          <p:sp>
            <p:nvSpPr>
              <p:cNvPr id="135200" name="Text Box 36"/>
              <p:cNvSpPr txBox="1">
                <a:spLocks noChangeArrowheads="1"/>
              </p:cNvSpPr>
              <p:nvPr/>
            </p:nvSpPr>
            <p:spPr bwMode="auto">
              <a:xfrm>
                <a:off x="2903656" y="3051660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2</a:t>
                </a:r>
              </a:p>
            </p:txBody>
          </p:sp>
          <p:sp>
            <p:nvSpPr>
              <p:cNvPr id="135201" name="Text Box 37"/>
              <p:cNvSpPr txBox="1">
                <a:spLocks noChangeArrowheads="1"/>
              </p:cNvSpPr>
              <p:nvPr/>
            </p:nvSpPr>
            <p:spPr bwMode="auto">
              <a:xfrm>
                <a:off x="3125951" y="3710457"/>
                <a:ext cx="322326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3</a:t>
                </a:r>
              </a:p>
            </p:txBody>
          </p:sp>
          <p:sp>
            <p:nvSpPr>
              <p:cNvPr id="135202" name="Text Box 38"/>
              <p:cNvSpPr txBox="1">
                <a:spLocks noChangeArrowheads="1"/>
              </p:cNvSpPr>
              <p:nvPr/>
            </p:nvSpPr>
            <p:spPr bwMode="auto">
              <a:xfrm>
                <a:off x="2640079" y="3654896"/>
                <a:ext cx="323914" cy="3667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4</a:t>
                </a:r>
              </a:p>
            </p:txBody>
          </p:sp>
          <p:sp>
            <p:nvSpPr>
              <p:cNvPr id="135203" name="Text Box 39"/>
              <p:cNvSpPr txBox="1">
                <a:spLocks noChangeArrowheads="1"/>
              </p:cNvSpPr>
              <p:nvPr/>
            </p:nvSpPr>
            <p:spPr bwMode="auto">
              <a:xfrm>
                <a:off x="2070052" y="3704108"/>
                <a:ext cx="323914" cy="3667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5</a:t>
                </a:r>
              </a:p>
            </p:txBody>
          </p:sp>
          <p:sp>
            <p:nvSpPr>
              <p:cNvPr id="135204" name="Text Box 40"/>
              <p:cNvSpPr txBox="1">
                <a:spLocks noChangeArrowheads="1"/>
              </p:cNvSpPr>
              <p:nvPr/>
            </p:nvSpPr>
            <p:spPr bwMode="auto">
              <a:xfrm>
                <a:off x="2039884" y="3080234"/>
                <a:ext cx="319151" cy="3698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 i="0">
                    <a:solidFill>
                      <a:srgbClr val="FF0000"/>
                    </a:solidFill>
                    <a:latin typeface="Arial" charset="0"/>
                    <a:cs typeface="Arial" charset="0"/>
                  </a:rPr>
                  <a:t>6</a:t>
                </a:r>
              </a:p>
            </p:txBody>
          </p:sp>
        </p:grpSp>
      </p:grpSp>
      <p:sp>
        <p:nvSpPr>
          <p:cNvPr id="58" name="Rectangle 3"/>
          <p:cNvSpPr txBox="1">
            <a:spLocks noChangeArrowheads="1"/>
          </p:cNvSpPr>
          <p:nvPr/>
        </p:nvSpPr>
        <p:spPr bwMode="auto">
          <a:xfrm>
            <a:off x="477838" y="2566988"/>
            <a:ext cx="4878387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 u="sng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  </a:t>
            </a:r>
            <a:r>
              <a:rPr lang="en-US" sz="2800">
                <a:latin typeface="Gill Sans MT" charset="0"/>
              </a:rPr>
              <a:t>each switch has a 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switch table,</a:t>
            </a:r>
            <a:r>
              <a:rPr lang="en-US" sz="2800">
                <a:solidFill>
                  <a:srgbClr val="FF0000"/>
                </a:solidFill>
                <a:latin typeface="Gill Sans MT" charset="0"/>
              </a:rPr>
              <a:t> </a:t>
            </a:r>
            <a:r>
              <a:rPr lang="en-US" sz="2800">
                <a:latin typeface="Gill Sans MT" charset="0"/>
              </a:rPr>
              <a:t>each entry:</a:t>
            </a:r>
          </a:p>
          <a:p>
            <a:pPr lvl="1"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>
                <a:latin typeface="Gill Sans MT" charset="0"/>
              </a:rPr>
              <a:t>(MAC address of host, interface to reach host, time stamp)</a:t>
            </a:r>
          </a:p>
          <a:p>
            <a:pPr lvl="1"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>
                <a:latin typeface="Gill Sans MT" charset="0"/>
              </a:rPr>
              <a:t>looks like a routing table!</a:t>
            </a:r>
          </a:p>
        </p:txBody>
      </p:sp>
      <p:pic>
        <p:nvPicPr>
          <p:cNvPr id="135175" name="Picture 22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985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Rectangle 3"/>
          <p:cNvSpPr txBox="1">
            <a:spLocks noChangeArrowheads="1"/>
          </p:cNvSpPr>
          <p:nvPr/>
        </p:nvSpPr>
        <p:spPr bwMode="auto">
          <a:xfrm>
            <a:off x="536575" y="5043488"/>
            <a:ext cx="5040313" cy="147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 u="sng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80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800">
                <a:latin typeface="Gill Sans MT" charset="0"/>
              </a:rPr>
              <a:t>how are entries created, maintained in switch table? </a:t>
            </a:r>
          </a:p>
          <a:p>
            <a:pPr lvl="1">
              <a:lnSpc>
                <a:spcPct val="75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</a:pPr>
            <a:r>
              <a:rPr lang="en-US">
                <a:latin typeface="Gill Sans MT" charset="0"/>
              </a:rPr>
              <a:t>something like a routing protocol?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1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7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137244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37245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246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37247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248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37249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71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72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73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74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37254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00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37289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7290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7291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255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37284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7286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7287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97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8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37257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3728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28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7258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90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37279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37280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7281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pic>
          <p:nvPicPr>
            <p:cNvPr id="137259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7260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37275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7276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7277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261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37270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7272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7273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5583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84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264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7265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37266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37267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37268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137269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13721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37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fld id="{25689DCD-5C46-0546-B27E-C86E2D804DAE}" type="slidenum"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52</a:t>
            </a:fld>
            <a:endParaRPr lang="en-US" sz="12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5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313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Switch: self-learning</a:t>
            </a:r>
          </a:p>
        </p:txBody>
      </p:sp>
      <p:sp>
        <p:nvSpPr>
          <p:cNvPr id="65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738" y="1339850"/>
            <a:ext cx="3935412" cy="41148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switch</a:t>
            </a:r>
            <a:r>
              <a:rPr lang="en-US" sz="2400" dirty="0">
                <a:solidFill>
                  <a:srgbClr val="FF0000"/>
                </a:solidFill>
                <a:cs typeface="+mn-cs"/>
              </a:rPr>
              <a:t> </a:t>
            </a:r>
            <a:r>
              <a:rPr lang="en-US" sz="2400" i="1" dirty="0">
                <a:solidFill>
                  <a:srgbClr val="CC0000"/>
                </a:solidFill>
                <a:cs typeface="+mn-cs"/>
              </a:rPr>
              <a:t>learns</a:t>
            </a:r>
            <a:r>
              <a:rPr lang="en-US" sz="2400" dirty="0">
                <a:solidFill>
                  <a:srgbClr val="CC0000"/>
                </a:solidFill>
                <a:cs typeface="+mn-cs"/>
              </a:rPr>
              <a:t> </a:t>
            </a:r>
            <a:r>
              <a:rPr lang="en-US" sz="2400" dirty="0">
                <a:cs typeface="+mn-cs"/>
              </a:rPr>
              <a:t>which hosts can be reached through which interfaces</a:t>
            </a:r>
          </a:p>
          <a:p>
            <a:pPr lvl="1">
              <a:defRPr/>
            </a:pPr>
            <a:r>
              <a:rPr lang="en-US" dirty="0"/>
              <a:t>when frame received, switch </a:t>
            </a:r>
            <a:r>
              <a:rPr lang="ja-JP" altLang="en-US" dirty="0"/>
              <a:t>“</a:t>
            </a:r>
            <a:r>
              <a:rPr lang="en-US" dirty="0"/>
              <a:t>learns</a:t>
            </a:r>
            <a:r>
              <a:rPr lang="ja-JP" altLang="en-US" dirty="0"/>
              <a:t>”</a:t>
            </a:r>
            <a:r>
              <a:rPr lang="en-US" dirty="0"/>
              <a:t>  location of sender: incoming LAN segment</a:t>
            </a:r>
          </a:p>
          <a:p>
            <a:pPr lvl="1">
              <a:defRPr/>
            </a:pPr>
            <a:r>
              <a:rPr lang="en-US" dirty="0"/>
              <a:t>records sender/location pair in switch table</a:t>
            </a:r>
          </a:p>
        </p:txBody>
      </p:sp>
      <p:grpSp>
        <p:nvGrpSpPr>
          <p:cNvPr id="14" name="Group 36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137240" name="Rectangle 32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241" name="Text Box 33"/>
            <p:cNvSpPr txBox="1">
              <a:spLocks noChangeArrowheads="1"/>
            </p:cNvSpPr>
            <p:nvPr/>
          </p:nvSpPr>
          <p:spPr bwMode="auto">
            <a:xfrm>
              <a:off x="1750" y="3514"/>
              <a:ext cx="39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A  A</a:t>
              </a:r>
              <a:r>
                <a:rPr lang="ja-JP" altLang="en-US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5563" name="Line 34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64" name="Line 35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5" name="Group 41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5557" name="Line 37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58" name="Line 38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7238" name="Text Box 39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137239" name="Text Box 40"/>
            <p:cNvSpPr txBox="1">
              <a:spLocks noChangeArrowheads="1"/>
            </p:cNvSpPr>
            <p:nvPr/>
          </p:nvSpPr>
          <p:spPr bwMode="auto">
            <a:xfrm>
              <a:off x="4660" y="492"/>
              <a:ext cx="55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" name="Group 47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137231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7232" name="Text Box 42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5554" name="Line 44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55" name="Line 45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5556" name="Line 46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20912" name="Text Box 48"/>
          <p:cNvSpPr txBox="1">
            <a:spLocks noChangeArrowheads="1"/>
          </p:cNvSpPr>
          <p:nvPr/>
        </p:nvSpPr>
        <p:spPr bwMode="auto">
          <a:xfrm>
            <a:off x="6464300" y="5326063"/>
            <a:ext cx="17240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17" name="Group 53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137228" name="Text Box 49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37229" name="Text Box 50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7230" name="Text Box 51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pic>
        <p:nvPicPr>
          <p:cNvPr id="137227" name="Picture 21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898525"/>
            <a:ext cx="5027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20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91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5" name="Group 36"/>
          <p:cNvGrpSpPr>
            <a:grpSpLocks/>
          </p:cNvGrpSpPr>
          <p:nvPr/>
        </p:nvGrpSpPr>
        <p:grpSpPr bwMode="auto">
          <a:xfrm>
            <a:off x="4456113" y="1216025"/>
            <a:ext cx="3660775" cy="3600450"/>
            <a:chOff x="731524" y="1819788"/>
            <a:chExt cx="3661504" cy="3600334"/>
          </a:xfrm>
        </p:grpSpPr>
        <p:sp>
          <p:nvSpPr>
            <p:cNvPr id="139329" name="Text Box 23"/>
            <p:cNvSpPr txBox="1">
              <a:spLocks noChangeArrowheads="1"/>
            </p:cNvSpPr>
            <p:nvPr/>
          </p:nvSpPr>
          <p:spPr bwMode="auto">
            <a:xfrm>
              <a:off x="2655957" y="1819788"/>
              <a:ext cx="350907" cy="366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39330" name="Text Box 24"/>
            <p:cNvSpPr txBox="1">
              <a:spLocks noChangeArrowheads="1"/>
            </p:cNvSpPr>
            <p:nvPr/>
          </p:nvSpPr>
          <p:spPr bwMode="auto">
            <a:xfrm>
              <a:off x="2371738" y="5050247"/>
              <a:ext cx="371549" cy="3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331" name="Text Box 25"/>
            <p:cNvSpPr txBox="1">
              <a:spLocks noChangeArrowheads="1"/>
            </p:cNvSpPr>
            <p:nvPr/>
          </p:nvSpPr>
          <p:spPr bwMode="auto">
            <a:xfrm>
              <a:off x="3988134" y="2419844"/>
              <a:ext cx="338205" cy="3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39332" name="Text Box 26"/>
            <p:cNvSpPr txBox="1">
              <a:spLocks noChangeArrowheads="1"/>
            </p:cNvSpPr>
            <p:nvPr/>
          </p:nvSpPr>
          <p:spPr bwMode="auto">
            <a:xfrm>
              <a:off x="995101" y="4188262"/>
              <a:ext cx="390603" cy="3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  <a:r>
                <a:rPr lang="ja-JP" alt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333" name="Text Box 27"/>
            <p:cNvSpPr txBox="1">
              <a:spLocks noChangeArrowheads="1"/>
            </p:cNvSpPr>
            <p:nvPr/>
          </p:nvSpPr>
          <p:spPr bwMode="auto">
            <a:xfrm>
              <a:off x="3740435" y="4188262"/>
              <a:ext cx="350908" cy="3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39334" name="Text Box 28"/>
            <p:cNvSpPr txBox="1">
              <a:spLocks noChangeArrowheads="1"/>
            </p:cNvSpPr>
            <p:nvPr/>
          </p:nvSpPr>
          <p:spPr bwMode="auto">
            <a:xfrm>
              <a:off x="1123714" y="2465880"/>
              <a:ext cx="403305" cy="3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56" name="Line 17"/>
            <p:cNvSpPr>
              <a:spLocks noChangeShapeType="1"/>
            </p:cNvSpPr>
            <p:nvPr/>
          </p:nvSpPr>
          <p:spPr bwMode="auto">
            <a:xfrm>
              <a:off x="1687389" y="3165945"/>
              <a:ext cx="720869" cy="2984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57" name="Line 18"/>
            <p:cNvSpPr>
              <a:spLocks noChangeShapeType="1"/>
            </p:cNvSpPr>
            <p:nvPr/>
          </p:nvSpPr>
          <p:spPr bwMode="auto">
            <a:xfrm>
              <a:off x="2673423" y="2872267"/>
              <a:ext cx="0" cy="5048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58" name="Line 19"/>
            <p:cNvSpPr>
              <a:spLocks noChangeShapeType="1"/>
            </p:cNvSpPr>
            <p:nvPr/>
          </p:nvSpPr>
          <p:spPr bwMode="auto">
            <a:xfrm flipH="1">
              <a:off x="2863961" y="2996088"/>
              <a:ext cx="892353" cy="4841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59" name="Line 20"/>
            <p:cNvSpPr>
              <a:spLocks noChangeShapeType="1"/>
            </p:cNvSpPr>
            <p:nvPr/>
          </p:nvSpPr>
          <p:spPr bwMode="auto">
            <a:xfrm flipV="1">
              <a:off x="2673423" y="3605668"/>
              <a:ext cx="12703" cy="7095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39339" name="Group 47"/>
            <p:cNvGrpSpPr>
              <a:grpSpLocks/>
            </p:cNvGrpSpPr>
            <p:nvPr/>
          </p:nvGrpSpPr>
          <p:grpSpPr bwMode="auto">
            <a:xfrm>
              <a:off x="747936" y="2733042"/>
              <a:ext cx="914403" cy="690308"/>
              <a:chOff x="1046480" y="3962400"/>
              <a:chExt cx="1026163" cy="761428"/>
            </a:xfrm>
          </p:grpSpPr>
          <p:sp>
            <p:nvSpPr>
              <p:cNvPr id="186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248" y="4299428"/>
                <a:ext cx="110312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39374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9375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376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9340" name="Group 48"/>
            <p:cNvGrpSpPr>
              <a:grpSpLocks/>
            </p:cNvGrpSpPr>
            <p:nvPr/>
          </p:nvGrpSpPr>
          <p:grpSpPr bwMode="auto">
            <a:xfrm>
              <a:off x="3539588" y="2669737"/>
              <a:ext cx="853440" cy="741680"/>
              <a:chOff x="7179310" y="4033520"/>
              <a:chExt cx="1009650" cy="855028"/>
            </a:xfrm>
          </p:grpSpPr>
          <p:grpSp>
            <p:nvGrpSpPr>
              <p:cNvPr id="139369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9371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372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83" name="Rectangle 43"/>
              <p:cNvSpPr>
                <a:spLocks noChangeArrowheads="1"/>
              </p:cNvSpPr>
              <p:nvPr/>
            </p:nvSpPr>
            <p:spPr bwMode="auto">
              <a:xfrm rot="16200000">
                <a:off x="7440190" y="4309323"/>
                <a:ext cx="126273" cy="195358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154" name="Rectangle 43"/>
            <p:cNvSpPr>
              <a:spLocks noChangeArrowheads="1"/>
            </p:cNvSpPr>
            <p:nvPr/>
          </p:nvSpPr>
          <p:spPr bwMode="auto">
            <a:xfrm>
              <a:off x="2614674" y="2705584"/>
              <a:ext cx="109559" cy="16509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139342" name="Group 44"/>
            <p:cNvGrpSpPr>
              <a:grpSpLocks/>
            </p:cNvGrpSpPr>
            <p:nvPr/>
          </p:nvGrpSpPr>
          <p:grpSpPr bwMode="auto">
            <a:xfrm>
              <a:off x="2233637" y="2138292"/>
              <a:ext cx="853440" cy="741680"/>
              <a:chOff x="-44" y="1473"/>
              <a:chExt cx="981" cy="1105"/>
            </a:xfrm>
          </p:grpSpPr>
          <p:pic>
            <p:nvPicPr>
              <p:cNvPr id="139367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368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39343" name="Group 51"/>
            <p:cNvGrpSpPr>
              <a:grpSpLocks/>
            </p:cNvGrpSpPr>
            <p:nvPr/>
          </p:nvGrpSpPr>
          <p:grpSpPr bwMode="auto">
            <a:xfrm>
              <a:off x="2060917" y="4279843"/>
              <a:ext cx="853440" cy="835329"/>
              <a:chOff x="8077200" y="3320111"/>
              <a:chExt cx="853440" cy="835329"/>
            </a:xfrm>
          </p:grpSpPr>
          <p:sp>
            <p:nvSpPr>
              <p:cNvPr id="176" name="Rectangle 43"/>
              <p:cNvSpPr>
                <a:spLocks noChangeArrowheads="1"/>
              </p:cNvSpPr>
              <p:nvPr/>
            </p:nvSpPr>
            <p:spPr bwMode="auto">
              <a:xfrm>
                <a:off x="8630957" y="3320602"/>
                <a:ext cx="111147" cy="165095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39364" name="Group 44"/>
              <p:cNvGrpSpPr>
                <a:grpSpLocks/>
              </p:cNvGrpSpPr>
              <p:nvPr/>
            </p:nvGrpSpPr>
            <p:grpSpPr bwMode="auto">
              <a:xfrm>
                <a:off x="8077200" y="3413760"/>
                <a:ext cx="853440" cy="741680"/>
                <a:chOff x="-44" y="1473"/>
                <a:chExt cx="981" cy="1105"/>
              </a:xfrm>
            </p:grpSpPr>
            <p:pic>
              <p:nvPicPr>
                <p:cNvPr id="139365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366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pic>
          <p:nvPicPr>
            <p:cNvPr id="139344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4913" y="3316753"/>
              <a:ext cx="603370" cy="34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39345" name="Group 53"/>
            <p:cNvGrpSpPr>
              <a:grpSpLocks/>
            </p:cNvGrpSpPr>
            <p:nvPr/>
          </p:nvGrpSpPr>
          <p:grpSpPr bwMode="auto">
            <a:xfrm>
              <a:off x="731524" y="3616962"/>
              <a:ext cx="914403" cy="690308"/>
              <a:chOff x="1046480" y="3962400"/>
              <a:chExt cx="1026163" cy="761428"/>
            </a:xfrm>
          </p:grpSpPr>
          <p:sp>
            <p:nvSpPr>
              <p:cNvPr id="172" name="Rectangle 48"/>
              <p:cNvSpPr>
                <a:spLocks noChangeArrowheads="1"/>
              </p:cNvSpPr>
              <p:nvPr/>
            </p:nvSpPr>
            <p:spPr bwMode="auto">
              <a:xfrm rot="16200000">
                <a:off x="1893846" y="4299747"/>
                <a:ext cx="110313" cy="247682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  <p:grpSp>
            <p:nvGrpSpPr>
              <p:cNvPr id="139360" name="Group 49"/>
              <p:cNvGrpSpPr>
                <a:grpSpLocks/>
              </p:cNvGrpSpPr>
              <p:nvPr/>
            </p:nvGrpSpPr>
            <p:grpSpPr bwMode="auto">
              <a:xfrm>
                <a:off x="1046480" y="3962400"/>
                <a:ext cx="936071" cy="761428"/>
                <a:chOff x="-44" y="1473"/>
                <a:chExt cx="981" cy="1105"/>
              </a:xfrm>
            </p:grpSpPr>
            <p:pic>
              <p:nvPicPr>
                <p:cNvPr id="139361" name="Picture 50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362" name="Freeform 51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39346" name="Group 54"/>
            <p:cNvGrpSpPr>
              <a:grpSpLocks/>
            </p:cNvGrpSpPr>
            <p:nvPr/>
          </p:nvGrpSpPr>
          <p:grpSpPr bwMode="auto">
            <a:xfrm>
              <a:off x="3410634" y="3567725"/>
              <a:ext cx="853440" cy="741680"/>
              <a:chOff x="7179310" y="4033520"/>
              <a:chExt cx="1009650" cy="855028"/>
            </a:xfrm>
          </p:grpSpPr>
          <p:grpSp>
            <p:nvGrpSpPr>
              <p:cNvPr id="139355" name="Group 44"/>
              <p:cNvGrpSpPr>
                <a:grpSpLocks/>
              </p:cNvGrpSpPr>
              <p:nvPr/>
            </p:nvGrpSpPr>
            <p:grpSpPr bwMode="auto">
              <a:xfrm>
                <a:off x="7179310" y="4033520"/>
                <a:ext cx="1009650" cy="855028"/>
                <a:chOff x="-44" y="1473"/>
                <a:chExt cx="981" cy="1105"/>
              </a:xfrm>
            </p:grpSpPr>
            <p:pic>
              <p:nvPicPr>
                <p:cNvPr id="139357" name="Picture 45" descr="desktop_computer_stylized_medium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H="1">
                  <a:off x="-44" y="1473"/>
                  <a:ext cx="981" cy="1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39358" name="Freeform 46"/>
                <p:cNvSpPr>
                  <a:spLocks/>
                </p:cNvSpPr>
                <p:nvPr/>
              </p:nvSpPr>
              <p:spPr bwMode="auto">
                <a:xfrm flipH="1">
                  <a:off x="374" y="1579"/>
                  <a:ext cx="477" cy="506"/>
                </a:xfrm>
                <a:custGeom>
                  <a:avLst/>
                  <a:gdLst>
                    <a:gd name="T0" fmla="*/ 0 w 356"/>
                    <a:gd name="T1" fmla="*/ 0 h 368"/>
                    <a:gd name="T2" fmla="*/ 5595 w 356"/>
                    <a:gd name="T3" fmla="*/ 341 h 368"/>
                    <a:gd name="T4" fmla="*/ 6638 w 356"/>
                    <a:gd name="T5" fmla="*/ 7113 h 368"/>
                    <a:gd name="T6" fmla="*/ 1463 w 356"/>
                    <a:gd name="T7" fmla="*/ 8895 h 368"/>
                    <a:gd name="T8" fmla="*/ 0 w 356"/>
                    <a:gd name="T9" fmla="*/ 0 h 36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56"/>
                    <a:gd name="T16" fmla="*/ 0 h 368"/>
                    <a:gd name="T17" fmla="*/ 356 w 356"/>
                    <a:gd name="T18" fmla="*/ 368 h 36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56" h="368">
                      <a:moveTo>
                        <a:pt x="0" y="0"/>
                      </a:moveTo>
                      <a:lnTo>
                        <a:pt x="300" y="14"/>
                      </a:lnTo>
                      <a:lnTo>
                        <a:pt x="356" y="294"/>
                      </a:lnTo>
                      <a:lnTo>
                        <a:pt x="78" y="36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rgbClr val="000099"/>
                    </a:gs>
                    <a:gs pos="100000">
                      <a:schemeClr val="bg1"/>
                    </a:gs>
                  </a:gsLst>
                  <a:lin ang="27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/>
                <a:lstStyle/>
                <a:p>
                  <a:endParaRPr lang="en-US"/>
                </a:p>
              </p:txBody>
            </p:sp>
          </p:grpSp>
          <p:sp>
            <p:nvSpPr>
              <p:cNvPr id="169" name="Rectangle 43"/>
              <p:cNvSpPr>
                <a:spLocks noChangeArrowheads="1"/>
              </p:cNvSpPr>
              <p:nvPr/>
            </p:nvSpPr>
            <p:spPr bwMode="auto">
              <a:xfrm rot="16200000">
                <a:off x="7438739" y="4308053"/>
                <a:ext cx="128104" cy="197237"/>
              </a:xfrm>
              <a:prstGeom prst="rect">
                <a:avLst/>
              </a:prstGeom>
              <a:gradFill rotWithShape="1">
                <a:gsLst>
                  <a:gs pos="0">
                    <a:srgbClr val="008000"/>
                  </a:gs>
                  <a:gs pos="50000">
                    <a:schemeClr val="bg1"/>
                  </a:gs>
                  <a:gs pos="100000">
                    <a:srgbClr val="008000"/>
                  </a:gs>
                </a:gsLst>
                <a:lin ang="0" scaled="1"/>
              </a:gradFill>
              <a:ln w="9525">
                <a:solidFill>
                  <a:srgbClr val="008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latin typeface="Arial" pitchFamily="34" charset="0"/>
                  <a:ea typeface="+mn-ea"/>
                  <a:cs typeface="Arial" pitchFamily="34" charset="0"/>
                </a:endParaRPr>
              </a:p>
            </p:txBody>
          </p:sp>
        </p:grpSp>
        <p:sp>
          <p:nvSpPr>
            <p:cNvPr id="67668" name="Line 17"/>
            <p:cNvSpPr>
              <a:spLocks noChangeShapeType="1"/>
            </p:cNvSpPr>
            <p:nvPr/>
          </p:nvSpPr>
          <p:spPr bwMode="auto">
            <a:xfrm flipV="1">
              <a:off x="1660396" y="3600906"/>
              <a:ext cx="744686" cy="4508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69" name="Line 19"/>
            <p:cNvSpPr>
              <a:spLocks noChangeShapeType="1"/>
            </p:cNvSpPr>
            <p:nvPr/>
          </p:nvSpPr>
          <p:spPr bwMode="auto">
            <a:xfrm flipH="1" flipV="1">
              <a:off x="2968756" y="3545345"/>
              <a:ext cx="646242" cy="3381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349" name="Text Box 35"/>
            <p:cNvSpPr txBox="1">
              <a:spLocks noChangeArrowheads="1"/>
            </p:cNvSpPr>
            <p:nvPr/>
          </p:nvSpPr>
          <p:spPr bwMode="auto">
            <a:xfrm>
              <a:off x="2401907" y="3026249"/>
              <a:ext cx="312799" cy="369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9350" name="Text Box 36"/>
            <p:cNvSpPr txBox="1">
              <a:spLocks noChangeArrowheads="1"/>
            </p:cNvSpPr>
            <p:nvPr/>
          </p:nvSpPr>
          <p:spPr bwMode="auto">
            <a:xfrm>
              <a:off x="2903656" y="3051648"/>
              <a:ext cx="323914" cy="366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39351" name="Text Box 37"/>
            <p:cNvSpPr txBox="1">
              <a:spLocks noChangeArrowheads="1"/>
            </p:cNvSpPr>
            <p:nvPr/>
          </p:nvSpPr>
          <p:spPr bwMode="auto">
            <a:xfrm>
              <a:off x="3125951" y="3710440"/>
              <a:ext cx="322326" cy="3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39352" name="Text Box 38"/>
            <p:cNvSpPr txBox="1">
              <a:spLocks noChangeArrowheads="1"/>
            </p:cNvSpPr>
            <p:nvPr/>
          </p:nvSpPr>
          <p:spPr bwMode="auto">
            <a:xfrm>
              <a:off x="2640079" y="3654879"/>
              <a:ext cx="323914" cy="366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39353" name="Text Box 39"/>
            <p:cNvSpPr txBox="1">
              <a:spLocks noChangeArrowheads="1"/>
            </p:cNvSpPr>
            <p:nvPr/>
          </p:nvSpPr>
          <p:spPr bwMode="auto">
            <a:xfrm>
              <a:off x="2070052" y="3704090"/>
              <a:ext cx="323914" cy="3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0000"/>
                  </a:solidFill>
                  <a:latin typeface="Arial" charset="0"/>
                  <a:cs typeface="Arial" charset="0"/>
                </a:rPr>
                <a:t>5</a:t>
              </a:r>
            </a:p>
          </p:txBody>
        </p:sp>
        <p:sp>
          <p:nvSpPr>
            <p:cNvPr id="139354" name="Text Box 40"/>
            <p:cNvSpPr txBox="1">
              <a:spLocks noChangeArrowheads="1"/>
            </p:cNvSpPr>
            <p:nvPr/>
          </p:nvSpPr>
          <p:spPr bwMode="auto">
            <a:xfrm>
              <a:off x="2039884" y="3080222"/>
              <a:ext cx="319151" cy="369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0000"/>
                  </a:solidFill>
                  <a:latin typeface="Arial" charset="0"/>
                  <a:cs typeface="Arial" charset="0"/>
                </a:rPr>
                <a:t>6</a:t>
              </a:r>
            </a:p>
          </p:txBody>
        </p:sp>
      </p:grpSp>
      <p:sp>
        <p:nvSpPr>
          <p:cNvPr id="13926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39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fld id="{071B5B25-B089-844C-963C-B9DDBD972F8D}" type="slidenum"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53</a:t>
            </a:fld>
            <a:endParaRPr lang="en-US" sz="12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589" name="Rectangle 2"/>
          <p:cNvSpPr>
            <a:spLocks noGrp="1" noChangeArrowheads="1"/>
          </p:cNvSpPr>
          <p:nvPr>
            <p:ph type="title"/>
          </p:nvPr>
        </p:nvSpPr>
        <p:spPr>
          <a:xfrm>
            <a:off x="187325" y="141288"/>
            <a:ext cx="7508875" cy="1143000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Self-learning, forwarding: example</a:t>
            </a:r>
          </a:p>
        </p:txBody>
      </p:sp>
      <p:grpSp>
        <p:nvGrpSpPr>
          <p:cNvPr id="14" name="Group 32"/>
          <p:cNvGrpSpPr>
            <a:grpSpLocks/>
          </p:cNvGrpSpPr>
          <p:nvPr/>
        </p:nvGrpSpPr>
        <p:grpSpPr bwMode="auto">
          <a:xfrm>
            <a:off x="6778625" y="1223963"/>
            <a:ext cx="1428750" cy="369887"/>
            <a:chOff x="1750" y="3514"/>
            <a:chExt cx="900" cy="233"/>
          </a:xfrm>
        </p:grpSpPr>
        <p:sp>
          <p:nvSpPr>
            <p:cNvPr id="139325" name="Rectangle 33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326" name="Text Box 34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48" name="Line 35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49" name="Line 36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5" name="Group 37"/>
          <p:cNvGrpSpPr>
            <a:grpSpLocks/>
          </p:cNvGrpSpPr>
          <p:nvPr/>
        </p:nvGrpSpPr>
        <p:grpSpPr bwMode="auto">
          <a:xfrm>
            <a:off x="6994525" y="525463"/>
            <a:ext cx="1450975" cy="714375"/>
            <a:chOff x="4406" y="331"/>
            <a:chExt cx="914" cy="450"/>
          </a:xfrm>
        </p:grpSpPr>
        <p:sp>
          <p:nvSpPr>
            <p:cNvPr id="67642" name="Line 38"/>
            <p:cNvSpPr>
              <a:spLocks noChangeShapeType="1"/>
            </p:cNvSpPr>
            <p:nvPr/>
          </p:nvSpPr>
          <p:spPr bwMode="auto">
            <a:xfrm flipV="1">
              <a:off x="4406" y="439"/>
              <a:ext cx="252" cy="33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43" name="Line 39"/>
            <p:cNvSpPr>
              <a:spLocks noChangeShapeType="1"/>
            </p:cNvSpPr>
            <p:nvPr/>
          </p:nvSpPr>
          <p:spPr bwMode="auto">
            <a:xfrm flipV="1">
              <a:off x="4524" y="594"/>
              <a:ext cx="137" cy="1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9323" name="Text Box 40"/>
            <p:cNvSpPr txBox="1">
              <a:spLocks noChangeArrowheads="1"/>
            </p:cNvSpPr>
            <p:nvPr/>
          </p:nvSpPr>
          <p:spPr bwMode="auto">
            <a:xfrm>
              <a:off x="4643" y="331"/>
              <a:ext cx="677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Source: A</a:t>
              </a:r>
            </a:p>
          </p:txBody>
        </p:sp>
        <p:sp>
          <p:nvSpPr>
            <p:cNvPr id="139324" name="Text Box 41"/>
            <p:cNvSpPr txBox="1">
              <a:spLocks noChangeArrowheads="1"/>
            </p:cNvSpPr>
            <p:nvPr/>
          </p:nvSpPr>
          <p:spPr bwMode="auto">
            <a:xfrm>
              <a:off x="4660" y="492"/>
              <a:ext cx="552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Dest: A</a:t>
              </a:r>
              <a:r>
                <a:rPr lang="ja-JP" altLang="en-US" sz="16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6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6" name="Group 42"/>
          <p:cNvGrpSpPr>
            <a:grpSpLocks/>
          </p:cNvGrpSpPr>
          <p:nvPr/>
        </p:nvGrpSpPr>
        <p:grpSpPr bwMode="auto">
          <a:xfrm>
            <a:off x="3336925" y="4937125"/>
            <a:ext cx="3017838" cy="1444625"/>
            <a:chOff x="3441" y="3154"/>
            <a:chExt cx="1901" cy="910"/>
          </a:xfrm>
        </p:grpSpPr>
        <p:sp>
          <p:nvSpPr>
            <p:cNvPr id="139316" name="Rectangle 43"/>
            <p:cNvSpPr>
              <a:spLocks noChangeArrowheads="1"/>
            </p:cNvSpPr>
            <p:nvPr/>
          </p:nvSpPr>
          <p:spPr bwMode="auto">
            <a:xfrm>
              <a:off x="3449" y="3154"/>
              <a:ext cx="1893" cy="90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317" name="Text Box 44"/>
            <p:cNvSpPr txBox="1">
              <a:spLocks noChangeArrowheads="1"/>
            </p:cNvSpPr>
            <p:nvPr/>
          </p:nvSpPr>
          <p:spPr bwMode="auto">
            <a:xfrm>
              <a:off x="3441" y="3175"/>
              <a:ext cx="186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MAC addr   interface    TTL</a:t>
              </a:r>
            </a:p>
          </p:txBody>
        </p:sp>
        <p:sp>
          <p:nvSpPr>
            <p:cNvPr id="67639" name="Line 45"/>
            <p:cNvSpPr>
              <a:spLocks noChangeShapeType="1"/>
            </p:cNvSpPr>
            <p:nvPr/>
          </p:nvSpPr>
          <p:spPr bwMode="auto">
            <a:xfrm>
              <a:off x="4226" y="3154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40" name="Line 46"/>
            <p:cNvSpPr>
              <a:spLocks noChangeShapeType="1"/>
            </p:cNvSpPr>
            <p:nvPr/>
          </p:nvSpPr>
          <p:spPr bwMode="auto">
            <a:xfrm>
              <a:off x="4963" y="3157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41" name="Line 47"/>
            <p:cNvSpPr>
              <a:spLocks noChangeShapeType="1"/>
            </p:cNvSpPr>
            <p:nvPr/>
          </p:nvSpPr>
          <p:spPr bwMode="auto">
            <a:xfrm>
              <a:off x="3452" y="3397"/>
              <a:ext cx="188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85104" name="Text Box 48"/>
          <p:cNvSpPr txBox="1">
            <a:spLocks noChangeArrowheads="1"/>
          </p:cNvSpPr>
          <p:nvPr/>
        </p:nvSpPr>
        <p:spPr bwMode="auto">
          <a:xfrm>
            <a:off x="6437313" y="5326063"/>
            <a:ext cx="1778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switch table </a:t>
            </a:r>
          </a:p>
          <a:p>
            <a:pPr algn="ctr"/>
            <a:r>
              <a:rPr lang="en-US" sz="1800">
                <a:solidFill>
                  <a:srgbClr val="000000"/>
                </a:solidFill>
                <a:latin typeface="Arial" charset="0"/>
                <a:cs typeface="Arial" charset="0"/>
              </a:rPr>
              <a:t>(initially empty)</a:t>
            </a:r>
          </a:p>
        </p:txBody>
      </p:sp>
      <p:grpSp>
        <p:nvGrpSpPr>
          <p:cNvPr id="17" name="Group 49"/>
          <p:cNvGrpSpPr>
            <a:grpSpLocks/>
          </p:cNvGrpSpPr>
          <p:nvPr/>
        </p:nvGrpSpPr>
        <p:grpSpPr bwMode="auto">
          <a:xfrm>
            <a:off x="3771900" y="5370513"/>
            <a:ext cx="2471738" cy="376237"/>
            <a:chOff x="2376" y="3383"/>
            <a:chExt cx="1557" cy="237"/>
          </a:xfrm>
        </p:grpSpPr>
        <p:sp>
          <p:nvSpPr>
            <p:cNvPr id="139313" name="Text Box 50"/>
            <p:cNvSpPr txBox="1">
              <a:spLocks noChangeArrowheads="1"/>
            </p:cNvSpPr>
            <p:nvPr/>
          </p:nvSpPr>
          <p:spPr bwMode="auto">
            <a:xfrm>
              <a:off x="2376" y="3388"/>
              <a:ext cx="22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39314" name="Text Box 51"/>
            <p:cNvSpPr txBox="1">
              <a:spLocks noChangeArrowheads="1"/>
            </p:cNvSpPr>
            <p:nvPr/>
          </p:nvSpPr>
          <p:spPr bwMode="auto">
            <a:xfrm>
              <a:off x="3133" y="3387"/>
              <a:ext cx="19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39315" name="Text Box 52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grpSp>
        <p:nvGrpSpPr>
          <p:cNvPr id="18" name="Group 59"/>
          <p:cNvGrpSpPr>
            <a:grpSpLocks/>
          </p:cNvGrpSpPr>
          <p:nvPr/>
        </p:nvGrpSpPr>
        <p:grpSpPr bwMode="auto">
          <a:xfrm>
            <a:off x="5799138" y="2881313"/>
            <a:ext cx="1428750" cy="369887"/>
            <a:chOff x="1750" y="3514"/>
            <a:chExt cx="900" cy="233"/>
          </a:xfrm>
        </p:grpSpPr>
        <p:sp>
          <p:nvSpPr>
            <p:cNvPr id="139309" name="Rectangle 6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310" name="Text Box 6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32" name="Line 6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33" name="Line 6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9" name="Group 64"/>
          <p:cNvGrpSpPr>
            <a:grpSpLocks/>
          </p:cNvGrpSpPr>
          <p:nvPr/>
        </p:nvGrpSpPr>
        <p:grpSpPr bwMode="auto">
          <a:xfrm>
            <a:off x="5799138" y="2879725"/>
            <a:ext cx="1428750" cy="369888"/>
            <a:chOff x="1750" y="3514"/>
            <a:chExt cx="900" cy="233"/>
          </a:xfrm>
        </p:grpSpPr>
        <p:sp>
          <p:nvSpPr>
            <p:cNvPr id="139305" name="Rectangle 6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306" name="Text Box 6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8" name="Line 6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29" name="Line 6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0" name="Group 69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139301" name="Rectangle 7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302" name="Text Box 7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4" name="Line 7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25" name="Line 7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1" name="Group 74"/>
          <p:cNvGrpSpPr>
            <a:grpSpLocks/>
          </p:cNvGrpSpPr>
          <p:nvPr/>
        </p:nvGrpSpPr>
        <p:grpSpPr bwMode="auto">
          <a:xfrm>
            <a:off x="5799138" y="2882900"/>
            <a:ext cx="1428750" cy="369888"/>
            <a:chOff x="1750" y="3514"/>
            <a:chExt cx="900" cy="233"/>
          </a:xfrm>
        </p:grpSpPr>
        <p:sp>
          <p:nvSpPr>
            <p:cNvPr id="139297" name="Rectangle 75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298" name="Text Box 76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20" name="Line 77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21" name="Line 78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2" name="Group 79"/>
          <p:cNvGrpSpPr>
            <a:grpSpLocks/>
          </p:cNvGrpSpPr>
          <p:nvPr/>
        </p:nvGrpSpPr>
        <p:grpSpPr bwMode="auto">
          <a:xfrm>
            <a:off x="5795963" y="2879725"/>
            <a:ext cx="1428750" cy="369888"/>
            <a:chOff x="1750" y="3514"/>
            <a:chExt cx="900" cy="233"/>
          </a:xfrm>
        </p:grpSpPr>
        <p:sp>
          <p:nvSpPr>
            <p:cNvPr id="139293" name="Rectangle 80"/>
            <p:cNvSpPr>
              <a:spLocks noChangeArrowheads="1"/>
            </p:cNvSpPr>
            <p:nvPr/>
          </p:nvSpPr>
          <p:spPr bwMode="auto">
            <a:xfrm>
              <a:off x="1771" y="3542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294" name="Text Box 81"/>
            <p:cNvSpPr txBox="1">
              <a:spLocks noChangeArrowheads="1"/>
            </p:cNvSpPr>
            <p:nvPr/>
          </p:nvSpPr>
          <p:spPr bwMode="auto">
            <a:xfrm>
              <a:off x="1750" y="3514"/>
              <a:ext cx="356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A A</a:t>
              </a:r>
              <a:r>
                <a:rPr lang="ja-JP" altLang="en-US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endParaRPr lang="en-US" sz="1800" i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6" name="Line 82"/>
            <p:cNvSpPr>
              <a:spLocks noChangeShapeType="1"/>
            </p:cNvSpPr>
            <p:nvPr/>
          </p:nvSpPr>
          <p:spPr bwMode="auto">
            <a:xfrm>
              <a:off x="1936" y="3535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17" name="Line 83"/>
            <p:cNvSpPr>
              <a:spLocks noChangeShapeType="1"/>
            </p:cNvSpPr>
            <p:nvPr/>
          </p:nvSpPr>
          <p:spPr bwMode="auto">
            <a:xfrm>
              <a:off x="2116" y="3540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85140" name="Rectangle 84"/>
          <p:cNvSpPr>
            <a:spLocks noGrp="1" noChangeArrowheads="1"/>
          </p:cNvSpPr>
          <p:nvPr>
            <p:ph type="body" idx="1"/>
          </p:nvPr>
        </p:nvSpPr>
        <p:spPr>
          <a:xfrm>
            <a:off x="285750" y="1508125"/>
            <a:ext cx="4044950" cy="9445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>
                <a:latin typeface="Gill Sans MT" charset="0"/>
              </a:rPr>
              <a:t>frame destination, A</a:t>
            </a:r>
            <a:r>
              <a:rPr lang="ja-JP" altLang="en-US">
                <a:latin typeface="Gill Sans MT" charset="0"/>
              </a:rPr>
              <a:t>’</a:t>
            </a:r>
            <a:r>
              <a:rPr lang="en-US" altLang="ja-JP">
                <a:latin typeface="Gill Sans MT" charset="0"/>
              </a:rPr>
              <a:t>, locaton unknown:</a:t>
            </a:r>
            <a:endParaRPr lang="en-US" i="1">
              <a:latin typeface="Gill Sans MT" charset="0"/>
            </a:endParaRPr>
          </a:p>
        </p:txBody>
      </p:sp>
      <p:sp>
        <p:nvSpPr>
          <p:cNvPr id="685142" name="Text Box 86"/>
          <p:cNvSpPr txBox="1">
            <a:spLocks noChangeArrowheads="1"/>
          </p:cNvSpPr>
          <p:nvPr/>
        </p:nvSpPr>
        <p:spPr bwMode="auto">
          <a:xfrm>
            <a:off x="3349625" y="1847850"/>
            <a:ext cx="838200" cy="5222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2800" dirty="0" smtClean="0">
                <a:solidFill>
                  <a:srgbClr val="CC0000"/>
                </a:solidFill>
                <a:latin typeface="Gill Sans MT" charset="0"/>
                <a:cs typeface="+mn-cs"/>
              </a:rPr>
              <a:t>flood</a:t>
            </a:r>
          </a:p>
        </p:txBody>
      </p:sp>
      <p:grpSp>
        <p:nvGrpSpPr>
          <p:cNvPr id="23" name="Group 92"/>
          <p:cNvGrpSpPr>
            <a:grpSpLocks/>
          </p:cNvGrpSpPr>
          <p:nvPr/>
        </p:nvGrpSpPr>
        <p:grpSpPr bwMode="auto">
          <a:xfrm>
            <a:off x="6130925" y="3981450"/>
            <a:ext cx="1428750" cy="369888"/>
            <a:chOff x="730" y="2472"/>
            <a:chExt cx="900" cy="233"/>
          </a:xfrm>
        </p:grpSpPr>
        <p:sp>
          <p:nvSpPr>
            <p:cNvPr id="139289" name="Rectangle 88"/>
            <p:cNvSpPr>
              <a:spLocks noChangeArrowheads="1"/>
            </p:cNvSpPr>
            <p:nvPr/>
          </p:nvSpPr>
          <p:spPr bwMode="auto">
            <a:xfrm>
              <a:off x="751" y="2500"/>
              <a:ext cx="879" cy="16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290" name="Text Box 89"/>
            <p:cNvSpPr txBox="1">
              <a:spLocks noChangeArrowheads="1"/>
            </p:cNvSpPr>
            <p:nvPr/>
          </p:nvSpPr>
          <p:spPr bwMode="auto">
            <a:xfrm>
              <a:off x="730" y="2472"/>
              <a:ext cx="359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altLang="ja-JP" sz="1800" i="0">
                  <a:solidFill>
                    <a:srgbClr val="FFFFFF"/>
                  </a:solidFill>
                  <a:latin typeface="Arial" charset="0"/>
                  <a:cs typeface="Arial" charset="0"/>
                </a:rPr>
                <a:t> A</a:t>
              </a:r>
              <a:endParaRPr lang="en-US" sz="1800" i="0">
                <a:solidFill>
                  <a:srgbClr val="FFFFFF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7612" name="Line 90"/>
            <p:cNvSpPr>
              <a:spLocks noChangeShapeType="1"/>
            </p:cNvSpPr>
            <p:nvPr/>
          </p:nvSpPr>
          <p:spPr bwMode="auto">
            <a:xfrm>
              <a:off x="937" y="2493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7613" name="Line 91"/>
            <p:cNvSpPr>
              <a:spLocks noChangeShapeType="1"/>
            </p:cNvSpPr>
            <p:nvPr/>
          </p:nvSpPr>
          <p:spPr bwMode="auto">
            <a:xfrm>
              <a:off x="1096" y="2498"/>
              <a:ext cx="0" cy="1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685149" name="Rectangle 93"/>
          <p:cNvSpPr>
            <a:spLocks noChangeArrowheads="1"/>
          </p:cNvSpPr>
          <p:nvPr/>
        </p:nvSpPr>
        <p:spPr bwMode="auto">
          <a:xfrm>
            <a:off x="300038" y="2425700"/>
            <a:ext cx="4044950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 i="0">
                <a:solidFill>
                  <a:srgbClr val="000000"/>
                </a:solidFill>
                <a:latin typeface="Gill Sans MT" charset="0"/>
              </a:rPr>
              <a:t>destination A location known:</a:t>
            </a:r>
            <a:endParaRPr lang="en-US" sz="2800">
              <a:solidFill>
                <a:srgbClr val="FF0000"/>
              </a:solidFill>
              <a:latin typeface="Gill Sans MT" charset="0"/>
            </a:endParaRPr>
          </a:p>
        </p:txBody>
      </p: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3768725" y="5656263"/>
            <a:ext cx="2471738" cy="374650"/>
            <a:chOff x="2376" y="3383"/>
            <a:chExt cx="1557" cy="236"/>
          </a:xfrm>
        </p:grpSpPr>
        <p:sp>
          <p:nvSpPr>
            <p:cNvPr id="139286" name="Text Box 95"/>
            <p:cNvSpPr txBox="1">
              <a:spLocks noChangeArrowheads="1"/>
            </p:cNvSpPr>
            <p:nvPr/>
          </p:nvSpPr>
          <p:spPr bwMode="auto">
            <a:xfrm>
              <a:off x="2376" y="3388"/>
              <a:ext cx="24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’</a:t>
              </a:r>
              <a:endParaRPr lang="en-US" sz="180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39287" name="Text Box 96"/>
            <p:cNvSpPr txBox="1">
              <a:spLocks noChangeArrowheads="1"/>
            </p:cNvSpPr>
            <p:nvPr/>
          </p:nvSpPr>
          <p:spPr bwMode="auto">
            <a:xfrm>
              <a:off x="3133" y="3387"/>
              <a:ext cx="20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39288" name="Text Box 97"/>
            <p:cNvSpPr txBox="1">
              <a:spLocks noChangeArrowheads="1"/>
            </p:cNvSpPr>
            <p:nvPr/>
          </p:nvSpPr>
          <p:spPr bwMode="auto">
            <a:xfrm>
              <a:off x="3655" y="3383"/>
              <a:ext cx="278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solidFill>
                    <a:srgbClr val="000000"/>
                  </a:solidFill>
                  <a:latin typeface="Arial" charset="0"/>
                  <a:cs typeface="Arial" charset="0"/>
                </a:rPr>
                <a:t>60</a:t>
              </a:r>
            </a:p>
          </p:txBody>
        </p:sp>
      </p:grpSp>
      <p:sp>
        <p:nvSpPr>
          <p:cNvPr id="685154" name="Rectangle 98"/>
          <p:cNvSpPr>
            <a:spLocks noChangeArrowheads="1"/>
          </p:cNvSpPr>
          <p:nvPr/>
        </p:nvSpPr>
        <p:spPr bwMode="auto">
          <a:xfrm>
            <a:off x="658813" y="2884488"/>
            <a:ext cx="3729037" cy="53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>
                <a:solidFill>
                  <a:srgbClr val="CC0000"/>
                </a:solidFill>
                <a:latin typeface="Gill Sans MT" charset="0"/>
              </a:rPr>
              <a:t>            selectively send </a:t>
            </a:r>
          </a:p>
          <a:p>
            <a:pPr marL="342900" indent="-342900">
              <a:lnSpc>
                <a:spcPts val="3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r>
              <a:rPr lang="en-US" sz="2800">
                <a:solidFill>
                  <a:srgbClr val="CC0000"/>
                </a:solidFill>
                <a:latin typeface="Gill Sans MT" charset="0"/>
              </a:rPr>
              <a:t>on just one link</a:t>
            </a:r>
          </a:p>
        </p:txBody>
      </p:sp>
      <p:pic>
        <p:nvPicPr>
          <p:cNvPr id="139285" name="Picture 18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900113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85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2.59259E-6 L -0.10694 0.11482 L -0.10694 0.24329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47" y="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6.2963E-6 L -0.12118 -0.09814 " pathEditMode="relative" ptsTypes="AA">
                                      <p:cBhvr>
                                        <p:cTn id="4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9532 0.1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74" y="7176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03489 0.1550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7755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0.16163 0.0666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3333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7037E-6 L 0.11545 -0.1023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4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509 L -0.03767 -0.1701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3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5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611 -0.1588 L -0.03472 -0.32871 " pathEditMode="relative" ptsTypes="AA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5104" grpId="0"/>
      <p:bldP spid="685140" grpId="0" build="p"/>
      <p:bldP spid="685142" grpId="0"/>
      <p:bldP spid="685149" grpId="0" build="p"/>
      <p:bldP spid="685154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41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fld id="{AED2F0FB-41D3-6949-ADA8-F1BE81CF443A}" type="slidenum"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54</a:t>
            </a:fld>
            <a:endParaRPr lang="en-US" sz="12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612" name="Rectangle 5"/>
          <p:cNvSpPr>
            <a:spLocks noGrp="1" noChangeArrowheads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Interconnecting switches</a:t>
            </a:r>
          </a:p>
        </p:txBody>
      </p:sp>
      <p:sp>
        <p:nvSpPr>
          <p:cNvPr id="68613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98500" y="1320800"/>
            <a:ext cx="7881938" cy="682625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switches can be connected together</a:t>
            </a:r>
          </a:p>
        </p:txBody>
      </p:sp>
      <p:sp>
        <p:nvSpPr>
          <p:cNvPr id="681030" name="Rectangle 70"/>
          <p:cNvSpPr>
            <a:spLocks noChangeArrowheads="1"/>
          </p:cNvSpPr>
          <p:nvPr/>
        </p:nvSpPr>
        <p:spPr bwMode="auto">
          <a:xfrm>
            <a:off x="690563" y="4535488"/>
            <a:ext cx="7881937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</a:pPr>
            <a:r>
              <a:rPr lang="en-US" sz="2800" u="sng">
                <a:solidFill>
                  <a:srgbClr val="CC0000"/>
                </a:solidFill>
                <a:latin typeface="Gill Sans MT" charset="0"/>
              </a:rPr>
              <a:t>Q:</a:t>
            </a:r>
            <a:r>
              <a:rPr lang="en-US" sz="2800" i="0">
                <a:solidFill>
                  <a:srgbClr val="000000"/>
                </a:solidFill>
                <a:latin typeface="Gill Sans MT" charset="0"/>
              </a:rPr>
              <a:t> sending from A to G - how does S</a:t>
            </a:r>
            <a:r>
              <a:rPr lang="en-US" sz="2800" i="0" baseline="-25000">
                <a:solidFill>
                  <a:srgbClr val="000000"/>
                </a:solidFill>
                <a:latin typeface="Gill Sans MT" charset="0"/>
              </a:rPr>
              <a:t>1</a:t>
            </a:r>
            <a:r>
              <a:rPr lang="en-US" sz="2800" i="0">
                <a:solidFill>
                  <a:srgbClr val="000000"/>
                </a:solidFill>
                <a:latin typeface="Gill Sans MT" charset="0"/>
              </a:rPr>
              <a:t> know to forward frame destined to F via S</a:t>
            </a:r>
            <a:r>
              <a:rPr lang="en-US" sz="2800" i="0" baseline="-25000">
                <a:solidFill>
                  <a:srgbClr val="000000"/>
                </a:solidFill>
                <a:latin typeface="Gill Sans MT" charset="0"/>
              </a:rPr>
              <a:t>4</a:t>
            </a:r>
            <a:r>
              <a:rPr lang="en-US" sz="2800" i="0">
                <a:solidFill>
                  <a:srgbClr val="000000"/>
                </a:solidFill>
                <a:latin typeface="Gill Sans MT" charset="0"/>
              </a:rPr>
              <a:t> and S</a:t>
            </a:r>
            <a:r>
              <a:rPr lang="en-US" sz="2800" i="0" baseline="-25000">
                <a:solidFill>
                  <a:srgbClr val="000000"/>
                </a:solidFill>
                <a:latin typeface="Gill Sans MT" charset="0"/>
              </a:rPr>
              <a:t>3</a:t>
            </a:r>
            <a:r>
              <a:rPr lang="en-US" sz="2800" i="0">
                <a:solidFill>
                  <a:srgbClr val="000000"/>
                </a:solidFill>
                <a:latin typeface="Gill Sans MT" charset="0"/>
              </a:rPr>
              <a:t>?</a:t>
            </a:r>
          </a:p>
          <a:p>
            <a:pPr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800" u="sng">
                <a:solidFill>
                  <a:srgbClr val="CC0000"/>
                </a:solidFill>
                <a:latin typeface="Gill Sans MT" charset="0"/>
              </a:rPr>
              <a:t>A:</a:t>
            </a:r>
            <a:r>
              <a:rPr lang="en-US" sz="2800" i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sz="2800" i="0">
                <a:solidFill>
                  <a:srgbClr val="000000"/>
                </a:solidFill>
                <a:latin typeface="Gill Sans MT" charset="0"/>
              </a:rPr>
              <a:t>self learning! (works </a:t>
            </a:r>
            <a:r>
              <a:rPr lang="en-US" sz="2800">
                <a:solidFill>
                  <a:srgbClr val="000000"/>
                </a:solidFill>
                <a:latin typeface="Gill Sans MT" charset="0"/>
              </a:rPr>
              <a:t>exactly</a:t>
            </a:r>
            <a:r>
              <a:rPr lang="en-US" sz="2800" i="0">
                <a:solidFill>
                  <a:srgbClr val="000000"/>
                </a:solidFill>
                <a:latin typeface="Gill Sans MT" charset="0"/>
              </a:rPr>
              <a:t> the same as in single-switch case!)</a:t>
            </a:r>
          </a:p>
        </p:txBody>
      </p:sp>
      <p:grpSp>
        <p:nvGrpSpPr>
          <p:cNvPr id="141318" name="Group 1"/>
          <p:cNvGrpSpPr>
            <a:grpSpLocks/>
          </p:cNvGrpSpPr>
          <p:nvPr/>
        </p:nvGrpSpPr>
        <p:grpSpPr bwMode="auto">
          <a:xfrm>
            <a:off x="958850" y="2444750"/>
            <a:ext cx="2047875" cy="1358900"/>
            <a:chOff x="958850" y="2444750"/>
            <a:chExt cx="2048416" cy="1358710"/>
          </a:xfrm>
        </p:grpSpPr>
        <p:sp>
          <p:nvSpPr>
            <p:cNvPr id="68657" name="Line 20"/>
            <p:cNvSpPr>
              <a:spLocks noChangeShapeType="1"/>
            </p:cNvSpPr>
            <p:nvPr/>
          </p:nvSpPr>
          <p:spPr bwMode="auto">
            <a:xfrm flipH="1">
              <a:off x="1582903" y="3030456"/>
              <a:ext cx="5557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658" name="Line 21"/>
            <p:cNvSpPr>
              <a:spLocks noChangeShapeType="1"/>
            </p:cNvSpPr>
            <p:nvPr/>
          </p:nvSpPr>
          <p:spPr bwMode="auto">
            <a:xfrm flipH="1">
              <a:off x="1970355" y="3078074"/>
              <a:ext cx="271534" cy="3142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659" name="Line 22"/>
            <p:cNvSpPr>
              <a:spLocks noChangeShapeType="1"/>
            </p:cNvSpPr>
            <p:nvPr/>
          </p:nvSpPr>
          <p:spPr bwMode="auto">
            <a:xfrm>
              <a:off x="2389566" y="3106645"/>
              <a:ext cx="73044" cy="2952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363" name="Text Box 64"/>
            <p:cNvSpPr txBox="1">
              <a:spLocks noChangeArrowheads="1"/>
            </p:cNvSpPr>
            <p:nvPr/>
          </p:nvSpPr>
          <p:spPr bwMode="auto">
            <a:xfrm>
              <a:off x="958850" y="2844744"/>
              <a:ext cx="350931" cy="366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41364" name="Text Box 65"/>
            <p:cNvSpPr txBox="1">
              <a:spLocks noChangeArrowheads="1"/>
            </p:cNvSpPr>
            <p:nvPr/>
          </p:nvSpPr>
          <p:spPr bwMode="auto">
            <a:xfrm>
              <a:off x="1408232" y="3306642"/>
              <a:ext cx="338226" cy="3698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41365" name="Text Box 73"/>
            <p:cNvSpPr txBox="1">
              <a:spLocks noChangeArrowheads="1"/>
            </p:cNvSpPr>
            <p:nvPr/>
          </p:nvSpPr>
          <p:spPr bwMode="auto">
            <a:xfrm>
              <a:off x="2181548" y="2444750"/>
              <a:ext cx="423975" cy="36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1800" i="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1</a:t>
              </a:r>
            </a:p>
          </p:txBody>
        </p:sp>
        <p:sp>
          <p:nvSpPr>
            <p:cNvPr id="141366" name="Text Box 66"/>
            <p:cNvSpPr txBox="1">
              <a:spLocks noChangeArrowheads="1"/>
            </p:cNvSpPr>
            <p:nvPr/>
          </p:nvSpPr>
          <p:spPr bwMode="auto">
            <a:xfrm>
              <a:off x="2656336" y="3298706"/>
              <a:ext cx="350930" cy="3698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41367" name="Group 44"/>
            <p:cNvGrpSpPr>
              <a:grpSpLocks/>
            </p:cNvGrpSpPr>
            <p:nvPr/>
          </p:nvGrpSpPr>
          <p:grpSpPr bwMode="auto">
            <a:xfrm>
              <a:off x="1127760" y="2834640"/>
              <a:ext cx="568960" cy="481140"/>
              <a:chOff x="-44" y="1473"/>
              <a:chExt cx="981" cy="1105"/>
            </a:xfrm>
          </p:grpSpPr>
          <p:pic>
            <p:nvPicPr>
              <p:cNvPr id="141375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376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41368" name="Group 44"/>
            <p:cNvGrpSpPr>
              <a:grpSpLocks/>
            </p:cNvGrpSpPr>
            <p:nvPr/>
          </p:nvGrpSpPr>
          <p:grpSpPr bwMode="auto">
            <a:xfrm>
              <a:off x="1534160" y="3291840"/>
              <a:ext cx="568960" cy="481140"/>
              <a:chOff x="-44" y="1473"/>
              <a:chExt cx="981" cy="1105"/>
            </a:xfrm>
          </p:grpSpPr>
          <p:pic>
            <p:nvPicPr>
              <p:cNvPr id="141373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374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41369" name="Group 44"/>
            <p:cNvGrpSpPr>
              <a:grpSpLocks/>
            </p:cNvGrpSpPr>
            <p:nvPr/>
          </p:nvGrpSpPr>
          <p:grpSpPr bwMode="auto">
            <a:xfrm>
              <a:off x="2062480" y="3322320"/>
              <a:ext cx="568960" cy="481140"/>
              <a:chOff x="-44" y="1473"/>
              <a:chExt cx="981" cy="1105"/>
            </a:xfrm>
          </p:grpSpPr>
          <p:pic>
            <p:nvPicPr>
              <p:cNvPr id="141371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372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4137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4817" y="2879664"/>
              <a:ext cx="678041" cy="299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2379663" y="1984375"/>
            <a:ext cx="4856162" cy="2044700"/>
            <a:chOff x="2379663" y="1984375"/>
            <a:chExt cx="4855711" cy="2044145"/>
          </a:xfrm>
        </p:grpSpPr>
        <p:sp>
          <p:nvSpPr>
            <p:cNvPr id="68618" name="Line 23"/>
            <p:cNvSpPr>
              <a:spLocks noChangeShapeType="1"/>
            </p:cNvSpPr>
            <p:nvPr/>
          </p:nvSpPr>
          <p:spPr bwMode="auto">
            <a:xfrm flipH="1">
              <a:off x="3635258" y="3068344"/>
              <a:ext cx="346043" cy="2158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619" name="Line 24"/>
            <p:cNvSpPr>
              <a:spLocks noChangeShapeType="1"/>
            </p:cNvSpPr>
            <p:nvPr/>
          </p:nvSpPr>
          <p:spPr bwMode="auto">
            <a:xfrm flipH="1">
              <a:off x="3949554" y="3087389"/>
              <a:ext cx="125401" cy="5872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620" name="Line 25"/>
            <p:cNvSpPr>
              <a:spLocks noChangeShapeType="1"/>
            </p:cNvSpPr>
            <p:nvPr/>
          </p:nvSpPr>
          <p:spPr bwMode="auto">
            <a:xfrm>
              <a:off x="4254326" y="3030254"/>
              <a:ext cx="230167" cy="3618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621" name="Line 26"/>
            <p:cNvSpPr>
              <a:spLocks noChangeShapeType="1"/>
            </p:cNvSpPr>
            <p:nvPr/>
          </p:nvSpPr>
          <p:spPr bwMode="auto">
            <a:xfrm flipH="1">
              <a:off x="5532145" y="3106433"/>
              <a:ext cx="428585" cy="244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622" name="Line 27"/>
            <p:cNvSpPr>
              <a:spLocks noChangeShapeType="1"/>
            </p:cNvSpPr>
            <p:nvPr/>
          </p:nvSpPr>
          <p:spPr bwMode="auto">
            <a:xfrm flipH="1">
              <a:off x="6035335" y="3077866"/>
              <a:ext cx="9524" cy="4697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623" name="Line 35"/>
            <p:cNvSpPr>
              <a:spLocks noChangeShapeType="1"/>
            </p:cNvSpPr>
            <p:nvPr/>
          </p:nvSpPr>
          <p:spPr bwMode="auto">
            <a:xfrm flipH="1">
              <a:off x="2379663" y="2355749"/>
              <a:ext cx="1517509" cy="5364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624" name="Line 36"/>
            <p:cNvSpPr>
              <a:spLocks noChangeShapeType="1"/>
            </p:cNvSpPr>
            <p:nvPr/>
          </p:nvSpPr>
          <p:spPr bwMode="auto">
            <a:xfrm>
              <a:off x="4200356" y="2322421"/>
              <a:ext cx="0" cy="599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625" name="Line 37"/>
            <p:cNvSpPr>
              <a:spLocks noChangeShapeType="1"/>
            </p:cNvSpPr>
            <p:nvPr/>
          </p:nvSpPr>
          <p:spPr bwMode="auto">
            <a:xfrm flipH="1" flipV="1">
              <a:off x="4449571" y="2306551"/>
              <a:ext cx="1406394" cy="68402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68626" name="Line 63"/>
            <p:cNvSpPr>
              <a:spLocks noChangeShapeType="1"/>
            </p:cNvSpPr>
            <p:nvPr/>
          </p:nvSpPr>
          <p:spPr bwMode="auto">
            <a:xfrm>
              <a:off x="6411539" y="3131826"/>
              <a:ext cx="285723" cy="1587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41330" name="Text Box 67"/>
            <p:cNvSpPr txBox="1">
              <a:spLocks noChangeArrowheads="1"/>
            </p:cNvSpPr>
            <p:nvPr/>
          </p:nvSpPr>
          <p:spPr bwMode="auto">
            <a:xfrm>
              <a:off x="3620973" y="3222289"/>
              <a:ext cx="349218" cy="36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D</a:t>
              </a:r>
            </a:p>
          </p:txBody>
        </p:sp>
        <p:sp>
          <p:nvSpPr>
            <p:cNvPr id="141331" name="Text Box 68"/>
            <p:cNvSpPr txBox="1">
              <a:spLocks noChangeArrowheads="1"/>
            </p:cNvSpPr>
            <p:nvPr/>
          </p:nvSpPr>
          <p:spPr bwMode="auto">
            <a:xfrm>
              <a:off x="4094004" y="3658733"/>
              <a:ext cx="338106" cy="36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E</a:t>
              </a:r>
            </a:p>
          </p:txBody>
        </p:sp>
        <p:sp>
          <p:nvSpPr>
            <p:cNvPr id="141332" name="Text Box 69"/>
            <p:cNvSpPr txBox="1">
              <a:spLocks noChangeArrowheads="1"/>
            </p:cNvSpPr>
            <p:nvPr/>
          </p:nvSpPr>
          <p:spPr bwMode="auto">
            <a:xfrm>
              <a:off x="4567035" y="3057234"/>
              <a:ext cx="325407" cy="369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F</a:t>
              </a:r>
            </a:p>
          </p:txBody>
        </p:sp>
        <p:sp>
          <p:nvSpPr>
            <p:cNvPr id="141333" name="Text Box 74"/>
            <p:cNvSpPr txBox="1">
              <a:spLocks noChangeArrowheads="1"/>
            </p:cNvSpPr>
            <p:nvPr/>
          </p:nvSpPr>
          <p:spPr bwMode="auto">
            <a:xfrm>
              <a:off x="3408267" y="2768387"/>
              <a:ext cx="436521" cy="36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1800" i="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2</a:t>
              </a:r>
            </a:p>
          </p:txBody>
        </p:sp>
        <p:sp>
          <p:nvSpPr>
            <p:cNvPr id="141334" name="Text Box 75"/>
            <p:cNvSpPr txBox="1">
              <a:spLocks noChangeArrowheads="1"/>
            </p:cNvSpPr>
            <p:nvPr/>
          </p:nvSpPr>
          <p:spPr bwMode="auto">
            <a:xfrm>
              <a:off x="4635290" y="1984375"/>
              <a:ext cx="436522" cy="366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1800" i="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4</a:t>
              </a:r>
            </a:p>
          </p:txBody>
        </p:sp>
        <p:sp>
          <p:nvSpPr>
            <p:cNvPr id="141335" name="Text Box 76"/>
            <p:cNvSpPr txBox="1">
              <a:spLocks noChangeArrowheads="1"/>
            </p:cNvSpPr>
            <p:nvPr/>
          </p:nvSpPr>
          <p:spPr bwMode="auto">
            <a:xfrm>
              <a:off x="6009938" y="2570004"/>
              <a:ext cx="436522" cy="36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S</a:t>
              </a:r>
              <a:r>
                <a:rPr lang="en-US" sz="1800" i="0" baseline="-25000">
                  <a:solidFill>
                    <a:srgbClr val="000000"/>
                  </a:solidFill>
                  <a:latin typeface="Arial" charset="0"/>
                  <a:cs typeface="Arial" charset="0"/>
                </a:rPr>
                <a:t>3</a:t>
              </a:r>
            </a:p>
          </p:txBody>
        </p:sp>
        <p:sp>
          <p:nvSpPr>
            <p:cNvPr id="141336" name="Text Box 78"/>
            <p:cNvSpPr txBox="1">
              <a:spLocks noChangeArrowheads="1"/>
            </p:cNvSpPr>
            <p:nvPr/>
          </p:nvSpPr>
          <p:spPr bwMode="auto">
            <a:xfrm>
              <a:off x="6240104" y="3541290"/>
              <a:ext cx="360329" cy="366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H</a:t>
              </a:r>
            </a:p>
          </p:txBody>
        </p:sp>
        <p:sp>
          <p:nvSpPr>
            <p:cNvPr id="141337" name="Text Box 79"/>
            <p:cNvSpPr txBox="1">
              <a:spLocks noChangeArrowheads="1"/>
            </p:cNvSpPr>
            <p:nvPr/>
          </p:nvSpPr>
          <p:spPr bwMode="auto">
            <a:xfrm>
              <a:off x="6986160" y="3179439"/>
              <a:ext cx="249214" cy="36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I</a:t>
              </a:r>
            </a:p>
          </p:txBody>
        </p:sp>
        <p:sp>
          <p:nvSpPr>
            <p:cNvPr id="141338" name="Text Box 80"/>
            <p:cNvSpPr txBox="1">
              <a:spLocks noChangeArrowheads="1"/>
            </p:cNvSpPr>
            <p:nvPr/>
          </p:nvSpPr>
          <p:spPr bwMode="auto">
            <a:xfrm>
              <a:off x="5103560" y="3595251"/>
              <a:ext cx="365091" cy="369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G</a:t>
              </a:r>
            </a:p>
          </p:txBody>
        </p:sp>
        <p:pic>
          <p:nvPicPr>
            <p:cNvPr id="141339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99" y="2930268"/>
              <a:ext cx="677799" cy="2999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41340" name="Group 44"/>
            <p:cNvGrpSpPr>
              <a:grpSpLocks/>
            </p:cNvGrpSpPr>
            <p:nvPr/>
          </p:nvGrpSpPr>
          <p:grpSpPr bwMode="auto">
            <a:xfrm>
              <a:off x="3139440" y="3180080"/>
              <a:ext cx="568960" cy="481140"/>
              <a:chOff x="-44" y="1473"/>
              <a:chExt cx="981" cy="1105"/>
            </a:xfrm>
          </p:grpSpPr>
          <p:pic>
            <p:nvPicPr>
              <p:cNvPr id="14135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35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41341" name="Group 44"/>
            <p:cNvGrpSpPr>
              <a:grpSpLocks/>
            </p:cNvGrpSpPr>
            <p:nvPr/>
          </p:nvGrpSpPr>
          <p:grpSpPr bwMode="auto">
            <a:xfrm>
              <a:off x="3576320" y="3525520"/>
              <a:ext cx="568960" cy="481140"/>
              <a:chOff x="-44" y="1473"/>
              <a:chExt cx="981" cy="1105"/>
            </a:xfrm>
          </p:grpSpPr>
          <p:pic>
            <p:nvPicPr>
              <p:cNvPr id="141356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357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41342" name="Group 44"/>
            <p:cNvGrpSpPr>
              <a:grpSpLocks/>
            </p:cNvGrpSpPr>
            <p:nvPr/>
          </p:nvGrpSpPr>
          <p:grpSpPr bwMode="auto">
            <a:xfrm>
              <a:off x="4135120" y="3281680"/>
              <a:ext cx="568960" cy="481140"/>
              <a:chOff x="-44" y="1473"/>
              <a:chExt cx="981" cy="1105"/>
            </a:xfrm>
          </p:grpSpPr>
          <p:pic>
            <p:nvPicPr>
              <p:cNvPr id="141354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355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41343" name="Group 44"/>
            <p:cNvGrpSpPr>
              <a:grpSpLocks/>
            </p:cNvGrpSpPr>
            <p:nvPr/>
          </p:nvGrpSpPr>
          <p:grpSpPr bwMode="auto">
            <a:xfrm>
              <a:off x="5049520" y="3261360"/>
              <a:ext cx="568960" cy="481140"/>
              <a:chOff x="-44" y="1473"/>
              <a:chExt cx="981" cy="1105"/>
            </a:xfrm>
          </p:grpSpPr>
          <p:pic>
            <p:nvPicPr>
              <p:cNvPr id="141352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353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41344" name="Group 44"/>
            <p:cNvGrpSpPr>
              <a:grpSpLocks/>
            </p:cNvGrpSpPr>
            <p:nvPr/>
          </p:nvGrpSpPr>
          <p:grpSpPr bwMode="auto">
            <a:xfrm>
              <a:off x="5588000" y="3434080"/>
              <a:ext cx="568960" cy="481140"/>
              <a:chOff x="-44" y="1473"/>
              <a:chExt cx="981" cy="1105"/>
            </a:xfrm>
          </p:grpSpPr>
          <p:pic>
            <p:nvPicPr>
              <p:cNvPr id="141350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351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41345" name="Group 44"/>
            <p:cNvGrpSpPr>
              <a:grpSpLocks/>
            </p:cNvGrpSpPr>
            <p:nvPr/>
          </p:nvGrpSpPr>
          <p:grpSpPr bwMode="auto">
            <a:xfrm>
              <a:off x="6380480" y="3149600"/>
              <a:ext cx="568960" cy="481140"/>
              <a:chOff x="-44" y="1473"/>
              <a:chExt cx="981" cy="1105"/>
            </a:xfrm>
          </p:grpSpPr>
          <p:pic>
            <p:nvPicPr>
              <p:cNvPr id="141348" name="Picture 45" descr="desktop_computer_stylized_medium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-44" y="1473"/>
                <a:ext cx="981" cy="11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349" name="Freeform 46"/>
              <p:cNvSpPr>
                <a:spLocks/>
              </p:cNvSpPr>
              <p:nvPr/>
            </p:nvSpPr>
            <p:spPr bwMode="auto">
              <a:xfrm flipH="1">
                <a:off x="374" y="1579"/>
                <a:ext cx="477" cy="506"/>
              </a:xfrm>
              <a:custGeom>
                <a:avLst/>
                <a:gdLst>
                  <a:gd name="T0" fmla="*/ 0 w 356"/>
                  <a:gd name="T1" fmla="*/ 0 h 368"/>
                  <a:gd name="T2" fmla="*/ 5595 w 356"/>
                  <a:gd name="T3" fmla="*/ 341 h 368"/>
                  <a:gd name="T4" fmla="*/ 6638 w 356"/>
                  <a:gd name="T5" fmla="*/ 7113 h 368"/>
                  <a:gd name="T6" fmla="*/ 1463 w 356"/>
                  <a:gd name="T7" fmla="*/ 8895 h 368"/>
                  <a:gd name="T8" fmla="*/ 0 w 356"/>
                  <a:gd name="T9" fmla="*/ 0 h 3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6"/>
                  <a:gd name="T16" fmla="*/ 0 h 368"/>
                  <a:gd name="T17" fmla="*/ 356 w 356"/>
                  <a:gd name="T18" fmla="*/ 368 h 3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6" h="368">
                    <a:moveTo>
                      <a:pt x="0" y="0"/>
                    </a:moveTo>
                    <a:lnTo>
                      <a:pt x="300" y="14"/>
                    </a:lnTo>
                    <a:lnTo>
                      <a:pt x="356" y="294"/>
                    </a:lnTo>
                    <a:lnTo>
                      <a:pt x="78" y="368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99"/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41346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4313" y="2847741"/>
              <a:ext cx="677800" cy="30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134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4949" y="2116102"/>
              <a:ext cx="676212" cy="30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1320" name="Picture 20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798513"/>
            <a:ext cx="54848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030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Footer Placeholder 3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4336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fld id="{84EABEBF-E3EF-984E-857F-5DE1B1E9108A}" type="slidenum"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55</a:t>
            </a:fld>
            <a:endParaRPr lang="en-US" sz="12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Institutional network</a:t>
            </a:r>
          </a:p>
        </p:txBody>
      </p:sp>
      <p:sp>
        <p:nvSpPr>
          <p:cNvPr id="143364" name="Freeform 81"/>
          <p:cNvSpPr>
            <a:spLocks/>
          </p:cNvSpPr>
          <p:nvPr/>
        </p:nvSpPr>
        <p:spPr bwMode="auto">
          <a:xfrm rot="5400000">
            <a:off x="2179637" y="244476"/>
            <a:ext cx="4321175" cy="7473950"/>
          </a:xfrm>
          <a:custGeom>
            <a:avLst/>
            <a:gdLst>
              <a:gd name="T0" fmla="*/ 2147483647 w 10000"/>
              <a:gd name="T1" fmla="*/ 2147483647 h 9831"/>
              <a:gd name="T2" fmla="*/ 2147483647 w 10000"/>
              <a:gd name="T3" fmla="*/ 2147483647 h 9831"/>
              <a:gd name="T4" fmla="*/ 2147483647 w 10000"/>
              <a:gd name="T5" fmla="*/ 2147483647 h 9831"/>
              <a:gd name="T6" fmla="*/ 2147483647 w 10000"/>
              <a:gd name="T7" fmla="*/ 2147483647 h 9831"/>
              <a:gd name="T8" fmla="*/ 2147483647 w 10000"/>
              <a:gd name="T9" fmla="*/ 2147483647 h 9831"/>
              <a:gd name="T10" fmla="*/ 2147483647 w 10000"/>
              <a:gd name="T11" fmla="*/ 2147483647 h 9831"/>
              <a:gd name="T12" fmla="*/ 2147483647 w 10000"/>
              <a:gd name="T13" fmla="*/ 2147483647 h 9831"/>
              <a:gd name="T14" fmla="*/ 2147483647 w 10000"/>
              <a:gd name="T15" fmla="*/ 2147483647 h 9831"/>
              <a:gd name="T16" fmla="*/ 2147483647 w 10000"/>
              <a:gd name="T17" fmla="*/ 2147483647 h 9831"/>
              <a:gd name="T18" fmla="*/ 2147483647 w 10000"/>
              <a:gd name="T19" fmla="*/ 2147483647 h 9831"/>
              <a:gd name="T20" fmla="*/ 2147483647 w 10000"/>
              <a:gd name="T21" fmla="*/ 2147483647 h 9831"/>
              <a:gd name="T22" fmla="*/ 2147483647 w 10000"/>
              <a:gd name="T23" fmla="*/ 2147483647 h 983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0000"/>
              <a:gd name="T37" fmla="*/ 0 h 9831"/>
              <a:gd name="T38" fmla="*/ 10000 w 10000"/>
              <a:gd name="T39" fmla="*/ 9831 h 983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0000" h="9831">
                <a:moveTo>
                  <a:pt x="3018" y="119"/>
                </a:moveTo>
                <a:cubicBezTo>
                  <a:pt x="2111" y="198"/>
                  <a:pt x="1047" y="-39"/>
                  <a:pt x="545" y="518"/>
                </a:cubicBezTo>
                <a:cubicBezTo>
                  <a:pt x="43" y="1076"/>
                  <a:pt x="40" y="2518"/>
                  <a:pt x="8" y="3464"/>
                </a:cubicBezTo>
                <a:cubicBezTo>
                  <a:pt x="-24" y="4411"/>
                  <a:pt x="32" y="5681"/>
                  <a:pt x="354" y="6198"/>
                </a:cubicBezTo>
                <a:cubicBezTo>
                  <a:pt x="677" y="6715"/>
                  <a:pt x="1127" y="6126"/>
                  <a:pt x="1947" y="6568"/>
                </a:cubicBezTo>
                <a:cubicBezTo>
                  <a:pt x="2769" y="7010"/>
                  <a:pt x="4247" y="8310"/>
                  <a:pt x="5285" y="8849"/>
                </a:cubicBezTo>
                <a:cubicBezTo>
                  <a:pt x="6321" y="9388"/>
                  <a:pt x="7408" y="9963"/>
                  <a:pt x="8172" y="9805"/>
                </a:cubicBezTo>
                <a:cubicBezTo>
                  <a:pt x="8934" y="9645"/>
                  <a:pt x="9588" y="8930"/>
                  <a:pt x="9864" y="7895"/>
                </a:cubicBezTo>
                <a:cubicBezTo>
                  <a:pt x="10140" y="6857"/>
                  <a:pt x="9927" y="4774"/>
                  <a:pt x="9830" y="3590"/>
                </a:cubicBezTo>
                <a:cubicBezTo>
                  <a:pt x="9733" y="2406"/>
                  <a:pt x="10004" y="1276"/>
                  <a:pt x="9282" y="788"/>
                </a:cubicBezTo>
                <a:cubicBezTo>
                  <a:pt x="8561" y="302"/>
                  <a:pt x="7028" y="160"/>
                  <a:pt x="5984" y="49"/>
                </a:cubicBezTo>
                <a:cubicBezTo>
                  <a:pt x="4940" y="-62"/>
                  <a:pt x="3924" y="41"/>
                  <a:pt x="3018" y="119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62" name="Line 33"/>
          <p:cNvSpPr>
            <a:spLocks noChangeShapeType="1"/>
          </p:cNvSpPr>
          <p:nvPr/>
        </p:nvSpPr>
        <p:spPr bwMode="auto">
          <a:xfrm flipH="1">
            <a:off x="2151063" y="3387725"/>
            <a:ext cx="2047875" cy="1416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63" name="Line 34"/>
          <p:cNvSpPr>
            <a:spLocks noChangeShapeType="1"/>
          </p:cNvSpPr>
          <p:nvPr/>
        </p:nvSpPr>
        <p:spPr bwMode="auto">
          <a:xfrm>
            <a:off x="4391025" y="3375025"/>
            <a:ext cx="0" cy="1466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64" name="Line 35"/>
          <p:cNvSpPr>
            <a:spLocks noChangeShapeType="1"/>
          </p:cNvSpPr>
          <p:nvPr/>
        </p:nvSpPr>
        <p:spPr bwMode="auto">
          <a:xfrm flipH="1" flipV="1">
            <a:off x="4584700" y="3309938"/>
            <a:ext cx="1841500" cy="162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65" name="Line 59"/>
          <p:cNvSpPr>
            <a:spLocks noChangeShapeType="1"/>
          </p:cNvSpPr>
          <p:nvPr/>
        </p:nvSpPr>
        <p:spPr bwMode="auto">
          <a:xfrm flipV="1">
            <a:off x="4687888" y="2692400"/>
            <a:ext cx="1223962" cy="4238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66" name="Line 60"/>
          <p:cNvSpPr>
            <a:spLocks noChangeShapeType="1"/>
          </p:cNvSpPr>
          <p:nvPr/>
        </p:nvSpPr>
        <p:spPr bwMode="auto">
          <a:xfrm flipV="1">
            <a:off x="4481513" y="2370138"/>
            <a:ext cx="669925" cy="758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67" name="Line 77"/>
          <p:cNvSpPr>
            <a:spLocks noChangeShapeType="1"/>
          </p:cNvSpPr>
          <p:nvPr/>
        </p:nvSpPr>
        <p:spPr bwMode="auto">
          <a:xfrm>
            <a:off x="3387725" y="2524125"/>
            <a:ext cx="862013" cy="644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68" name="Line 78"/>
          <p:cNvSpPr>
            <a:spLocks noChangeShapeType="1"/>
          </p:cNvSpPr>
          <p:nvPr/>
        </p:nvSpPr>
        <p:spPr bwMode="auto">
          <a:xfrm flipH="1">
            <a:off x="1995488" y="2420938"/>
            <a:ext cx="850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43372" name="Text Box 79"/>
          <p:cNvSpPr txBox="1">
            <a:spLocks noChangeArrowheads="1"/>
          </p:cNvSpPr>
          <p:nvPr/>
        </p:nvSpPr>
        <p:spPr bwMode="auto">
          <a:xfrm>
            <a:off x="744538" y="2041525"/>
            <a:ext cx="12620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to external</a:t>
            </a:r>
          </a:p>
          <a:p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</p:txBody>
      </p:sp>
      <p:sp>
        <p:nvSpPr>
          <p:cNvPr id="143373" name="Text Box 80"/>
          <p:cNvSpPr txBox="1">
            <a:spLocks noChangeArrowheads="1"/>
          </p:cNvSpPr>
          <p:nvPr/>
        </p:nvSpPr>
        <p:spPr bwMode="auto">
          <a:xfrm>
            <a:off x="2716213" y="2608263"/>
            <a:ext cx="78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router</a:t>
            </a:r>
          </a:p>
        </p:txBody>
      </p:sp>
      <p:sp>
        <p:nvSpPr>
          <p:cNvPr id="143374" name="Text Box 82"/>
          <p:cNvSpPr txBox="1">
            <a:spLocks noChangeArrowheads="1"/>
          </p:cNvSpPr>
          <p:nvPr/>
        </p:nvSpPr>
        <p:spPr bwMode="auto">
          <a:xfrm>
            <a:off x="6435725" y="3516313"/>
            <a:ext cx="1549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0000"/>
                </a:solidFill>
                <a:latin typeface="Arial" charset="0"/>
                <a:cs typeface="Arial" charset="0"/>
              </a:rPr>
              <a:t>IP subnet</a:t>
            </a:r>
          </a:p>
        </p:txBody>
      </p:sp>
      <p:sp>
        <p:nvSpPr>
          <p:cNvPr id="143375" name="Text Box 83"/>
          <p:cNvSpPr txBox="1">
            <a:spLocks noChangeArrowheads="1"/>
          </p:cNvSpPr>
          <p:nvPr/>
        </p:nvSpPr>
        <p:spPr bwMode="auto">
          <a:xfrm>
            <a:off x="5432425" y="1835150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mail server</a:t>
            </a:r>
          </a:p>
        </p:txBody>
      </p:sp>
      <p:sp>
        <p:nvSpPr>
          <p:cNvPr id="143376" name="Text Box 84"/>
          <p:cNvSpPr txBox="1">
            <a:spLocks noChangeArrowheads="1"/>
          </p:cNvSpPr>
          <p:nvPr/>
        </p:nvSpPr>
        <p:spPr bwMode="auto">
          <a:xfrm>
            <a:off x="6230938" y="2505075"/>
            <a:ext cx="13620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web server</a:t>
            </a:r>
          </a:p>
        </p:txBody>
      </p:sp>
      <p:sp>
        <p:nvSpPr>
          <p:cNvPr id="70674" name="Line 20"/>
          <p:cNvSpPr>
            <a:spLocks noChangeShapeType="1"/>
          </p:cNvSpPr>
          <p:nvPr/>
        </p:nvSpPr>
        <p:spPr bwMode="auto">
          <a:xfrm flipH="1">
            <a:off x="1465263" y="47545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75" name="Line 21"/>
          <p:cNvSpPr>
            <a:spLocks noChangeShapeType="1"/>
          </p:cNvSpPr>
          <p:nvPr/>
        </p:nvSpPr>
        <p:spPr bwMode="auto">
          <a:xfrm flipH="1">
            <a:off x="1852613" y="4802188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76" name="Line 22"/>
          <p:cNvSpPr>
            <a:spLocks noChangeShapeType="1"/>
          </p:cNvSpPr>
          <p:nvPr/>
        </p:nvSpPr>
        <p:spPr bwMode="auto">
          <a:xfrm>
            <a:off x="2271713" y="4830763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3380" name="Group 44"/>
          <p:cNvGrpSpPr>
            <a:grpSpLocks/>
          </p:cNvGrpSpPr>
          <p:nvPr/>
        </p:nvGrpSpPr>
        <p:grpSpPr bwMode="auto">
          <a:xfrm>
            <a:off x="1009650" y="4557713"/>
            <a:ext cx="568325" cy="481012"/>
            <a:chOff x="-44" y="1473"/>
            <a:chExt cx="981" cy="1105"/>
          </a:xfrm>
        </p:grpSpPr>
        <p:pic>
          <p:nvPicPr>
            <p:cNvPr id="14350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1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3381" name="Group 44"/>
          <p:cNvGrpSpPr>
            <a:grpSpLocks/>
          </p:cNvGrpSpPr>
          <p:nvPr/>
        </p:nvGrpSpPr>
        <p:grpSpPr bwMode="auto">
          <a:xfrm>
            <a:off x="1416050" y="5014913"/>
            <a:ext cx="568325" cy="481012"/>
            <a:chOff x="-44" y="1473"/>
            <a:chExt cx="981" cy="1105"/>
          </a:xfrm>
        </p:grpSpPr>
        <p:pic>
          <p:nvPicPr>
            <p:cNvPr id="14350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3382" name="Group 44"/>
          <p:cNvGrpSpPr>
            <a:grpSpLocks/>
          </p:cNvGrpSpPr>
          <p:nvPr/>
        </p:nvGrpSpPr>
        <p:grpSpPr bwMode="auto">
          <a:xfrm>
            <a:off x="1944688" y="5046663"/>
            <a:ext cx="568325" cy="481012"/>
            <a:chOff x="-44" y="1473"/>
            <a:chExt cx="981" cy="1105"/>
          </a:xfrm>
        </p:grpSpPr>
        <p:pic>
          <p:nvPicPr>
            <p:cNvPr id="14350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0680" name="Line 21"/>
          <p:cNvSpPr>
            <a:spLocks noChangeShapeType="1"/>
          </p:cNvSpPr>
          <p:nvPr/>
        </p:nvSpPr>
        <p:spPr bwMode="auto">
          <a:xfrm>
            <a:off x="2490788" y="4760913"/>
            <a:ext cx="377825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81" name="Line 22"/>
          <p:cNvSpPr>
            <a:spLocks noChangeShapeType="1"/>
          </p:cNvSpPr>
          <p:nvPr/>
        </p:nvSpPr>
        <p:spPr bwMode="auto">
          <a:xfrm flipH="1">
            <a:off x="2722563" y="5256213"/>
            <a:ext cx="120650" cy="29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82" name="Line 22"/>
          <p:cNvSpPr>
            <a:spLocks noChangeShapeType="1"/>
          </p:cNvSpPr>
          <p:nvPr/>
        </p:nvSpPr>
        <p:spPr bwMode="auto">
          <a:xfrm>
            <a:off x="3127375" y="52673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83" name="Line 20"/>
          <p:cNvSpPr>
            <a:spLocks noChangeShapeType="1"/>
          </p:cNvSpPr>
          <p:nvPr/>
        </p:nvSpPr>
        <p:spPr bwMode="auto">
          <a:xfrm flipH="1">
            <a:off x="3025775" y="5148263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3387" name="Group 44"/>
          <p:cNvGrpSpPr>
            <a:grpSpLocks/>
          </p:cNvGrpSpPr>
          <p:nvPr/>
        </p:nvGrpSpPr>
        <p:grpSpPr bwMode="auto">
          <a:xfrm>
            <a:off x="2349500" y="5419725"/>
            <a:ext cx="568325" cy="481013"/>
            <a:chOff x="-44" y="1473"/>
            <a:chExt cx="981" cy="1105"/>
          </a:xfrm>
        </p:grpSpPr>
        <p:pic>
          <p:nvPicPr>
            <p:cNvPr id="14350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3388" name="Group 44"/>
          <p:cNvGrpSpPr>
            <a:grpSpLocks/>
          </p:cNvGrpSpPr>
          <p:nvPr/>
        </p:nvGrpSpPr>
        <p:grpSpPr bwMode="auto">
          <a:xfrm>
            <a:off x="2806700" y="5487988"/>
            <a:ext cx="568325" cy="481012"/>
            <a:chOff x="-44" y="1473"/>
            <a:chExt cx="981" cy="1105"/>
          </a:xfrm>
        </p:grpSpPr>
        <p:pic>
          <p:nvPicPr>
            <p:cNvPr id="14350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433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063" y="4602163"/>
            <a:ext cx="6778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5018088"/>
            <a:ext cx="6778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1" name="Group 44"/>
          <p:cNvGrpSpPr>
            <a:grpSpLocks/>
          </p:cNvGrpSpPr>
          <p:nvPr/>
        </p:nvGrpSpPr>
        <p:grpSpPr bwMode="auto">
          <a:xfrm>
            <a:off x="3232150" y="4946650"/>
            <a:ext cx="568325" cy="481013"/>
            <a:chOff x="-44" y="1473"/>
            <a:chExt cx="981" cy="1105"/>
          </a:xfrm>
        </p:grpSpPr>
        <p:pic>
          <p:nvPicPr>
            <p:cNvPr id="14349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0689" name="Line 20"/>
          <p:cNvSpPr>
            <a:spLocks noChangeShapeType="1"/>
          </p:cNvSpPr>
          <p:nvPr/>
        </p:nvSpPr>
        <p:spPr bwMode="auto">
          <a:xfrm flipH="1">
            <a:off x="5684838" y="5022850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90" name="Line 21"/>
          <p:cNvSpPr>
            <a:spLocks noChangeShapeType="1"/>
          </p:cNvSpPr>
          <p:nvPr/>
        </p:nvSpPr>
        <p:spPr bwMode="auto">
          <a:xfrm flipH="1">
            <a:off x="6072188" y="5070475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91" name="Line 22"/>
          <p:cNvSpPr>
            <a:spLocks noChangeShapeType="1"/>
          </p:cNvSpPr>
          <p:nvPr/>
        </p:nvSpPr>
        <p:spPr bwMode="auto">
          <a:xfrm>
            <a:off x="6491288" y="5099050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3395" name="Group 44"/>
          <p:cNvGrpSpPr>
            <a:grpSpLocks/>
          </p:cNvGrpSpPr>
          <p:nvPr/>
        </p:nvGrpSpPr>
        <p:grpSpPr bwMode="auto">
          <a:xfrm>
            <a:off x="5376863" y="4837113"/>
            <a:ext cx="568325" cy="481012"/>
            <a:chOff x="-44" y="1473"/>
            <a:chExt cx="981" cy="1105"/>
          </a:xfrm>
        </p:grpSpPr>
        <p:pic>
          <p:nvPicPr>
            <p:cNvPr id="14349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3396" name="Group 44"/>
          <p:cNvGrpSpPr>
            <a:grpSpLocks/>
          </p:cNvGrpSpPr>
          <p:nvPr/>
        </p:nvGrpSpPr>
        <p:grpSpPr bwMode="auto">
          <a:xfrm>
            <a:off x="5635625" y="5283200"/>
            <a:ext cx="569913" cy="481013"/>
            <a:chOff x="-44" y="1473"/>
            <a:chExt cx="981" cy="1105"/>
          </a:xfrm>
        </p:grpSpPr>
        <p:pic>
          <p:nvPicPr>
            <p:cNvPr id="14349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3397" name="Group 44"/>
          <p:cNvGrpSpPr>
            <a:grpSpLocks/>
          </p:cNvGrpSpPr>
          <p:nvPr/>
        </p:nvGrpSpPr>
        <p:grpSpPr bwMode="auto">
          <a:xfrm>
            <a:off x="6164263" y="5313363"/>
            <a:ext cx="568325" cy="482600"/>
            <a:chOff x="-44" y="1473"/>
            <a:chExt cx="981" cy="1105"/>
          </a:xfrm>
        </p:grpSpPr>
        <p:pic>
          <p:nvPicPr>
            <p:cNvPr id="14349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70695" name="Line 20"/>
          <p:cNvSpPr>
            <a:spLocks noChangeShapeType="1"/>
          </p:cNvSpPr>
          <p:nvPr/>
        </p:nvSpPr>
        <p:spPr bwMode="auto">
          <a:xfrm flipH="1" flipV="1">
            <a:off x="4659313" y="5068888"/>
            <a:ext cx="606425" cy="312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96" name="Line 21"/>
          <p:cNvSpPr>
            <a:spLocks noChangeShapeType="1"/>
          </p:cNvSpPr>
          <p:nvPr/>
        </p:nvSpPr>
        <p:spPr bwMode="auto">
          <a:xfrm flipH="1">
            <a:off x="4195763" y="5022850"/>
            <a:ext cx="271462" cy="31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0697" name="Line 22"/>
          <p:cNvSpPr>
            <a:spLocks noChangeShapeType="1"/>
          </p:cNvSpPr>
          <p:nvPr/>
        </p:nvSpPr>
        <p:spPr bwMode="auto">
          <a:xfrm>
            <a:off x="4614863" y="5051425"/>
            <a:ext cx="73025" cy="295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43401" name="Group 44"/>
          <p:cNvGrpSpPr>
            <a:grpSpLocks/>
          </p:cNvGrpSpPr>
          <p:nvPr/>
        </p:nvGrpSpPr>
        <p:grpSpPr bwMode="auto">
          <a:xfrm>
            <a:off x="4803775" y="5230813"/>
            <a:ext cx="569913" cy="481012"/>
            <a:chOff x="-44" y="1473"/>
            <a:chExt cx="981" cy="1105"/>
          </a:xfrm>
        </p:grpSpPr>
        <p:pic>
          <p:nvPicPr>
            <p:cNvPr id="143491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2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3402" name="Group 44"/>
          <p:cNvGrpSpPr>
            <a:grpSpLocks/>
          </p:cNvGrpSpPr>
          <p:nvPr/>
        </p:nvGrpSpPr>
        <p:grpSpPr bwMode="auto">
          <a:xfrm>
            <a:off x="3759200" y="5235575"/>
            <a:ext cx="569913" cy="482600"/>
            <a:chOff x="-44" y="1473"/>
            <a:chExt cx="981" cy="1105"/>
          </a:xfrm>
        </p:grpSpPr>
        <p:pic>
          <p:nvPicPr>
            <p:cNvPr id="143489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90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3403" name="Group 44"/>
          <p:cNvGrpSpPr>
            <a:grpSpLocks/>
          </p:cNvGrpSpPr>
          <p:nvPr/>
        </p:nvGrpSpPr>
        <p:grpSpPr bwMode="auto">
          <a:xfrm>
            <a:off x="4287838" y="5267325"/>
            <a:ext cx="569912" cy="481013"/>
            <a:chOff x="-44" y="1473"/>
            <a:chExt cx="981" cy="1105"/>
          </a:xfrm>
        </p:grpSpPr>
        <p:pic>
          <p:nvPicPr>
            <p:cNvPr id="143487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8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4340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0213" y="4822825"/>
            <a:ext cx="6778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702" name="Line 20"/>
          <p:cNvSpPr>
            <a:spLocks noChangeShapeType="1"/>
          </p:cNvSpPr>
          <p:nvPr/>
        </p:nvSpPr>
        <p:spPr bwMode="auto">
          <a:xfrm flipH="1">
            <a:off x="6519863" y="5100638"/>
            <a:ext cx="555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4340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4870450"/>
            <a:ext cx="67786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7" name="Group 44"/>
          <p:cNvGrpSpPr>
            <a:grpSpLocks/>
          </p:cNvGrpSpPr>
          <p:nvPr/>
        </p:nvGrpSpPr>
        <p:grpSpPr bwMode="auto">
          <a:xfrm>
            <a:off x="6684963" y="4884738"/>
            <a:ext cx="569912" cy="481012"/>
            <a:chOff x="-44" y="1473"/>
            <a:chExt cx="981" cy="1105"/>
          </a:xfrm>
        </p:grpSpPr>
        <p:pic>
          <p:nvPicPr>
            <p:cNvPr id="14348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4340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062288"/>
            <a:ext cx="935038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9" name="Group 906"/>
          <p:cNvGrpSpPr>
            <a:grpSpLocks/>
          </p:cNvGrpSpPr>
          <p:nvPr/>
        </p:nvGrpSpPr>
        <p:grpSpPr bwMode="auto">
          <a:xfrm>
            <a:off x="5140325" y="2111375"/>
            <a:ext cx="366713" cy="579438"/>
            <a:chOff x="4140" y="429"/>
            <a:chExt cx="1425" cy="2396"/>
          </a:xfrm>
        </p:grpSpPr>
        <p:sp>
          <p:nvSpPr>
            <p:cNvPr id="143453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4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55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6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57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43458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3483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84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459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43460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3481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82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461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62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43463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3479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80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464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65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3477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78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466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67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8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69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70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71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72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73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74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i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75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76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grpSp>
        <p:nvGrpSpPr>
          <p:cNvPr id="143410" name="Group 1108"/>
          <p:cNvGrpSpPr>
            <a:grpSpLocks/>
          </p:cNvGrpSpPr>
          <p:nvPr/>
        </p:nvGrpSpPr>
        <p:grpSpPr bwMode="auto">
          <a:xfrm>
            <a:off x="2803525" y="2278063"/>
            <a:ext cx="812800" cy="360362"/>
            <a:chOff x="2356" y="1300"/>
            <a:chExt cx="555" cy="194"/>
          </a:xfrm>
        </p:grpSpPr>
        <p:sp>
          <p:nvSpPr>
            <p:cNvPr id="14344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4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4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43448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3451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52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0746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0747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43411" name="Group 906"/>
          <p:cNvGrpSpPr>
            <a:grpSpLocks/>
          </p:cNvGrpSpPr>
          <p:nvPr/>
        </p:nvGrpSpPr>
        <p:grpSpPr bwMode="auto">
          <a:xfrm>
            <a:off x="5745163" y="2620963"/>
            <a:ext cx="366712" cy="579437"/>
            <a:chOff x="4140" y="429"/>
            <a:chExt cx="1425" cy="2396"/>
          </a:xfrm>
        </p:grpSpPr>
        <p:sp>
          <p:nvSpPr>
            <p:cNvPr id="143413" name="Freeform 907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14" name="Rectangle 908"/>
            <p:cNvSpPr>
              <a:spLocks noChangeArrowheads="1"/>
            </p:cNvSpPr>
            <p:nvPr/>
          </p:nvSpPr>
          <p:spPr bwMode="auto">
            <a:xfrm>
              <a:off x="4208" y="429"/>
              <a:ext cx="1043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15" name="Freeform 909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16" name="Freeform 910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17" name="Rectangle 911"/>
            <p:cNvSpPr>
              <a:spLocks noChangeArrowheads="1"/>
            </p:cNvSpPr>
            <p:nvPr/>
          </p:nvSpPr>
          <p:spPr bwMode="auto">
            <a:xfrm>
              <a:off x="4214" y="692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43418" name="Group 912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43443" name="AutoShape 913"/>
              <p:cNvSpPr>
                <a:spLocks noChangeArrowheads="1"/>
              </p:cNvSpPr>
              <p:nvPr/>
            </p:nvSpPr>
            <p:spPr bwMode="auto">
              <a:xfrm>
                <a:off x="616" y="2565"/>
                <a:ext cx="724" cy="12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44" name="AutoShape 914"/>
              <p:cNvSpPr>
                <a:spLocks noChangeArrowheads="1"/>
              </p:cNvSpPr>
              <p:nvPr/>
            </p:nvSpPr>
            <p:spPr bwMode="auto">
              <a:xfrm>
                <a:off x="632" y="2584"/>
                <a:ext cx="693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419" name="Rectangle 915"/>
            <p:cNvSpPr>
              <a:spLocks noChangeArrowheads="1"/>
            </p:cNvSpPr>
            <p:nvPr/>
          </p:nvSpPr>
          <p:spPr bwMode="auto">
            <a:xfrm>
              <a:off x="4226" y="1020"/>
              <a:ext cx="592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43420" name="Group 916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43441" name="AutoShape 917"/>
              <p:cNvSpPr>
                <a:spLocks noChangeArrowheads="1"/>
              </p:cNvSpPr>
              <p:nvPr/>
            </p:nvSpPr>
            <p:spPr bwMode="auto">
              <a:xfrm>
                <a:off x="611" y="2568"/>
                <a:ext cx="731" cy="136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42" name="AutoShape 918"/>
              <p:cNvSpPr>
                <a:spLocks noChangeArrowheads="1"/>
              </p:cNvSpPr>
              <p:nvPr/>
            </p:nvSpPr>
            <p:spPr bwMode="auto">
              <a:xfrm>
                <a:off x="626" y="2581"/>
                <a:ext cx="700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421" name="Rectangle 919"/>
            <p:cNvSpPr>
              <a:spLocks noChangeArrowheads="1"/>
            </p:cNvSpPr>
            <p:nvPr/>
          </p:nvSpPr>
          <p:spPr bwMode="auto">
            <a:xfrm>
              <a:off x="4214" y="1361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22" name="Rectangle 920"/>
            <p:cNvSpPr>
              <a:spLocks noChangeArrowheads="1"/>
            </p:cNvSpPr>
            <p:nvPr/>
          </p:nvSpPr>
          <p:spPr bwMode="auto">
            <a:xfrm>
              <a:off x="4226" y="1657"/>
              <a:ext cx="598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43423" name="Group 921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43439" name="AutoShape 922"/>
              <p:cNvSpPr>
                <a:spLocks noChangeArrowheads="1"/>
              </p:cNvSpPr>
              <p:nvPr/>
            </p:nvSpPr>
            <p:spPr bwMode="auto">
              <a:xfrm>
                <a:off x="611" y="2571"/>
                <a:ext cx="730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40" name="AutoShape 923"/>
              <p:cNvSpPr>
                <a:spLocks noChangeArrowheads="1"/>
              </p:cNvSpPr>
              <p:nvPr/>
            </p:nvSpPr>
            <p:spPr bwMode="auto">
              <a:xfrm>
                <a:off x="626" y="2589"/>
                <a:ext cx="69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424" name="Freeform 924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425" name="Group 925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43437" name="AutoShape 926"/>
              <p:cNvSpPr>
                <a:spLocks noChangeArrowheads="1"/>
              </p:cNvSpPr>
              <p:nvPr/>
            </p:nvSpPr>
            <p:spPr bwMode="auto">
              <a:xfrm>
                <a:off x="613" y="2569"/>
                <a:ext cx="715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  <p:sp>
            <p:nvSpPr>
              <p:cNvPr id="143438" name="AutoShape 927"/>
              <p:cNvSpPr>
                <a:spLocks noChangeArrowheads="1"/>
              </p:cNvSpPr>
              <p:nvPr/>
            </p:nvSpPr>
            <p:spPr bwMode="auto">
              <a:xfrm>
                <a:off x="629" y="2582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000000"/>
                  </a:solidFill>
                  <a:latin typeface="Arial" charset="0"/>
                  <a:cs typeface="Arial" charset="0"/>
                </a:endParaRPr>
              </a:p>
            </p:txBody>
          </p:sp>
        </p:grpSp>
        <p:sp>
          <p:nvSpPr>
            <p:cNvPr id="143426" name="Rectangle 928"/>
            <p:cNvSpPr>
              <a:spLocks noChangeArrowheads="1"/>
            </p:cNvSpPr>
            <p:nvPr/>
          </p:nvSpPr>
          <p:spPr bwMode="auto">
            <a:xfrm>
              <a:off x="5250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27" name="Freeform 929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8" name="Freeform 930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9" name="Oval 931"/>
            <p:cNvSpPr>
              <a:spLocks noChangeArrowheads="1"/>
            </p:cNvSpPr>
            <p:nvPr/>
          </p:nvSpPr>
          <p:spPr bwMode="auto">
            <a:xfrm>
              <a:off x="5516" y="2608"/>
              <a:ext cx="49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30" name="Freeform 932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1" name="AutoShape 933"/>
            <p:cNvSpPr>
              <a:spLocks noChangeArrowheads="1"/>
            </p:cNvSpPr>
            <p:nvPr/>
          </p:nvSpPr>
          <p:spPr bwMode="auto">
            <a:xfrm>
              <a:off x="4140" y="2681"/>
              <a:ext cx="1197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32" name="AutoShape 934"/>
            <p:cNvSpPr>
              <a:spLocks noChangeArrowheads="1"/>
            </p:cNvSpPr>
            <p:nvPr/>
          </p:nvSpPr>
          <p:spPr bwMode="auto">
            <a:xfrm>
              <a:off x="4208" y="2713"/>
              <a:ext cx="1067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33" name="Oval 935"/>
            <p:cNvSpPr>
              <a:spLocks noChangeArrowheads="1"/>
            </p:cNvSpPr>
            <p:nvPr/>
          </p:nvSpPr>
          <p:spPr bwMode="auto">
            <a:xfrm>
              <a:off x="4307" y="2385"/>
              <a:ext cx="160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34" name="Oval 936"/>
            <p:cNvSpPr>
              <a:spLocks noChangeArrowheads="1"/>
            </p:cNvSpPr>
            <p:nvPr/>
          </p:nvSpPr>
          <p:spPr bwMode="auto">
            <a:xfrm>
              <a:off x="4485" y="2385"/>
              <a:ext cx="160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i="0">
                <a:solidFill>
                  <a:srgbClr val="FF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35" name="Oval 937"/>
            <p:cNvSpPr>
              <a:spLocks noChangeArrowheads="1"/>
            </p:cNvSpPr>
            <p:nvPr/>
          </p:nvSpPr>
          <p:spPr bwMode="auto">
            <a:xfrm>
              <a:off x="4664" y="2379"/>
              <a:ext cx="154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3436" name="Rectangle 938"/>
            <p:cNvSpPr>
              <a:spLocks noChangeArrowheads="1"/>
            </p:cNvSpPr>
            <p:nvPr/>
          </p:nvSpPr>
          <p:spPr bwMode="auto">
            <a:xfrm>
              <a:off x="5059" y="1834"/>
              <a:ext cx="86" cy="761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</p:grpSp>
      <p:pic>
        <p:nvPicPr>
          <p:cNvPr id="143412" name="Picture 21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63" y="1039813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45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fld id="{8E098184-0AA3-1145-B7BB-EA7309AAEAD6}" type="slidenum"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56</a:t>
            </a:fld>
            <a:endParaRPr lang="en-US" sz="12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5411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39688"/>
            <a:ext cx="4560888" cy="1143000"/>
          </a:xfrm>
        </p:spPr>
        <p:txBody>
          <a:bodyPr/>
          <a:lstStyle/>
          <a:p>
            <a:r>
              <a:rPr lang="en-US" sz="3600">
                <a:latin typeface="Gill Sans MT" charset="0"/>
              </a:rPr>
              <a:t>Switches vs. routers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2913" y="1341438"/>
            <a:ext cx="3967162" cy="4994275"/>
          </a:xfrm>
        </p:spPr>
        <p:txBody>
          <a:bodyPr/>
          <a:lstStyle/>
          <a:p>
            <a:pPr marL="0" indent="0">
              <a:lnSpc>
                <a:spcPct val="80000"/>
              </a:lnSpc>
              <a:buFont typeface="Wingdings" charset="0"/>
              <a:buNone/>
              <a:defRPr/>
            </a:pPr>
            <a:r>
              <a:rPr lang="en-US" sz="2400" dirty="0">
                <a:solidFill>
                  <a:srgbClr val="000099"/>
                </a:solidFill>
                <a:cs typeface="+mn-cs"/>
              </a:rPr>
              <a:t>both </a:t>
            </a:r>
            <a:r>
              <a:rPr lang="en-US" sz="2400" dirty="0" smtClean="0">
                <a:solidFill>
                  <a:srgbClr val="000099"/>
                </a:solidFill>
                <a:cs typeface="+mn-cs"/>
              </a:rPr>
              <a:t>are store</a:t>
            </a:r>
            <a:r>
              <a:rPr lang="en-US" sz="2400" dirty="0">
                <a:solidFill>
                  <a:srgbClr val="000099"/>
                </a:solidFill>
                <a:cs typeface="+mn-cs"/>
              </a:rPr>
              <a:t>-and-</a:t>
            </a:r>
            <a:r>
              <a:rPr lang="en-US" sz="2400" dirty="0" smtClean="0">
                <a:solidFill>
                  <a:srgbClr val="000099"/>
                </a:solidFill>
                <a:cs typeface="+mn-cs"/>
              </a:rPr>
              <a:t>forward: 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routers: </a:t>
            </a:r>
            <a:r>
              <a:rPr lang="en-US" sz="2400" dirty="0" smtClean="0">
                <a:cs typeface="+mn-cs"/>
              </a:rPr>
              <a:t>network-layer devices (examine network-layer headers)</a:t>
            </a:r>
          </a:p>
          <a:p>
            <a:pPr>
              <a:buSzPct val="100000"/>
              <a:buFont typeface="Wingdings" charset="2"/>
              <a:buChar char="§"/>
              <a:defRPr/>
            </a:pP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switches</a:t>
            </a:r>
            <a:r>
              <a:rPr lang="en-US" sz="2400" i="1" dirty="0" smtClean="0">
                <a:cs typeface="+mn-cs"/>
              </a:rPr>
              <a:t>: </a:t>
            </a:r>
            <a:r>
              <a:rPr lang="en-US" sz="2400" dirty="0" smtClean="0">
                <a:cs typeface="+mn-cs"/>
              </a:rPr>
              <a:t>link</a:t>
            </a:r>
            <a:r>
              <a:rPr lang="en-US" sz="2400" dirty="0">
                <a:cs typeface="+mn-cs"/>
              </a:rPr>
              <a:t>-layer devices (examine link-layer headers)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endParaRPr lang="en-US" sz="2400" i="1" dirty="0" smtClean="0">
              <a:solidFill>
                <a:srgbClr val="CC0000"/>
              </a:solidFill>
              <a:cs typeface="+mn-cs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Font typeface="Wingdings" charset="0"/>
              <a:buNone/>
              <a:defRPr/>
            </a:pPr>
            <a:r>
              <a:rPr lang="en-US" sz="2400" dirty="0" smtClean="0">
                <a:solidFill>
                  <a:srgbClr val="000099"/>
                </a:solidFill>
                <a:cs typeface="+mn-cs"/>
              </a:rPr>
              <a:t>both have forwarding tables:</a:t>
            </a:r>
          </a:p>
          <a:p>
            <a:pPr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r</a:t>
            </a: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outers: </a:t>
            </a:r>
            <a:r>
              <a:rPr lang="en-US" sz="2400" dirty="0" smtClean="0">
                <a:cs typeface="+mn-cs"/>
              </a:rPr>
              <a:t>compute tables using routing algorithms, IP addresses</a:t>
            </a:r>
          </a:p>
          <a:p>
            <a:pPr>
              <a:lnSpc>
                <a:spcPct val="80000"/>
              </a:lnSpc>
              <a:buSzPct val="100000"/>
              <a:buFont typeface="Wingdings" charset="2"/>
              <a:buChar char="§"/>
              <a:defRPr/>
            </a:pPr>
            <a:r>
              <a:rPr lang="en-US" sz="2400" i="1" dirty="0">
                <a:solidFill>
                  <a:srgbClr val="CC0000"/>
                </a:solidFill>
                <a:cs typeface="+mn-cs"/>
              </a:rPr>
              <a:t>s</a:t>
            </a:r>
            <a:r>
              <a:rPr lang="en-US" sz="2400" i="1" dirty="0" smtClean="0">
                <a:solidFill>
                  <a:srgbClr val="CC0000"/>
                </a:solidFill>
                <a:cs typeface="+mn-cs"/>
              </a:rPr>
              <a:t>witches: </a:t>
            </a:r>
            <a:r>
              <a:rPr lang="en-US" sz="2400" dirty="0" smtClean="0">
                <a:cs typeface="+mn-cs"/>
              </a:rPr>
              <a:t>learn forwarding table using flooding, learning, MAC addresses </a:t>
            </a:r>
            <a:endParaRPr lang="en-US" sz="2400" dirty="0">
              <a:cs typeface="+mn-cs"/>
            </a:endParaRPr>
          </a:p>
        </p:txBody>
      </p:sp>
      <p:sp>
        <p:nvSpPr>
          <p:cNvPr id="145413" name="Freeform 3"/>
          <p:cNvSpPr>
            <a:spLocks/>
          </p:cNvSpPr>
          <p:nvPr/>
        </p:nvSpPr>
        <p:spPr bwMode="auto">
          <a:xfrm flipH="1">
            <a:off x="6543675" y="2103438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4" name="Freeform 10"/>
          <p:cNvSpPr>
            <a:spLocks/>
          </p:cNvSpPr>
          <p:nvPr/>
        </p:nvSpPr>
        <p:spPr bwMode="auto">
          <a:xfrm>
            <a:off x="6530975" y="844550"/>
            <a:ext cx="360363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15" name="Rectangle 23"/>
          <p:cNvSpPr>
            <a:spLocks noChangeArrowheads="1"/>
          </p:cNvSpPr>
          <p:nvPr/>
        </p:nvSpPr>
        <p:spPr bwMode="auto">
          <a:xfrm>
            <a:off x="5307013" y="850900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5416" name="Rectangle 24"/>
          <p:cNvSpPr>
            <a:spLocks noChangeArrowheads="1"/>
          </p:cNvSpPr>
          <p:nvPr/>
        </p:nvSpPr>
        <p:spPr bwMode="auto">
          <a:xfrm>
            <a:off x="5259388" y="9223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5417" name="Line 25"/>
          <p:cNvSpPr>
            <a:spLocks noChangeShapeType="1"/>
          </p:cNvSpPr>
          <p:nvPr/>
        </p:nvSpPr>
        <p:spPr bwMode="auto">
          <a:xfrm>
            <a:off x="5259388" y="1239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18" name="Text Box 26"/>
          <p:cNvSpPr txBox="1">
            <a:spLocks noChangeArrowheads="1"/>
          </p:cNvSpPr>
          <p:nvPr/>
        </p:nvSpPr>
        <p:spPr bwMode="auto">
          <a:xfrm>
            <a:off x="5216525" y="8890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45419" name="Line 27"/>
          <p:cNvSpPr>
            <a:spLocks noChangeShapeType="1"/>
          </p:cNvSpPr>
          <p:nvPr/>
        </p:nvSpPr>
        <p:spPr bwMode="auto">
          <a:xfrm>
            <a:off x="5267325" y="15605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0" name="Line 28"/>
          <p:cNvSpPr>
            <a:spLocks noChangeShapeType="1"/>
          </p:cNvSpPr>
          <p:nvPr/>
        </p:nvSpPr>
        <p:spPr bwMode="auto">
          <a:xfrm>
            <a:off x="5272088" y="18415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1" name="Line 29"/>
          <p:cNvSpPr>
            <a:spLocks noChangeShapeType="1"/>
          </p:cNvSpPr>
          <p:nvPr/>
        </p:nvSpPr>
        <p:spPr bwMode="auto">
          <a:xfrm>
            <a:off x="5272088" y="21177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45422" name="Group 88"/>
          <p:cNvGrpSpPr>
            <a:grpSpLocks/>
          </p:cNvGrpSpPr>
          <p:nvPr/>
        </p:nvGrpSpPr>
        <p:grpSpPr bwMode="auto">
          <a:xfrm>
            <a:off x="6716713" y="3525838"/>
            <a:ext cx="1387475" cy="1035050"/>
            <a:chOff x="3601" y="168"/>
            <a:chExt cx="874" cy="652"/>
          </a:xfrm>
        </p:grpSpPr>
        <p:sp>
          <p:nvSpPr>
            <p:cNvPr id="145471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472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473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4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  <p:sp>
          <p:nvSpPr>
            <p:cNvPr id="145475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45423" name="Group 94"/>
          <p:cNvGrpSpPr>
            <a:grpSpLocks/>
          </p:cNvGrpSpPr>
          <p:nvPr/>
        </p:nvGrpSpPr>
        <p:grpSpPr bwMode="auto">
          <a:xfrm>
            <a:off x="7054850" y="2100263"/>
            <a:ext cx="1387475" cy="733425"/>
            <a:chOff x="4696" y="597"/>
            <a:chExt cx="874" cy="462"/>
          </a:xfrm>
        </p:grpSpPr>
        <p:sp>
          <p:nvSpPr>
            <p:cNvPr id="145467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468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469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5470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sz="1800" i="0">
                  <a:solidFill>
                    <a:srgbClr val="000000"/>
                  </a:solidFill>
                  <a:latin typeface="Arial" charset="0"/>
                  <a:cs typeface="Arial" charset="0"/>
                </a:rPr>
                <a:t>physical</a:t>
              </a:r>
            </a:p>
          </p:txBody>
        </p:sp>
      </p:grpSp>
      <p:sp>
        <p:nvSpPr>
          <p:cNvPr id="145424" name="Text Box 167"/>
          <p:cNvSpPr txBox="1">
            <a:spLocks noChangeArrowheads="1"/>
          </p:cNvSpPr>
          <p:nvPr/>
        </p:nvSpPr>
        <p:spPr bwMode="auto">
          <a:xfrm>
            <a:off x="5854700" y="3003550"/>
            <a:ext cx="903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 i="0">
                <a:solidFill>
                  <a:srgbClr val="000000"/>
                </a:solidFill>
                <a:latin typeface="Arial" charset="0"/>
                <a:cs typeface="Arial" charset="0"/>
              </a:rPr>
              <a:t>switch</a:t>
            </a:r>
          </a:p>
        </p:txBody>
      </p:sp>
      <p:grpSp>
        <p:nvGrpSpPr>
          <p:cNvPr id="145425" name="Group 39"/>
          <p:cNvGrpSpPr>
            <a:grpSpLocks/>
          </p:cNvGrpSpPr>
          <p:nvPr/>
        </p:nvGrpSpPr>
        <p:grpSpPr bwMode="auto">
          <a:xfrm>
            <a:off x="4408488" y="1562100"/>
            <a:ext cx="962025" cy="304800"/>
            <a:chOff x="1070" y="918"/>
            <a:chExt cx="606" cy="192"/>
          </a:xfrm>
        </p:grpSpPr>
        <p:sp>
          <p:nvSpPr>
            <p:cNvPr id="145465" name="Rectangle 40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466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45426" name="Rectangle 57"/>
          <p:cNvSpPr>
            <a:spLocks noChangeArrowheads="1"/>
          </p:cNvSpPr>
          <p:nvPr/>
        </p:nvSpPr>
        <p:spPr bwMode="auto">
          <a:xfrm>
            <a:off x="5208588" y="4594225"/>
            <a:ext cx="1296987" cy="1546225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5427" name="Rectangle 58"/>
          <p:cNvSpPr>
            <a:spLocks noChangeArrowheads="1"/>
          </p:cNvSpPr>
          <p:nvPr/>
        </p:nvSpPr>
        <p:spPr bwMode="auto">
          <a:xfrm>
            <a:off x="5160963" y="4665663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 i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5428" name="Line 59"/>
          <p:cNvSpPr>
            <a:spLocks noChangeShapeType="1"/>
          </p:cNvSpPr>
          <p:nvPr/>
        </p:nvSpPr>
        <p:spPr bwMode="auto">
          <a:xfrm>
            <a:off x="5160963" y="498316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9" name="Text Box 60"/>
          <p:cNvSpPr txBox="1">
            <a:spLocks noChangeArrowheads="1"/>
          </p:cNvSpPr>
          <p:nvPr/>
        </p:nvSpPr>
        <p:spPr bwMode="auto">
          <a:xfrm>
            <a:off x="5118100" y="4632325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link</a:t>
            </a:r>
          </a:p>
          <a:p>
            <a:pPr algn="ctr">
              <a:lnSpc>
                <a:spcPct val="110000"/>
              </a:lnSpc>
            </a:pPr>
            <a:r>
              <a:rPr lang="en-US" sz="1800" i="0">
                <a:solidFill>
                  <a:srgbClr val="000000"/>
                </a:solidFill>
                <a:latin typeface="Arial" charset="0"/>
                <a:cs typeface="Arial" charset="0"/>
              </a:rPr>
              <a:t>physical</a:t>
            </a:r>
          </a:p>
        </p:txBody>
      </p:sp>
      <p:sp>
        <p:nvSpPr>
          <p:cNvPr id="145430" name="Line 61"/>
          <p:cNvSpPr>
            <a:spLocks noChangeShapeType="1"/>
          </p:cNvSpPr>
          <p:nvPr/>
        </p:nvSpPr>
        <p:spPr bwMode="auto">
          <a:xfrm>
            <a:off x="5168900" y="53038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31" name="Line 62"/>
          <p:cNvSpPr>
            <a:spLocks noChangeShapeType="1"/>
          </p:cNvSpPr>
          <p:nvPr/>
        </p:nvSpPr>
        <p:spPr bwMode="auto">
          <a:xfrm>
            <a:off x="5173663" y="55848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32" name="Line 63"/>
          <p:cNvSpPr>
            <a:spLocks noChangeShapeType="1"/>
          </p:cNvSpPr>
          <p:nvPr/>
        </p:nvSpPr>
        <p:spPr bwMode="auto">
          <a:xfrm>
            <a:off x="5173663" y="586105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33" name="Freeform 49"/>
          <p:cNvSpPr>
            <a:spLocks/>
          </p:cNvSpPr>
          <p:nvPr/>
        </p:nvSpPr>
        <p:spPr bwMode="auto">
          <a:xfrm>
            <a:off x="6472238" y="4600575"/>
            <a:ext cx="381000" cy="1857375"/>
          </a:xfrm>
          <a:custGeom>
            <a:avLst/>
            <a:gdLst>
              <a:gd name="T0" fmla="*/ 0 w 240"/>
              <a:gd name="T1" fmla="*/ 2147483647 h 1170"/>
              <a:gd name="T2" fmla="*/ 2147483647 w 240"/>
              <a:gd name="T3" fmla="*/ 0 h 1170"/>
              <a:gd name="T4" fmla="*/ 2147483647 w 240"/>
              <a:gd name="T5" fmla="*/ 2147483647 h 1170"/>
              <a:gd name="T6" fmla="*/ 2147483647 w 240"/>
              <a:gd name="T7" fmla="*/ 2147483647 h 1170"/>
              <a:gd name="T8" fmla="*/ 0 w 240"/>
              <a:gd name="T9" fmla="*/ 2147483647 h 117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40"/>
              <a:gd name="T16" fmla="*/ 0 h 1170"/>
              <a:gd name="T17" fmla="*/ 240 w 240"/>
              <a:gd name="T18" fmla="*/ 1170 h 117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40" h="1170">
                <a:moveTo>
                  <a:pt x="0" y="960"/>
                </a:moveTo>
                <a:lnTo>
                  <a:pt x="6" y="0"/>
                </a:lnTo>
                <a:lnTo>
                  <a:pt x="240" y="1092"/>
                </a:lnTo>
                <a:lnTo>
                  <a:pt x="168" y="1170"/>
                </a:lnTo>
                <a:lnTo>
                  <a:pt x="0" y="960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45434" name="Group 50"/>
          <p:cNvGrpSpPr>
            <a:grpSpLocks/>
          </p:cNvGrpSpPr>
          <p:nvPr/>
        </p:nvGrpSpPr>
        <p:grpSpPr bwMode="auto">
          <a:xfrm>
            <a:off x="4294188" y="1814513"/>
            <a:ext cx="1095375" cy="338137"/>
            <a:chOff x="998" y="1077"/>
            <a:chExt cx="690" cy="213"/>
          </a:xfrm>
        </p:grpSpPr>
        <p:sp>
          <p:nvSpPr>
            <p:cNvPr id="145463" name="Rectangle 51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464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sp>
        <p:nvSpPr>
          <p:cNvPr id="145435" name="Freeform 53"/>
          <p:cNvSpPr>
            <a:spLocks/>
          </p:cNvSpPr>
          <p:nvPr/>
        </p:nvSpPr>
        <p:spPr bwMode="auto">
          <a:xfrm>
            <a:off x="5281613" y="723900"/>
            <a:ext cx="2924175" cy="5314950"/>
          </a:xfrm>
          <a:custGeom>
            <a:avLst/>
            <a:gdLst>
              <a:gd name="T0" fmla="*/ 2147483647 w 1842"/>
              <a:gd name="T1" fmla="*/ 0 h 3348"/>
              <a:gd name="T2" fmla="*/ 2147483647 w 1842"/>
              <a:gd name="T3" fmla="*/ 2147483647 h 3348"/>
              <a:gd name="T4" fmla="*/ 2147483647 w 1842"/>
              <a:gd name="T5" fmla="*/ 2147483647 h 3348"/>
              <a:gd name="T6" fmla="*/ 2147483647 w 1842"/>
              <a:gd name="T7" fmla="*/ 2147483647 h 3348"/>
              <a:gd name="T8" fmla="*/ 2147483647 w 1842"/>
              <a:gd name="T9" fmla="*/ 2147483647 h 3348"/>
              <a:gd name="T10" fmla="*/ 2147483647 w 1842"/>
              <a:gd name="T11" fmla="*/ 2147483647 h 3348"/>
              <a:gd name="T12" fmla="*/ 2147483647 w 1842"/>
              <a:gd name="T13" fmla="*/ 2147483647 h 3348"/>
              <a:gd name="T14" fmla="*/ 2147483647 w 1842"/>
              <a:gd name="T15" fmla="*/ 2147483647 h 3348"/>
              <a:gd name="T16" fmla="*/ 2147483647 w 1842"/>
              <a:gd name="T17" fmla="*/ 2147483647 h 3348"/>
              <a:gd name="T18" fmla="*/ 2147483647 w 1842"/>
              <a:gd name="T19" fmla="*/ 2147483647 h 3348"/>
              <a:gd name="T20" fmla="*/ 2147483647 w 1842"/>
              <a:gd name="T21" fmla="*/ 2147483647 h 3348"/>
              <a:gd name="T22" fmla="*/ 2147483647 w 1842"/>
              <a:gd name="T23" fmla="*/ 2147483647 h 3348"/>
              <a:gd name="T24" fmla="*/ 0 w 1842"/>
              <a:gd name="T25" fmla="*/ 2147483647 h 33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842"/>
              <a:gd name="T40" fmla="*/ 0 h 3348"/>
              <a:gd name="T41" fmla="*/ 1842 w 1842"/>
              <a:gd name="T42" fmla="*/ 3348 h 33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842" h="3348">
                <a:moveTo>
                  <a:pt x="132" y="0"/>
                </a:moveTo>
                <a:lnTo>
                  <a:pt x="138" y="1200"/>
                </a:lnTo>
                <a:lnTo>
                  <a:pt x="1326" y="1200"/>
                </a:lnTo>
                <a:lnTo>
                  <a:pt x="1326" y="948"/>
                </a:lnTo>
                <a:lnTo>
                  <a:pt x="1830" y="948"/>
                </a:lnTo>
                <a:lnTo>
                  <a:pt x="1842" y="2496"/>
                </a:lnTo>
                <a:lnTo>
                  <a:pt x="1656" y="2340"/>
                </a:lnTo>
                <a:lnTo>
                  <a:pt x="1644" y="1896"/>
                </a:lnTo>
                <a:lnTo>
                  <a:pt x="1248" y="1902"/>
                </a:lnTo>
                <a:lnTo>
                  <a:pt x="1230" y="2430"/>
                </a:lnTo>
                <a:lnTo>
                  <a:pt x="774" y="3348"/>
                </a:lnTo>
                <a:lnTo>
                  <a:pt x="6" y="3348"/>
                </a:lnTo>
                <a:lnTo>
                  <a:pt x="0" y="2226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45436" name="Group 54"/>
          <p:cNvGrpSpPr>
            <a:grpSpLocks/>
          </p:cNvGrpSpPr>
          <p:nvPr/>
        </p:nvGrpSpPr>
        <p:grpSpPr bwMode="auto">
          <a:xfrm>
            <a:off x="8066088" y="2166938"/>
            <a:ext cx="1095375" cy="338137"/>
            <a:chOff x="998" y="1077"/>
            <a:chExt cx="690" cy="213"/>
          </a:xfrm>
        </p:grpSpPr>
        <p:sp>
          <p:nvSpPr>
            <p:cNvPr id="145461" name="Rectangle 55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462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45437" name="Group 57"/>
          <p:cNvGrpSpPr>
            <a:grpSpLocks/>
          </p:cNvGrpSpPr>
          <p:nvPr/>
        </p:nvGrpSpPr>
        <p:grpSpPr bwMode="auto">
          <a:xfrm>
            <a:off x="7742238" y="3919538"/>
            <a:ext cx="1095375" cy="338137"/>
            <a:chOff x="998" y="1077"/>
            <a:chExt cx="690" cy="213"/>
          </a:xfrm>
        </p:grpSpPr>
        <p:sp>
          <p:nvSpPr>
            <p:cNvPr id="145459" name="Rectangle 58"/>
            <p:cNvSpPr>
              <a:spLocks noChangeArrowheads="1"/>
            </p:cNvSpPr>
            <p:nvPr/>
          </p:nvSpPr>
          <p:spPr bwMode="auto">
            <a:xfrm>
              <a:off x="998" y="1113"/>
              <a:ext cx="690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460" name="Text Box 7"/>
            <p:cNvSpPr txBox="1">
              <a:spLocks noChangeArrowheads="1"/>
            </p:cNvSpPr>
            <p:nvPr/>
          </p:nvSpPr>
          <p:spPr bwMode="auto">
            <a:xfrm>
              <a:off x="1107" y="1077"/>
              <a:ext cx="44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6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frame</a:t>
              </a:r>
            </a:p>
          </p:txBody>
        </p:sp>
      </p:grpSp>
      <p:grpSp>
        <p:nvGrpSpPr>
          <p:cNvPr id="145438" name="Group 60"/>
          <p:cNvGrpSpPr>
            <a:grpSpLocks/>
          </p:cNvGrpSpPr>
          <p:nvPr/>
        </p:nvGrpSpPr>
        <p:grpSpPr bwMode="auto">
          <a:xfrm>
            <a:off x="7808913" y="3638550"/>
            <a:ext cx="962025" cy="304800"/>
            <a:chOff x="1070" y="918"/>
            <a:chExt cx="606" cy="192"/>
          </a:xfrm>
        </p:grpSpPr>
        <p:sp>
          <p:nvSpPr>
            <p:cNvPr id="145457" name="Rectangle 61"/>
            <p:cNvSpPr>
              <a:spLocks noChangeArrowheads="1"/>
            </p:cNvSpPr>
            <p:nvPr/>
          </p:nvSpPr>
          <p:spPr bwMode="auto">
            <a:xfrm>
              <a:off x="1082" y="939"/>
              <a:ext cx="576" cy="13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CC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458" name="Text Box 4"/>
            <p:cNvSpPr txBox="1">
              <a:spLocks noChangeArrowheads="1"/>
            </p:cNvSpPr>
            <p:nvPr/>
          </p:nvSpPr>
          <p:spPr bwMode="auto">
            <a:xfrm>
              <a:off x="1070" y="918"/>
              <a:ext cx="606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 i="0">
                  <a:solidFill>
                    <a:srgbClr val="CC0000"/>
                  </a:solidFill>
                  <a:latin typeface="Arial" charset="0"/>
                  <a:cs typeface="Arial" charset="0"/>
                </a:rPr>
                <a:t>datagram</a:t>
              </a:r>
            </a:p>
          </p:txBody>
        </p:sp>
      </p:grpSp>
      <p:sp>
        <p:nvSpPr>
          <p:cNvPr id="145439" name="Freeform 63"/>
          <p:cNvSpPr>
            <a:spLocks/>
          </p:cNvSpPr>
          <p:nvPr/>
        </p:nvSpPr>
        <p:spPr bwMode="auto">
          <a:xfrm>
            <a:off x="6424613" y="3533775"/>
            <a:ext cx="361950" cy="923925"/>
          </a:xfrm>
          <a:custGeom>
            <a:avLst/>
            <a:gdLst>
              <a:gd name="T0" fmla="*/ 2147483647 w 228"/>
              <a:gd name="T1" fmla="*/ 0 h 582"/>
              <a:gd name="T2" fmla="*/ 2147483647 w 228"/>
              <a:gd name="T3" fmla="*/ 2147483647 h 582"/>
              <a:gd name="T4" fmla="*/ 2147483647 w 228"/>
              <a:gd name="T5" fmla="*/ 2147483647 h 582"/>
              <a:gd name="T6" fmla="*/ 0 w 228"/>
              <a:gd name="T7" fmla="*/ 2147483647 h 582"/>
              <a:gd name="T8" fmla="*/ 2147483647 w 228"/>
              <a:gd name="T9" fmla="*/ 0 h 58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8"/>
              <a:gd name="T16" fmla="*/ 0 h 582"/>
              <a:gd name="T17" fmla="*/ 228 w 228"/>
              <a:gd name="T18" fmla="*/ 582 h 58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8" h="582">
                <a:moveTo>
                  <a:pt x="228" y="0"/>
                </a:moveTo>
                <a:lnTo>
                  <a:pt x="228" y="582"/>
                </a:lnTo>
                <a:lnTo>
                  <a:pt x="12" y="360"/>
                </a:lnTo>
                <a:lnTo>
                  <a:pt x="0" y="222"/>
                </a:lnTo>
                <a:lnTo>
                  <a:pt x="228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100000">
                <a:srgbClr val="000099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45440" name="Group 44"/>
          <p:cNvGrpSpPr>
            <a:grpSpLocks/>
          </p:cNvGrpSpPr>
          <p:nvPr/>
        </p:nvGrpSpPr>
        <p:grpSpPr bwMode="auto">
          <a:xfrm>
            <a:off x="6481763" y="1347788"/>
            <a:ext cx="762000" cy="693737"/>
            <a:chOff x="-44" y="1473"/>
            <a:chExt cx="981" cy="1105"/>
          </a:xfrm>
        </p:grpSpPr>
        <p:pic>
          <p:nvPicPr>
            <p:cNvPr id="145455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456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45441" name="Group 44"/>
          <p:cNvGrpSpPr>
            <a:grpSpLocks/>
          </p:cNvGrpSpPr>
          <p:nvPr/>
        </p:nvGrpSpPr>
        <p:grpSpPr bwMode="auto">
          <a:xfrm>
            <a:off x="6461125" y="6002338"/>
            <a:ext cx="762000" cy="693737"/>
            <a:chOff x="-44" y="1473"/>
            <a:chExt cx="981" cy="1105"/>
          </a:xfrm>
        </p:grpSpPr>
        <p:pic>
          <p:nvPicPr>
            <p:cNvPr id="145453" name="Picture 45" descr="desktop_computer_stylized_medium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5454" name="Freeform 46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14544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63" y="2671763"/>
            <a:ext cx="877887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5443" name="Group 1108"/>
          <p:cNvGrpSpPr>
            <a:grpSpLocks/>
          </p:cNvGrpSpPr>
          <p:nvPr/>
        </p:nvGrpSpPr>
        <p:grpSpPr bwMode="auto">
          <a:xfrm>
            <a:off x="5881688" y="3852863"/>
            <a:ext cx="812800" cy="360362"/>
            <a:chOff x="2356" y="1300"/>
            <a:chExt cx="555" cy="194"/>
          </a:xfrm>
        </p:grpSpPr>
        <p:sp>
          <p:nvSpPr>
            <p:cNvPr id="145445" name="Oval 407"/>
            <p:cNvSpPr>
              <a:spLocks noChangeArrowheads="1"/>
            </p:cNvSpPr>
            <p:nvPr/>
          </p:nvSpPr>
          <p:spPr bwMode="auto">
            <a:xfrm>
              <a:off x="2357" y="1385"/>
              <a:ext cx="551" cy="109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446" name="Rectangle 410"/>
            <p:cNvSpPr>
              <a:spLocks noChangeArrowheads="1"/>
            </p:cNvSpPr>
            <p:nvPr/>
          </p:nvSpPr>
          <p:spPr bwMode="auto">
            <a:xfrm>
              <a:off x="2357" y="1374"/>
              <a:ext cx="554" cy="66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5447" name="Oval 411"/>
            <p:cNvSpPr>
              <a:spLocks noChangeArrowheads="1"/>
            </p:cNvSpPr>
            <p:nvPr/>
          </p:nvSpPr>
          <p:spPr bwMode="auto">
            <a:xfrm>
              <a:off x="2356" y="1300"/>
              <a:ext cx="551" cy="127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Arial" charset="0"/>
                <a:cs typeface="Arial" charset="0"/>
              </a:endParaRPr>
            </a:p>
          </p:txBody>
        </p:sp>
        <p:grpSp>
          <p:nvGrpSpPr>
            <p:cNvPr id="145448" name="Group 1112"/>
            <p:cNvGrpSpPr>
              <a:grpSpLocks/>
            </p:cNvGrpSpPr>
            <p:nvPr/>
          </p:nvGrpSpPr>
          <p:grpSpPr bwMode="auto">
            <a:xfrm>
              <a:off x="2468" y="1332"/>
              <a:ext cx="310" cy="60"/>
              <a:chOff x="2468" y="1332"/>
              <a:chExt cx="310" cy="60"/>
            </a:xfrm>
          </p:grpSpPr>
          <p:sp>
            <p:nvSpPr>
              <p:cNvPr id="145451" name="Freeform 1113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52" name="Freeform 1114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722" name="Line 1115"/>
            <p:cNvSpPr>
              <a:spLocks noChangeShapeType="1"/>
            </p:cNvSpPr>
            <p:nvPr/>
          </p:nvSpPr>
          <p:spPr bwMode="auto">
            <a:xfrm>
              <a:off x="2357" y="1361"/>
              <a:ext cx="0" cy="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1723" name="Line 1116"/>
            <p:cNvSpPr>
              <a:spLocks noChangeShapeType="1"/>
            </p:cNvSpPr>
            <p:nvPr/>
          </p:nvSpPr>
          <p:spPr bwMode="auto">
            <a:xfrm>
              <a:off x="2907" y="1363"/>
              <a:ext cx="0" cy="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145444" name="Picture 23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8" y="847725"/>
            <a:ext cx="4113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47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E5F04CE7-DF6E-804C-9FC1-3CD1AA9D3FD0}" type="slidenum">
              <a:rPr lang="en-US" sz="1200" i="0">
                <a:latin typeface="Arial" charset="0"/>
                <a:cs typeface="Arial" charset="0"/>
              </a:rPr>
              <a:pPr/>
              <a:t>57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147459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Link layer, </a:t>
            </a:r>
            <a:r>
              <a:rPr lang="en-US" sz="4000">
                <a:cs typeface="+mj-cs"/>
              </a:rPr>
              <a:t>LAN</a:t>
            </a:r>
            <a:r>
              <a:rPr lang="en-US">
                <a:cs typeface="+mj-cs"/>
              </a:rPr>
              <a:t>s: outline</a:t>
            </a:r>
          </a:p>
        </p:txBody>
      </p:sp>
      <p:sp>
        <p:nvSpPr>
          <p:cNvPr id="1474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introduction, services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multiple access protocols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LANs</a:t>
            </a:r>
          </a:p>
          <a:p>
            <a:pPr lvl="1"/>
            <a:r>
              <a:rPr lang="en-US" dirty="0">
                <a:latin typeface="Gill Sans MT" charset="0"/>
              </a:rPr>
              <a:t>addressing, ARP</a:t>
            </a:r>
          </a:p>
          <a:p>
            <a:pPr lvl="1"/>
            <a:r>
              <a:rPr lang="en-US" dirty="0">
                <a:latin typeface="Gill Sans MT" charset="0"/>
              </a:rPr>
              <a:t>Ethernet</a:t>
            </a:r>
          </a:p>
          <a:p>
            <a:pPr lvl="1"/>
            <a:r>
              <a:rPr lang="en-US" dirty="0">
                <a:latin typeface="Gill Sans MT" charset="0"/>
              </a:rPr>
              <a:t>switches</a:t>
            </a:r>
          </a:p>
        </p:txBody>
      </p:sp>
      <p:sp>
        <p:nvSpPr>
          <p:cNvPr id="1474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7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Wireless Links and WLAN (Ch. 7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)</a:t>
            </a:r>
            <a:endParaRPr lang="en-US" dirty="0">
              <a:solidFill>
                <a:srgbClr val="CC0000"/>
              </a:solidFill>
              <a:latin typeface="Gill Sans MT" charset="0"/>
            </a:endParaRP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.7</a:t>
            </a:r>
            <a:r>
              <a:rPr lang="en-US" dirty="0" smtClean="0"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</a:pPr>
            <a:endParaRPr lang="en-US" sz="2600" dirty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57150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</a:rPr>
              <a:t>Wireless, Mobile Networks</a:t>
            </a:r>
          </a:p>
        </p:txBody>
      </p:sp>
      <p:sp>
        <p:nvSpPr>
          <p:cNvPr id="149506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  <a:latin typeface="Calibri" charset="0"/>
              </a:rPr>
              <a:t>6-</a:t>
            </a:r>
            <a:fld id="{B86527C1-C116-D140-A5A9-87150BB3F02C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58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49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255588"/>
            <a:ext cx="8736012" cy="1143000"/>
          </a:xfrm>
        </p:spPr>
        <p:txBody>
          <a:bodyPr/>
          <a:lstStyle/>
          <a:p>
            <a:pPr algn="l"/>
            <a:r>
              <a:rPr lang="en-US" sz="4000" dirty="0">
                <a:solidFill>
                  <a:srgbClr val="000099"/>
                </a:solidFill>
                <a:latin typeface="Gill Sans MT" charset="0"/>
              </a:rPr>
              <a:t>Ch. 7</a:t>
            </a:r>
            <a:r>
              <a:rPr lang="en-US" sz="4000" dirty="0" smtClean="0">
                <a:solidFill>
                  <a:srgbClr val="000099"/>
                </a:solidFill>
                <a:latin typeface="Gill Sans MT" charset="0"/>
              </a:rPr>
              <a:t>: </a:t>
            </a:r>
            <a:r>
              <a:rPr lang="en-US" sz="4000" dirty="0">
                <a:solidFill>
                  <a:srgbClr val="000099"/>
                </a:solidFill>
                <a:latin typeface="Gill Sans MT" charset="0"/>
              </a:rPr>
              <a:t>Wireless Networks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305675" cy="4648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i="1" u="sng" dirty="0">
                <a:solidFill>
                  <a:srgbClr val="C00000"/>
                </a:solidFill>
                <a:latin typeface="Gill Sans MT" charset="0"/>
                <a:cs typeface="+mn-cs"/>
              </a:rPr>
              <a:t>Background:</a:t>
            </a:r>
            <a:r>
              <a:rPr lang="en-US" sz="2400" i="1" dirty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(mobile) phone subscribers now exceeds # wired phone </a:t>
            </a:r>
            <a:r>
              <a:rPr lang="en-US" sz="2400" dirty="0" smtClean="0">
                <a:latin typeface="Gill Sans MT" charset="0"/>
                <a:cs typeface="+mn-cs"/>
              </a:rPr>
              <a:t>subscribers (5-to-1)!</a:t>
            </a:r>
            <a:endParaRPr lang="en-US" sz="2400" dirty="0">
              <a:latin typeface="Gill Sans MT" charset="0"/>
              <a:cs typeface="+mn-cs"/>
            </a:endParaRP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cs typeface="+mn-cs"/>
              </a:rPr>
              <a:t># wireless Internet-connected devices </a:t>
            </a:r>
            <a:r>
              <a:rPr lang="en-US" sz="2400" dirty="0" smtClean="0">
                <a:latin typeface="Gill Sans MT" charset="0"/>
                <a:cs typeface="+mn-cs"/>
              </a:rPr>
              <a:t>equals # </a:t>
            </a:r>
            <a:r>
              <a:rPr lang="en-US" sz="2400" dirty="0" err="1">
                <a:latin typeface="Gill Sans MT" charset="0"/>
                <a:cs typeface="+mn-cs"/>
              </a:rPr>
              <a:t>wireline</a:t>
            </a:r>
            <a:r>
              <a:rPr lang="en-US" sz="2400" dirty="0">
                <a:latin typeface="Gill Sans MT" charset="0"/>
                <a:cs typeface="+mn-cs"/>
              </a:rPr>
              <a:t> Internet-connected devices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dirty="0">
                <a:latin typeface="Gill Sans MT" charset="0"/>
              </a:rPr>
              <a:t>laptops, Internet-enabled phones promise anytime untethered Internet access</a:t>
            </a:r>
          </a:p>
          <a:p>
            <a:pPr>
              <a:buFont typeface="Wingdings" charset="0"/>
              <a:buChar char="v"/>
              <a:defRPr/>
            </a:pPr>
            <a:r>
              <a:rPr lang="en-US" sz="2400" dirty="0">
                <a:latin typeface="Gill Sans MT" charset="0"/>
                <a:cs typeface="+mn-cs"/>
              </a:rPr>
              <a:t>two important (but different) challenges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wireless: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communication over wireless link</a:t>
            </a:r>
          </a:p>
          <a:p>
            <a:pPr lvl="1">
              <a:buFont typeface="Wingdings" charset="0"/>
              <a:buChar char="§"/>
              <a:defRPr/>
            </a:pPr>
            <a:r>
              <a:rPr lang="en-US" sz="2000" i="1" dirty="0">
                <a:solidFill>
                  <a:srgbClr val="C00000"/>
                </a:solidFill>
                <a:latin typeface="Gill Sans MT" charset="0"/>
              </a:rPr>
              <a:t>mobility:</a:t>
            </a:r>
            <a:r>
              <a:rPr lang="en-US" sz="2000" dirty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 dirty="0">
                <a:latin typeface="Gill Sans MT" charset="0"/>
              </a:rPr>
              <a:t>handling the mobile user who changes point of attachment to network</a:t>
            </a:r>
          </a:p>
        </p:txBody>
      </p:sp>
      <p:pic>
        <p:nvPicPr>
          <p:cNvPr id="149509" name="Picture 1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038225"/>
            <a:ext cx="7769225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4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5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6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7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8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29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30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31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32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33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34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1565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51686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87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66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51684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85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67" name="Group 89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5166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5166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7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7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7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7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7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7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7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7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7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7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8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8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8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8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5166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68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51665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69" name="Group 91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51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51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51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70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51646" name="Picture 354" descr="laptop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47" name="Picture 35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71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51644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45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72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51642" name="Picture 354" descr="laptop_stylized_smal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43" name="Picture 35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73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51640" name="Picture 364" descr="iphone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4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74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51638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75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51636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37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76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51634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35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77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151632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3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78" name="Group 100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151615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51617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18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19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20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21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22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23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24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25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26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27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28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29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30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1631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51616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79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151613" name="Picture 354" descr="laptop_stylized_small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14" name="Picture 355" descr="antenna_stylized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80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151611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12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81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151609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10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82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151607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83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151605" name="Picture 354" descr="laptop_stylized_small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6" name="Picture 355" descr="antenna_stylized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84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151603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1585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783263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</a:rPr>
              <a:t>Wireless, Mobile Networks</a:t>
            </a:r>
          </a:p>
        </p:txBody>
      </p:sp>
      <p:sp>
        <p:nvSpPr>
          <p:cNvPr id="15158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  <a:latin typeface="Calibri" charset="0"/>
              </a:rPr>
              <a:t>6-</a:t>
            </a:r>
            <a:fld id="{1EBF7DF0-275C-1848-868A-039950065646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59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5157" name="Rectangle 84"/>
          <p:cNvSpPr>
            <a:spLocks noChangeArrowheads="1"/>
          </p:cNvSpPr>
          <p:nvPr/>
        </p:nvSpPr>
        <p:spPr bwMode="auto">
          <a:xfrm>
            <a:off x="5500688" y="1785938"/>
            <a:ext cx="3376612" cy="2068512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58" name="Rectangle 85"/>
          <p:cNvSpPr>
            <a:spLocks noChangeArrowheads="1"/>
          </p:cNvSpPr>
          <p:nvPr/>
        </p:nvSpPr>
        <p:spPr bwMode="auto">
          <a:xfrm>
            <a:off x="5584825" y="1631950"/>
            <a:ext cx="1912938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59" name="Rectangle 83"/>
          <p:cNvSpPr>
            <a:spLocks noChangeArrowheads="1"/>
          </p:cNvSpPr>
          <p:nvPr/>
        </p:nvSpPr>
        <p:spPr bwMode="auto">
          <a:xfrm>
            <a:off x="5573713" y="1560513"/>
            <a:ext cx="3308350" cy="2579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wireless hosts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cs typeface="+mn-cs"/>
              </a:rPr>
              <a:t>laptop, smartphone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cs typeface="+mn-cs"/>
              </a:rPr>
              <a:t>run applications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cs typeface="+mn-cs"/>
              </a:rPr>
              <a:t>may be stationary (non-mobile) or mobile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>
                <a:latin typeface="Gill Sans MT" charset="0"/>
                <a:cs typeface="+mn-cs"/>
              </a:rPr>
              <a:t>wireless does not always mean mobility</a:t>
            </a:r>
          </a:p>
        </p:txBody>
      </p:sp>
      <p:sp>
        <p:nvSpPr>
          <p:cNvPr id="5160" name="Line 86"/>
          <p:cNvSpPr>
            <a:spLocks noChangeShapeType="1"/>
          </p:cNvSpPr>
          <p:nvPr/>
        </p:nvSpPr>
        <p:spPr bwMode="auto">
          <a:xfrm flipH="1">
            <a:off x="6189663" y="3911600"/>
            <a:ext cx="957262" cy="1884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5161" name="Line 87"/>
          <p:cNvSpPr>
            <a:spLocks noChangeShapeType="1"/>
          </p:cNvSpPr>
          <p:nvPr/>
        </p:nvSpPr>
        <p:spPr bwMode="auto">
          <a:xfrm flipH="1">
            <a:off x="5257800" y="3895725"/>
            <a:ext cx="1885950" cy="13636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1592" name="Group 356"/>
          <p:cNvGrpSpPr>
            <a:grpSpLocks/>
          </p:cNvGrpSpPr>
          <p:nvPr/>
        </p:nvGrpSpPr>
        <p:grpSpPr bwMode="auto">
          <a:xfrm>
            <a:off x="7985125" y="1209675"/>
            <a:ext cx="762000" cy="771525"/>
            <a:chOff x="313" y="1497"/>
            <a:chExt cx="1152" cy="1014"/>
          </a:xfrm>
        </p:grpSpPr>
        <p:pic>
          <p:nvPicPr>
            <p:cNvPr id="151601" name="Picture 354" descr="laptop_stylized_small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2" name="Picture 355" descr="antenna_stylized"/>
            <p:cNvPicPr>
              <a:picLocks noChangeAspect="1" noChangeArrowheads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1593" name="Group 403"/>
          <p:cNvGrpSpPr>
            <a:grpSpLocks/>
          </p:cNvGrpSpPr>
          <p:nvPr/>
        </p:nvGrpSpPr>
        <p:grpSpPr bwMode="auto">
          <a:xfrm>
            <a:off x="7416800" y="1371600"/>
            <a:ext cx="598488" cy="514350"/>
            <a:chOff x="2751" y="1851"/>
            <a:chExt cx="462" cy="478"/>
          </a:xfrm>
        </p:grpSpPr>
        <p:pic>
          <p:nvPicPr>
            <p:cNvPr id="151599" name="Picture 364" descr="iphone_stylized_small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160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164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151595" name="Picture 16" descr="underline_base"/>
          <p:cNvPicPr>
            <a:picLocks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1596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151597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7 h 1662"/>
                <a:gd name="T2" fmla="*/ 2 w 2135"/>
                <a:gd name="T3" fmla="*/ 1 h 1662"/>
                <a:gd name="T4" fmla="*/ 12 w 2135"/>
                <a:gd name="T5" fmla="*/ 2 h 1662"/>
                <a:gd name="T6" fmla="*/ 23 w 2135"/>
                <a:gd name="T7" fmla="*/ 1 h 1662"/>
                <a:gd name="T8" fmla="*/ 38 w 2135"/>
                <a:gd name="T9" fmla="*/ 5 h 1662"/>
                <a:gd name="T10" fmla="*/ 38 w 2135"/>
                <a:gd name="T11" fmla="*/ 13 h 1662"/>
                <a:gd name="T12" fmla="*/ 30 w 2135"/>
                <a:gd name="T13" fmla="*/ 19 h 1662"/>
                <a:gd name="T14" fmla="*/ 15 w 2135"/>
                <a:gd name="T15" fmla="*/ 17 h 1662"/>
                <a:gd name="T16" fmla="*/ 10 w 2135"/>
                <a:gd name="T17" fmla="*/ 15 h 1662"/>
                <a:gd name="T18" fmla="*/ 3 w 2135"/>
                <a:gd name="T19" fmla="*/ 13 h 1662"/>
                <a:gd name="T20" fmla="*/ 1 w 2135"/>
                <a:gd name="T21" fmla="*/ 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1598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/>
              <a:r>
                <a:rPr lang="en-US" sz="180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368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F70A827B-22E0-D840-A2DE-BE76AB5A9B58}" type="slidenum">
              <a:rPr lang="en-US" sz="1200" i="0">
                <a:latin typeface="Arial" charset="0"/>
                <a:cs typeface="Arial" charset="0"/>
              </a:rPr>
              <a:pPr/>
              <a:t>6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36867" name="Picture 4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1041400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Link layer services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4188" y="1419225"/>
            <a:ext cx="7772400" cy="4648200"/>
          </a:xfrm>
        </p:spPr>
        <p:txBody>
          <a:bodyPr/>
          <a:lstStyle/>
          <a:p>
            <a:pPr>
              <a:lnSpc>
                <a:spcPct val="75000"/>
              </a:lnSpc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framing, link access:</a:t>
            </a:r>
            <a:r>
              <a:rPr lang="en-US" sz="3200">
                <a:cs typeface="+mn-cs"/>
              </a:rPr>
              <a:t> 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encapsulate datagram into frame, adding header, trailer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channel access if shared medium</a:t>
            </a:r>
          </a:p>
          <a:p>
            <a:pPr lvl="1">
              <a:lnSpc>
                <a:spcPct val="75000"/>
              </a:lnSpc>
              <a:defRPr/>
            </a:pPr>
            <a:r>
              <a:rPr lang="ja-JP" altLang="en-US"/>
              <a:t>“</a:t>
            </a:r>
            <a:r>
              <a:rPr lang="en-US"/>
              <a:t>MAC</a:t>
            </a:r>
            <a:r>
              <a:rPr lang="ja-JP" altLang="en-US"/>
              <a:t>”</a:t>
            </a:r>
            <a:r>
              <a:rPr lang="en-US"/>
              <a:t> addresses used in frame headers to identify source, dest  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/>
              <a:t>different from IP address!</a:t>
            </a:r>
          </a:p>
          <a:p>
            <a:pPr>
              <a:lnSpc>
                <a:spcPct val="75000"/>
              </a:lnSpc>
              <a:defRPr/>
            </a:pPr>
            <a:r>
              <a:rPr lang="en-US" i="1">
                <a:solidFill>
                  <a:srgbClr val="CC0000"/>
                </a:solidFill>
                <a:cs typeface="+mn-cs"/>
              </a:rPr>
              <a:t>reliable delivery between adjacent nodes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we learned how to do this already (chapter 3)!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seldom used on low bit-error link (fiber, some twisted pair)</a:t>
            </a:r>
          </a:p>
          <a:p>
            <a:pPr lvl="1">
              <a:lnSpc>
                <a:spcPct val="75000"/>
              </a:lnSpc>
              <a:defRPr/>
            </a:pPr>
            <a:r>
              <a:rPr lang="en-US"/>
              <a:t>wireless links: high error rates</a:t>
            </a:r>
          </a:p>
          <a:p>
            <a:pPr lvl="2">
              <a:lnSpc>
                <a:spcPct val="90000"/>
              </a:lnSpc>
              <a:defRPr/>
            </a:pPr>
            <a:r>
              <a:rPr lang="en-US" sz="2400" i="1">
                <a:solidFill>
                  <a:srgbClr val="CC0000"/>
                </a:solidFill>
              </a:rPr>
              <a:t>Q:</a:t>
            </a:r>
            <a:r>
              <a:rPr lang="en-US" sz="2400"/>
              <a:t> why both link-level and end-end reliability?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8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49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0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1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2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3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4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5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6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7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58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3613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53748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9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14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537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15" name="Group 91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53729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53731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32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33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34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35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36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37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38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39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40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41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42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43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44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45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53730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16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53727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8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17" name="Group 112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53710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53712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13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14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15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16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17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18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19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20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21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22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23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24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25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726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53711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18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53708" name="Picture 354" descr="laptop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9" name="Picture 35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19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53706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7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20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53704" name="Picture 354" descr="laptop_stylized_smal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5" name="Picture 35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21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53702" name="Picture 364" descr="iphone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3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22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53700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01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23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53698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9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24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53696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7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25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153694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9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26" name="Group 154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153677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53679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80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81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82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83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84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85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86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87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88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89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90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91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92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93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53678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27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153675" name="Picture 354" descr="laptop_stylized_small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6" name="Picture 355" descr="antenna_stylized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28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153673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4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29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153671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2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0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153669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7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1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153667" name="Picture 354" descr="laptop_stylized_small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8" name="Picture 355" descr="antenna_stylized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32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153665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66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3633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783263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</a:rPr>
              <a:t>Wireless, Mobile Networks</a:t>
            </a:r>
          </a:p>
        </p:txBody>
      </p:sp>
      <p:sp>
        <p:nvSpPr>
          <p:cNvPr id="15363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  <a:latin typeface="Calibri" charset="0"/>
              </a:rPr>
              <a:t>6-</a:t>
            </a:r>
            <a:fld id="{BBD34C80-E996-5347-A518-2E02663553CB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60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6181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95433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82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183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400">
                <a:latin typeface="Gill Sans MT" charset="0"/>
                <a:cs typeface="+mn-cs"/>
              </a:rPr>
              <a:t> base station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cs typeface="+mn-cs"/>
              </a:rPr>
              <a:t>typically connected to wired network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cs typeface="+mn-cs"/>
              </a:rPr>
              <a:t>relay - responsible for sending packets between wired network and wireless host(s) in its </a:t>
            </a:r>
            <a:r>
              <a:rPr lang="ja-JP" altLang="en-US" sz="2000">
                <a:latin typeface="Gill Sans MT" charset="0"/>
                <a:cs typeface="+mn-cs"/>
              </a:rPr>
              <a:t>“</a:t>
            </a:r>
            <a:r>
              <a:rPr lang="en-US" sz="2000">
                <a:latin typeface="Gill Sans MT" charset="0"/>
                <a:cs typeface="+mn-cs"/>
              </a:rPr>
              <a:t>area</a:t>
            </a:r>
            <a:r>
              <a:rPr lang="ja-JP" altLang="en-US" sz="2000">
                <a:latin typeface="Gill Sans MT" charset="0"/>
                <a:cs typeface="+mn-cs"/>
              </a:rPr>
              <a:t>”</a:t>
            </a:r>
            <a:endParaRPr lang="en-US" sz="2000">
              <a:latin typeface="Gill Sans MT" charset="0"/>
              <a:cs typeface="+mn-cs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Font typeface="Wingdings" charset="0"/>
              <a:buChar char="§"/>
              <a:defRPr/>
            </a:pPr>
            <a:r>
              <a:rPr lang="en-US" sz="2000">
                <a:latin typeface="Gill Sans MT" charset="0"/>
                <a:cs typeface="+mn-cs"/>
              </a:rPr>
              <a:t>e.g., cell towers,  802.11 access points </a:t>
            </a:r>
          </a:p>
        </p:txBody>
      </p:sp>
      <p:sp>
        <p:nvSpPr>
          <p:cNvPr id="6184" name="Line 75"/>
          <p:cNvSpPr>
            <a:spLocks noChangeShapeType="1"/>
          </p:cNvSpPr>
          <p:nvPr/>
        </p:nvSpPr>
        <p:spPr bwMode="auto">
          <a:xfrm flipH="1">
            <a:off x="6019800" y="4530725"/>
            <a:ext cx="309563" cy="863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3639" name="Group 190"/>
          <p:cNvGrpSpPr>
            <a:grpSpLocks/>
          </p:cNvGrpSpPr>
          <p:nvPr/>
        </p:nvGrpSpPr>
        <p:grpSpPr bwMode="auto">
          <a:xfrm>
            <a:off x="8188325" y="1087438"/>
            <a:ext cx="458788" cy="620712"/>
            <a:chOff x="5955030" y="3031808"/>
            <a:chExt cx="914400" cy="1398587"/>
          </a:xfrm>
        </p:grpSpPr>
        <p:grpSp>
          <p:nvGrpSpPr>
            <p:cNvPr id="153648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53650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51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52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53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54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55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56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57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58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59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60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61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62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63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3664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53649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40" name="Group 361"/>
          <p:cNvGrpSpPr>
            <a:grpSpLocks/>
          </p:cNvGrpSpPr>
          <p:nvPr/>
        </p:nvGrpSpPr>
        <p:grpSpPr bwMode="auto">
          <a:xfrm>
            <a:off x="7578725" y="1228725"/>
            <a:ext cx="590550" cy="501650"/>
            <a:chOff x="2967" y="478"/>
            <a:chExt cx="788" cy="625"/>
          </a:xfrm>
        </p:grpSpPr>
        <p:pic>
          <p:nvPicPr>
            <p:cNvPr id="153646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647" name="Picture 360" descr="antenna_radiation_stylized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187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153642" name="Picture 16" descr="underline_base"/>
          <p:cNvPicPr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43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153644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7 h 1662"/>
                <a:gd name="T2" fmla="*/ 2 w 2135"/>
                <a:gd name="T3" fmla="*/ 1 h 1662"/>
                <a:gd name="T4" fmla="*/ 12 w 2135"/>
                <a:gd name="T5" fmla="*/ 2 h 1662"/>
                <a:gd name="T6" fmla="*/ 23 w 2135"/>
                <a:gd name="T7" fmla="*/ 1 h 1662"/>
                <a:gd name="T8" fmla="*/ 38 w 2135"/>
                <a:gd name="T9" fmla="*/ 5 h 1662"/>
                <a:gd name="T10" fmla="*/ 38 w 2135"/>
                <a:gd name="T11" fmla="*/ 13 h 1662"/>
                <a:gd name="T12" fmla="*/ 30 w 2135"/>
                <a:gd name="T13" fmla="*/ 19 h 1662"/>
                <a:gd name="T14" fmla="*/ 15 w 2135"/>
                <a:gd name="T15" fmla="*/ 17 h 1662"/>
                <a:gd name="T16" fmla="*/ 10 w 2135"/>
                <a:gd name="T17" fmla="*/ 15 h 1662"/>
                <a:gd name="T18" fmla="*/ 3 w 2135"/>
                <a:gd name="T19" fmla="*/ 13 h 1662"/>
                <a:gd name="T20" fmla="*/ 1 w 2135"/>
                <a:gd name="T21" fmla="*/ 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645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/>
              <a:r>
                <a:rPr lang="en-US" sz="180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5"/>
          <p:cNvSpPr>
            <a:spLocks noChangeArrowheads="1"/>
          </p:cNvSpPr>
          <p:nvPr/>
        </p:nvSpPr>
        <p:spPr bwMode="auto">
          <a:xfrm>
            <a:off x="4816475" y="4378325"/>
            <a:ext cx="2152650" cy="2093913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2" name="Oval 11"/>
          <p:cNvSpPr>
            <a:spLocks noChangeArrowheads="1"/>
          </p:cNvSpPr>
          <p:nvPr/>
        </p:nvSpPr>
        <p:spPr bwMode="auto">
          <a:xfrm>
            <a:off x="650875" y="1290638"/>
            <a:ext cx="2252663" cy="2286000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3" name="Line 22"/>
          <p:cNvSpPr>
            <a:spLocks noChangeShapeType="1"/>
          </p:cNvSpPr>
          <p:nvPr/>
        </p:nvSpPr>
        <p:spPr bwMode="auto">
          <a:xfrm>
            <a:off x="1798638" y="2447925"/>
            <a:ext cx="1277937" cy="655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4" name="Oval 23"/>
          <p:cNvSpPr>
            <a:spLocks noChangeArrowheads="1"/>
          </p:cNvSpPr>
          <p:nvPr/>
        </p:nvSpPr>
        <p:spPr bwMode="auto">
          <a:xfrm>
            <a:off x="1524000" y="4033838"/>
            <a:ext cx="1038225" cy="100488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5" name="Line 34"/>
          <p:cNvSpPr>
            <a:spLocks noChangeShapeType="1"/>
          </p:cNvSpPr>
          <p:nvPr/>
        </p:nvSpPr>
        <p:spPr bwMode="auto">
          <a:xfrm flipV="1">
            <a:off x="2197100" y="3636963"/>
            <a:ext cx="1257300" cy="809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6" name="Oval 38"/>
          <p:cNvSpPr>
            <a:spLocks noChangeArrowheads="1"/>
          </p:cNvSpPr>
          <p:nvPr/>
        </p:nvSpPr>
        <p:spPr bwMode="auto">
          <a:xfrm>
            <a:off x="3108325" y="4440238"/>
            <a:ext cx="2278063" cy="2052637"/>
          </a:xfrm>
          <a:prstGeom prst="ellipse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7" name="Line 59"/>
          <p:cNvSpPr>
            <a:spLocks noChangeShapeType="1"/>
          </p:cNvSpPr>
          <p:nvPr/>
        </p:nvSpPr>
        <p:spPr bwMode="auto">
          <a:xfrm>
            <a:off x="5360988" y="54244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8" name="Line 60"/>
          <p:cNvSpPr>
            <a:spLocks noChangeShapeType="1"/>
          </p:cNvSpPr>
          <p:nvPr/>
        </p:nvSpPr>
        <p:spPr bwMode="auto">
          <a:xfrm flipH="1">
            <a:off x="4873625" y="53276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79" name="Line 61"/>
          <p:cNvSpPr>
            <a:spLocks noChangeShapeType="1"/>
          </p:cNvSpPr>
          <p:nvPr/>
        </p:nvSpPr>
        <p:spPr bwMode="auto">
          <a:xfrm flipH="1">
            <a:off x="4887913" y="5403850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0" name="Line 62"/>
          <p:cNvSpPr>
            <a:spLocks noChangeShapeType="1"/>
          </p:cNvSpPr>
          <p:nvPr/>
        </p:nvSpPr>
        <p:spPr bwMode="auto">
          <a:xfrm flipH="1">
            <a:off x="4830763" y="5470525"/>
            <a:ext cx="190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1" name="Line 63"/>
          <p:cNvSpPr>
            <a:spLocks noChangeShapeType="1"/>
          </p:cNvSpPr>
          <p:nvPr/>
        </p:nvSpPr>
        <p:spPr bwMode="auto">
          <a:xfrm flipH="1" flipV="1">
            <a:off x="4867275" y="4105275"/>
            <a:ext cx="949325" cy="12938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182" name="Line 64"/>
          <p:cNvSpPr>
            <a:spLocks noChangeShapeType="1"/>
          </p:cNvSpPr>
          <p:nvPr/>
        </p:nvSpPr>
        <p:spPr bwMode="auto">
          <a:xfrm flipV="1">
            <a:off x="4308475" y="4144963"/>
            <a:ext cx="50800" cy="1117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55661" name="Group 356"/>
          <p:cNvGrpSpPr>
            <a:grpSpLocks/>
          </p:cNvGrpSpPr>
          <p:nvPr/>
        </p:nvGrpSpPr>
        <p:grpSpPr bwMode="auto">
          <a:xfrm>
            <a:off x="6442075" y="4867275"/>
            <a:ext cx="331788" cy="368300"/>
            <a:chOff x="313" y="1497"/>
            <a:chExt cx="1152" cy="1014"/>
          </a:xfrm>
        </p:grpSpPr>
        <p:pic>
          <p:nvPicPr>
            <p:cNvPr id="155792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93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62" name="Group 361"/>
          <p:cNvGrpSpPr>
            <a:grpSpLocks/>
          </p:cNvGrpSpPr>
          <p:nvPr/>
        </p:nvGrpSpPr>
        <p:grpSpPr bwMode="auto">
          <a:xfrm>
            <a:off x="2071688" y="4195763"/>
            <a:ext cx="396875" cy="388937"/>
            <a:chOff x="2967" y="478"/>
            <a:chExt cx="788" cy="625"/>
          </a:xfrm>
        </p:grpSpPr>
        <p:pic>
          <p:nvPicPr>
            <p:cNvPr id="155790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91" name="Picture 360" descr="antenna_radiation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63" name="Group 108"/>
          <p:cNvGrpSpPr>
            <a:grpSpLocks/>
          </p:cNvGrpSpPr>
          <p:nvPr/>
        </p:nvGrpSpPr>
        <p:grpSpPr bwMode="auto">
          <a:xfrm>
            <a:off x="5668963" y="4957763"/>
            <a:ext cx="458787" cy="620712"/>
            <a:chOff x="5955030" y="3031808"/>
            <a:chExt cx="914400" cy="1398587"/>
          </a:xfrm>
        </p:grpSpPr>
        <p:grpSp>
          <p:nvGrpSpPr>
            <p:cNvPr id="155773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55775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76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77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78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79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80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81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82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83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84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85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86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87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88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89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55774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64" name="Group 403"/>
          <p:cNvGrpSpPr>
            <a:grpSpLocks/>
          </p:cNvGrpSpPr>
          <p:nvPr/>
        </p:nvGrpSpPr>
        <p:grpSpPr bwMode="auto">
          <a:xfrm>
            <a:off x="3403600" y="5354638"/>
            <a:ext cx="527050" cy="392112"/>
            <a:chOff x="2751" y="1851"/>
            <a:chExt cx="462" cy="478"/>
          </a:xfrm>
        </p:grpSpPr>
        <p:pic>
          <p:nvPicPr>
            <p:cNvPr id="155771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72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65" name="Group 129"/>
          <p:cNvGrpSpPr>
            <a:grpSpLocks/>
          </p:cNvGrpSpPr>
          <p:nvPr/>
        </p:nvGrpSpPr>
        <p:grpSpPr bwMode="auto">
          <a:xfrm>
            <a:off x="4094163" y="4987925"/>
            <a:ext cx="458787" cy="620713"/>
            <a:chOff x="5955030" y="3031808"/>
            <a:chExt cx="914400" cy="1398587"/>
          </a:xfrm>
        </p:grpSpPr>
        <p:grpSp>
          <p:nvGrpSpPr>
            <p:cNvPr id="155754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55756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57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58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59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60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61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62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63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64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65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66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67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68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69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70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55755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66" name="Group 356"/>
          <p:cNvGrpSpPr>
            <a:grpSpLocks/>
          </p:cNvGrpSpPr>
          <p:nvPr/>
        </p:nvGrpSpPr>
        <p:grpSpPr bwMode="auto">
          <a:xfrm>
            <a:off x="5781675" y="5791200"/>
            <a:ext cx="361950" cy="338138"/>
            <a:chOff x="313" y="1497"/>
            <a:chExt cx="1152" cy="1014"/>
          </a:xfrm>
        </p:grpSpPr>
        <p:pic>
          <p:nvPicPr>
            <p:cNvPr id="155752" name="Picture 354" descr="laptop_stylized_small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53" name="Picture 355" descr="antenna_stylize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67" name="Group 356"/>
          <p:cNvGrpSpPr>
            <a:grpSpLocks/>
          </p:cNvGrpSpPr>
          <p:nvPr/>
        </p:nvGrpSpPr>
        <p:grpSpPr bwMode="auto">
          <a:xfrm>
            <a:off x="4551363" y="5811838"/>
            <a:ext cx="376237" cy="347662"/>
            <a:chOff x="313" y="1497"/>
            <a:chExt cx="1152" cy="1014"/>
          </a:xfrm>
        </p:grpSpPr>
        <p:pic>
          <p:nvPicPr>
            <p:cNvPr id="155750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51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68" name="Group 356"/>
          <p:cNvGrpSpPr>
            <a:grpSpLocks/>
          </p:cNvGrpSpPr>
          <p:nvPr/>
        </p:nvGrpSpPr>
        <p:grpSpPr bwMode="auto">
          <a:xfrm>
            <a:off x="3830638" y="5832475"/>
            <a:ext cx="382587" cy="436563"/>
            <a:chOff x="313" y="1497"/>
            <a:chExt cx="1152" cy="1014"/>
          </a:xfrm>
        </p:grpSpPr>
        <p:pic>
          <p:nvPicPr>
            <p:cNvPr id="155748" name="Picture 354" descr="laptop_stylized_small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49" name="Picture 355" descr="antenna_stylized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69" name="Group 403"/>
          <p:cNvGrpSpPr>
            <a:grpSpLocks/>
          </p:cNvGrpSpPr>
          <p:nvPr/>
        </p:nvGrpSpPr>
        <p:grpSpPr bwMode="auto">
          <a:xfrm>
            <a:off x="3729038" y="4673600"/>
            <a:ext cx="485775" cy="403225"/>
            <a:chOff x="2751" y="1851"/>
            <a:chExt cx="462" cy="478"/>
          </a:xfrm>
        </p:grpSpPr>
        <p:pic>
          <p:nvPicPr>
            <p:cNvPr id="155746" name="Picture 364" descr="iphone_stylized_small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47" name="Picture 402" descr="antenna_radiation_stylized"/>
            <p:cNvPicPr>
              <a:picLocks noChangeAspect="1"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70" name="Group 403"/>
          <p:cNvGrpSpPr>
            <a:grpSpLocks/>
          </p:cNvGrpSpPr>
          <p:nvPr/>
        </p:nvGrpSpPr>
        <p:grpSpPr bwMode="auto">
          <a:xfrm>
            <a:off x="6289675" y="5334000"/>
            <a:ext cx="525463" cy="392113"/>
            <a:chOff x="2751" y="1851"/>
            <a:chExt cx="462" cy="478"/>
          </a:xfrm>
        </p:grpSpPr>
        <p:pic>
          <p:nvPicPr>
            <p:cNvPr id="155744" name="Picture 364" descr="iphone_stylized_small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45" name="Picture 402" descr="antenna_radiation_stylized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71" name="Group 356"/>
          <p:cNvGrpSpPr>
            <a:grpSpLocks/>
          </p:cNvGrpSpPr>
          <p:nvPr/>
        </p:nvGrpSpPr>
        <p:grpSpPr bwMode="auto">
          <a:xfrm>
            <a:off x="4987925" y="5191125"/>
            <a:ext cx="376238" cy="349250"/>
            <a:chOff x="313" y="1497"/>
            <a:chExt cx="1152" cy="1014"/>
          </a:xfrm>
        </p:grpSpPr>
        <p:pic>
          <p:nvPicPr>
            <p:cNvPr id="155742" name="Picture 354" descr="laptop_stylized_small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43" name="Picture 355" descr="antenna_stylized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72" name="Group 356"/>
          <p:cNvGrpSpPr>
            <a:grpSpLocks/>
          </p:cNvGrpSpPr>
          <p:nvPr/>
        </p:nvGrpSpPr>
        <p:grpSpPr bwMode="auto">
          <a:xfrm>
            <a:off x="1909763" y="4643438"/>
            <a:ext cx="282575" cy="344487"/>
            <a:chOff x="313" y="1497"/>
            <a:chExt cx="1152" cy="1014"/>
          </a:xfrm>
        </p:grpSpPr>
        <p:pic>
          <p:nvPicPr>
            <p:cNvPr id="155740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41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73" name="Group 403"/>
          <p:cNvGrpSpPr>
            <a:grpSpLocks/>
          </p:cNvGrpSpPr>
          <p:nvPr/>
        </p:nvGrpSpPr>
        <p:grpSpPr bwMode="auto">
          <a:xfrm>
            <a:off x="1616075" y="4308475"/>
            <a:ext cx="444500" cy="381000"/>
            <a:chOff x="2751" y="1851"/>
            <a:chExt cx="462" cy="478"/>
          </a:xfrm>
        </p:grpSpPr>
        <p:pic>
          <p:nvPicPr>
            <p:cNvPr id="155738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39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74" name="Group 171"/>
          <p:cNvGrpSpPr>
            <a:grpSpLocks/>
          </p:cNvGrpSpPr>
          <p:nvPr/>
        </p:nvGrpSpPr>
        <p:grpSpPr bwMode="auto">
          <a:xfrm>
            <a:off x="1574800" y="1971675"/>
            <a:ext cx="458788" cy="619125"/>
            <a:chOff x="5955030" y="3031808"/>
            <a:chExt cx="914400" cy="1398587"/>
          </a:xfrm>
        </p:grpSpPr>
        <p:grpSp>
          <p:nvGrpSpPr>
            <p:cNvPr id="155721" name="Group 398"/>
            <p:cNvGrpSpPr>
              <a:grpSpLocks/>
            </p:cNvGrpSpPr>
            <p:nvPr/>
          </p:nvGrpSpPr>
          <p:grpSpPr bwMode="auto">
            <a:xfrm>
              <a:off x="6097905" y="3403283"/>
              <a:ext cx="596900" cy="1027112"/>
              <a:chOff x="3130" y="3288"/>
              <a:chExt cx="410" cy="742"/>
            </a:xfrm>
          </p:grpSpPr>
          <p:sp>
            <p:nvSpPr>
              <p:cNvPr id="155723" name="Line 270"/>
              <p:cNvSpPr>
                <a:spLocks noChangeShapeType="1"/>
              </p:cNvSpPr>
              <p:nvPr/>
            </p:nvSpPr>
            <p:spPr bwMode="auto">
              <a:xfrm flipH="1">
                <a:off x="3130" y="3288"/>
                <a:ext cx="205" cy="6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24" name="Line 271"/>
              <p:cNvSpPr>
                <a:spLocks noChangeShapeType="1"/>
              </p:cNvSpPr>
              <p:nvPr/>
            </p:nvSpPr>
            <p:spPr bwMode="auto">
              <a:xfrm>
                <a:off x="3335" y="3288"/>
                <a:ext cx="205" cy="6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25" name="Line 272"/>
              <p:cNvSpPr>
                <a:spLocks noChangeShapeType="1"/>
              </p:cNvSpPr>
              <p:nvPr/>
            </p:nvSpPr>
            <p:spPr bwMode="auto">
              <a:xfrm>
                <a:off x="3130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26" name="Line 273"/>
              <p:cNvSpPr>
                <a:spLocks noChangeShapeType="1"/>
              </p:cNvSpPr>
              <p:nvPr/>
            </p:nvSpPr>
            <p:spPr bwMode="auto">
              <a:xfrm flipH="1">
                <a:off x="3335" y="3957"/>
                <a:ext cx="205" cy="7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27" name="Line 274"/>
              <p:cNvSpPr>
                <a:spLocks noChangeShapeType="1"/>
              </p:cNvSpPr>
              <p:nvPr/>
            </p:nvSpPr>
            <p:spPr bwMode="auto">
              <a:xfrm>
                <a:off x="3335" y="3303"/>
                <a:ext cx="0" cy="7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28" name="Line 275"/>
              <p:cNvSpPr>
                <a:spLocks noChangeShapeType="1"/>
              </p:cNvSpPr>
              <p:nvPr/>
            </p:nvSpPr>
            <p:spPr bwMode="auto">
              <a:xfrm flipV="1">
                <a:off x="3130" y="3888"/>
                <a:ext cx="205" cy="7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29" name="Line 276"/>
              <p:cNvSpPr>
                <a:spLocks noChangeShapeType="1"/>
              </p:cNvSpPr>
              <p:nvPr/>
            </p:nvSpPr>
            <p:spPr bwMode="auto">
              <a:xfrm flipH="1" flipV="1">
                <a:off x="3335" y="3888"/>
                <a:ext cx="205" cy="6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30" name="Line 277"/>
              <p:cNvSpPr>
                <a:spLocks noChangeShapeType="1"/>
              </p:cNvSpPr>
              <p:nvPr/>
            </p:nvSpPr>
            <p:spPr bwMode="auto">
              <a:xfrm>
                <a:off x="3217" y="3668"/>
                <a:ext cx="118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31" name="Line 278"/>
              <p:cNvSpPr>
                <a:spLocks noChangeShapeType="1"/>
              </p:cNvSpPr>
              <p:nvPr/>
            </p:nvSpPr>
            <p:spPr bwMode="auto">
              <a:xfrm flipV="1">
                <a:off x="3335" y="3668"/>
                <a:ext cx="124" cy="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32" name="Line 279"/>
              <p:cNvSpPr>
                <a:spLocks noChangeShapeType="1"/>
              </p:cNvSpPr>
              <p:nvPr/>
            </p:nvSpPr>
            <p:spPr bwMode="auto">
              <a:xfrm>
                <a:off x="3178" y="3766"/>
                <a:ext cx="152" cy="7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33" name="Line 280"/>
              <p:cNvSpPr>
                <a:spLocks noChangeShapeType="1"/>
              </p:cNvSpPr>
              <p:nvPr/>
            </p:nvSpPr>
            <p:spPr bwMode="auto">
              <a:xfrm flipV="1">
                <a:off x="3335" y="3781"/>
                <a:ext cx="153" cy="6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34" name="Line 281"/>
              <p:cNvSpPr>
                <a:spLocks noChangeShapeType="1"/>
              </p:cNvSpPr>
              <p:nvPr/>
            </p:nvSpPr>
            <p:spPr bwMode="auto">
              <a:xfrm flipV="1">
                <a:off x="3335" y="3567"/>
                <a:ext cx="78" cy="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35" name="Line 282"/>
              <p:cNvSpPr>
                <a:spLocks noChangeShapeType="1"/>
              </p:cNvSpPr>
              <p:nvPr/>
            </p:nvSpPr>
            <p:spPr bwMode="auto">
              <a:xfrm flipV="1">
                <a:off x="3335" y="3428"/>
                <a:ext cx="49" cy="2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36" name="Line 283"/>
              <p:cNvSpPr>
                <a:spLocks noChangeShapeType="1"/>
              </p:cNvSpPr>
              <p:nvPr/>
            </p:nvSpPr>
            <p:spPr bwMode="auto">
              <a:xfrm>
                <a:off x="3247" y="3558"/>
                <a:ext cx="9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55737" name="Line 284"/>
              <p:cNvSpPr>
                <a:spLocks noChangeShapeType="1"/>
              </p:cNvSpPr>
              <p:nvPr/>
            </p:nvSpPr>
            <p:spPr bwMode="auto">
              <a:xfrm>
                <a:off x="3289" y="3422"/>
                <a:ext cx="55" cy="3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pic>
          <p:nvPicPr>
            <p:cNvPr id="155722" name="Picture 399" descr="cell_tower_radiation cop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30" y="3031808"/>
              <a:ext cx="914400" cy="736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75" name="Group 356"/>
          <p:cNvGrpSpPr>
            <a:grpSpLocks/>
          </p:cNvGrpSpPr>
          <p:nvPr/>
        </p:nvGrpSpPr>
        <p:grpSpPr bwMode="auto">
          <a:xfrm>
            <a:off x="2112963" y="2103438"/>
            <a:ext cx="465137" cy="481012"/>
            <a:chOff x="313" y="1497"/>
            <a:chExt cx="1152" cy="1014"/>
          </a:xfrm>
        </p:grpSpPr>
        <p:pic>
          <p:nvPicPr>
            <p:cNvPr id="155719" name="Picture 354" descr="laptop_stylized_small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20" name="Picture 355" descr="antenna_stylized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76" name="Group 356"/>
          <p:cNvGrpSpPr>
            <a:grpSpLocks/>
          </p:cNvGrpSpPr>
          <p:nvPr/>
        </p:nvGrpSpPr>
        <p:grpSpPr bwMode="auto">
          <a:xfrm>
            <a:off x="2005013" y="2901950"/>
            <a:ext cx="333375" cy="368300"/>
            <a:chOff x="313" y="1497"/>
            <a:chExt cx="1152" cy="1014"/>
          </a:xfrm>
        </p:grpSpPr>
        <p:pic>
          <p:nvPicPr>
            <p:cNvPr id="155717" name="Picture 354" descr="laptop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18" name="Picture 355" descr="antenna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77" name="Group 356"/>
          <p:cNvGrpSpPr>
            <a:grpSpLocks/>
          </p:cNvGrpSpPr>
          <p:nvPr/>
        </p:nvGrpSpPr>
        <p:grpSpPr bwMode="auto">
          <a:xfrm>
            <a:off x="1482725" y="2987675"/>
            <a:ext cx="282575" cy="344488"/>
            <a:chOff x="313" y="1497"/>
            <a:chExt cx="1152" cy="1014"/>
          </a:xfrm>
        </p:grpSpPr>
        <p:pic>
          <p:nvPicPr>
            <p:cNvPr id="155715" name="Picture 354" descr="laptop_stylized_small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16" name="Picture 355" descr="antenna_stylized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78" name="Group 403"/>
          <p:cNvGrpSpPr>
            <a:grpSpLocks/>
          </p:cNvGrpSpPr>
          <p:nvPr/>
        </p:nvGrpSpPr>
        <p:grpSpPr bwMode="auto">
          <a:xfrm>
            <a:off x="1189038" y="2651125"/>
            <a:ext cx="444500" cy="382588"/>
            <a:chOff x="2751" y="1851"/>
            <a:chExt cx="462" cy="478"/>
          </a:xfrm>
        </p:grpSpPr>
        <p:pic>
          <p:nvPicPr>
            <p:cNvPr id="155713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14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79" name="Group 356"/>
          <p:cNvGrpSpPr>
            <a:grpSpLocks/>
          </p:cNvGrpSpPr>
          <p:nvPr/>
        </p:nvGrpSpPr>
        <p:grpSpPr bwMode="auto">
          <a:xfrm>
            <a:off x="1565275" y="1401763"/>
            <a:ext cx="446088" cy="385762"/>
            <a:chOff x="313" y="1497"/>
            <a:chExt cx="1152" cy="1014"/>
          </a:xfrm>
        </p:grpSpPr>
        <p:pic>
          <p:nvPicPr>
            <p:cNvPr id="155711" name="Picture 354" descr="laptop_stylized_small"/>
            <p:cNvPicPr>
              <a:picLocks noChangeAspect="1" noChangeArrowheads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12" name="Picture 355" descr="antenna_stylized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5680" name="Group 403"/>
          <p:cNvGrpSpPr>
            <a:grpSpLocks/>
          </p:cNvGrpSpPr>
          <p:nvPr/>
        </p:nvGrpSpPr>
        <p:grpSpPr bwMode="auto">
          <a:xfrm>
            <a:off x="762000" y="2530475"/>
            <a:ext cx="446088" cy="381000"/>
            <a:chOff x="2751" y="1851"/>
            <a:chExt cx="462" cy="478"/>
          </a:xfrm>
        </p:grpSpPr>
        <p:pic>
          <p:nvPicPr>
            <p:cNvPr id="155709" name="Picture 364" descr="iphone_stylized_small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8" y="1922"/>
              <a:ext cx="152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5710" name="Picture 402" descr="antenna_radiation_stylized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1851"/>
              <a:ext cx="462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5681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791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</a:rPr>
              <a:t>Wireless, Mobile Networks</a:t>
            </a:r>
          </a:p>
        </p:txBody>
      </p:sp>
      <p:sp>
        <p:nvSpPr>
          <p:cNvPr id="15568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  <a:latin typeface="Calibri" charset="0"/>
              </a:rPr>
              <a:t>6-</a:t>
            </a:r>
            <a:fld id="{6DFFC155-38C9-114D-9F34-087A49EECBB3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61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7205" name="Rectangle 64"/>
          <p:cNvSpPr>
            <a:spLocks noChangeArrowheads="1"/>
          </p:cNvSpPr>
          <p:nvPr/>
        </p:nvSpPr>
        <p:spPr bwMode="auto">
          <a:xfrm>
            <a:off x="5484813" y="1557338"/>
            <a:ext cx="3346450" cy="2820987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06" name="Rectangle 65"/>
          <p:cNvSpPr>
            <a:spLocks noChangeArrowheads="1"/>
          </p:cNvSpPr>
          <p:nvPr/>
        </p:nvSpPr>
        <p:spPr bwMode="auto">
          <a:xfrm>
            <a:off x="5538788" y="1403350"/>
            <a:ext cx="1912937" cy="2809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7207" name="Rectangle 66"/>
          <p:cNvSpPr>
            <a:spLocks noChangeArrowheads="1"/>
          </p:cNvSpPr>
          <p:nvPr/>
        </p:nvSpPr>
        <p:spPr bwMode="auto">
          <a:xfrm>
            <a:off x="5537200" y="1362075"/>
            <a:ext cx="3149600" cy="2579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  <a:defRPr/>
            </a:pPr>
            <a:r>
              <a:rPr lang="en-US" sz="2000">
                <a:cs typeface="+mn-cs"/>
              </a:rPr>
              <a:t> </a:t>
            </a:r>
            <a:r>
              <a:rPr lang="en-US" sz="2400">
                <a:latin typeface="Gill Sans MT" charset="0"/>
                <a:cs typeface="+mn-cs"/>
              </a:rPr>
              <a:t>wireless link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cs typeface="+mn-cs"/>
              </a:rPr>
              <a:t>typically used to connect mobile(s) to base station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cs typeface="+mn-cs"/>
              </a:rPr>
              <a:t>also used as backbone link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cs typeface="+mn-cs"/>
              </a:rPr>
              <a:t>multiple access protocol coordinates link access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000">
                <a:latin typeface="Gill Sans MT" charset="0"/>
                <a:cs typeface="+mn-cs"/>
              </a:rPr>
              <a:t>various data rates, transmission distance</a:t>
            </a:r>
          </a:p>
        </p:txBody>
      </p:sp>
      <p:sp>
        <p:nvSpPr>
          <p:cNvPr id="7208" name="Line 68"/>
          <p:cNvSpPr>
            <a:spLocks noChangeShapeType="1"/>
          </p:cNvSpPr>
          <p:nvPr/>
        </p:nvSpPr>
        <p:spPr bwMode="auto">
          <a:xfrm flipH="1">
            <a:off x="6207125" y="4378325"/>
            <a:ext cx="106363" cy="5492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5687" name="AutoShape 72"/>
          <p:cNvSpPr>
            <a:spLocks noChangeAspect="1" noChangeArrowheads="1" noTextEdit="1"/>
          </p:cNvSpPr>
          <p:nvPr/>
        </p:nvSpPr>
        <p:spPr bwMode="auto">
          <a:xfrm>
            <a:off x="7800975" y="1430338"/>
            <a:ext cx="735013" cy="2206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55688" name="Group 137"/>
          <p:cNvGrpSpPr>
            <a:grpSpLocks/>
          </p:cNvGrpSpPr>
          <p:nvPr/>
        </p:nvGrpSpPr>
        <p:grpSpPr bwMode="auto">
          <a:xfrm>
            <a:off x="7815263" y="1347788"/>
            <a:ext cx="722312" cy="303212"/>
            <a:chOff x="4750" y="264"/>
            <a:chExt cx="455" cy="191"/>
          </a:xfrm>
        </p:grpSpPr>
        <p:sp>
          <p:nvSpPr>
            <p:cNvPr id="155694" name="Freeform 89"/>
            <p:cNvSpPr>
              <a:spLocks/>
            </p:cNvSpPr>
            <p:nvPr/>
          </p:nvSpPr>
          <p:spPr bwMode="auto">
            <a:xfrm>
              <a:off x="4872" y="298"/>
              <a:ext cx="82" cy="104"/>
            </a:xfrm>
            <a:custGeom>
              <a:avLst/>
              <a:gdLst>
                <a:gd name="T0" fmla="*/ 0 w 247"/>
                <a:gd name="T1" fmla="*/ 0 h 209"/>
                <a:gd name="T2" fmla="*/ 0 w 247"/>
                <a:gd name="T3" fmla="*/ 0 h 209"/>
                <a:gd name="T4" fmla="*/ 0 w 247"/>
                <a:gd name="T5" fmla="*/ 0 h 209"/>
                <a:gd name="T6" fmla="*/ 0 w 247"/>
                <a:gd name="T7" fmla="*/ 0 h 209"/>
                <a:gd name="T8" fmla="*/ 0 w 247"/>
                <a:gd name="T9" fmla="*/ 0 h 209"/>
                <a:gd name="T10" fmla="*/ 0 w 247"/>
                <a:gd name="T11" fmla="*/ 0 h 209"/>
                <a:gd name="T12" fmla="*/ 0 w 247"/>
                <a:gd name="T13" fmla="*/ 0 h 209"/>
                <a:gd name="T14" fmla="*/ 0 w 247"/>
                <a:gd name="T15" fmla="*/ 0 h 209"/>
                <a:gd name="T16" fmla="*/ 0 w 247"/>
                <a:gd name="T17" fmla="*/ 0 h 209"/>
                <a:gd name="T18" fmla="*/ 0 w 247"/>
                <a:gd name="T19" fmla="*/ 0 h 209"/>
                <a:gd name="T20" fmla="*/ 0 w 247"/>
                <a:gd name="T21" fmla="*/ 0 h 209"/>
                <a:gd name="T22" fmla="*/ 0 w 247"/>
                <a:gd name="T23" fmla="*/ 0 h 209"/>
                <a:gd name="T24" fmla="*/ 0 w 247"/>
                <a:gd name="T25" fmla="*/ 0 h 209"/>
                <a:gd name="T26" fmla="*/ 0 w 247"/>
                <a:gd name="T27" fmla="*/ 0 h 209"/>
                <a:gd name="T28" fmla="*/ 0 w 247"/>
                <a:gd name="T29" fmla="*/ 0 h 209"/>
                <a:gd name="T30" fmla="*/ 0 w 247"/>
                <a:gd name="T31" fmla="*/ 0 h 209"/>
                <a:gd name="T32" fmla="*/ 0 w 247"/>
                <a:gd name="T33" fmla="*/ 0 h 209"/>
                <a:gd name="T34" fmla="*/ 0 w 247"/>
                <a:gd name="T35" fmla="*/ 0 h 209"/>
                <a:gd name="T36" fmla="*/ 0 w 247"/>
                <a:gd name="T37" fmla="*/ 0 h 209"/>
                <a:gd name="T38" fmla="*/ 0 w 247"/>
                <a:gd name="T39" fmla="*/ 0 h 209"/>
                <a:gd name="T40" fmla="*/ 0 w 247"/>
                <a:gd name="T41" fmla="*/ 0 h 209"/>
                <a:gd name="T42" fmla="*/ 0 w 247"/>
                <a:gd name="T43" fmla="*/ 0 h 209"/>
                <a:gd name="T44" fmla="*/ 0 w 247"/>
                <a:gd name="T45" fmla="*/ 0 h 209"/>
                <a:gd name="T46" fmla="*/ 0 w 247"/>
                <a:gd name="T47" fmla="*/ 0 h 209"/>
                <a:gd name="T48" fmla="*/ 0 w 247"/>
                <a:gd name="T49" fmla="*/ 0 h 209"/>
                <a:gd name="T50" fmla="*/ 0 w 247"/>
                <a:gd name="T51" fmla="*/ 0 h 209"/>
                <a:gd name="T52" fmla="*/ 0 w 247"/>
                <a:gd name="T53" fmla="*/ 0 h 209"/>
                <a:gd name="T54" fmla="*/ 0 w 247"/>
                <a:gd name="T55" fmla="*/ 0 h 209"/>
                <a:gd name="T56" fmla="*/ 0 w 247"/>
                <a:gd name="T57" fmla="*/ 0 h 209"/>
                <a:gd name="T58" fmla="*/ 0 w 247"/>
                <a:gd name="T59" fmla="*/ 0 h 209"/>
                <a:gd name="T60" fmla="*/ 0 w 247"/>
                <a:gd name="T61" fmla="*/ 0 h 209"/>
                <a:gd name="T62" fmla="*/ 0 w 247"/>
                <a:gd name="T63" fmla="*/ 0 h 209"/>
                <a:gd name="T64" fmla="*/ 0 w 247"/>
                <a:gd name="T65" fmla="*/ 0 h 209"/>
                <a:gd name="T66" fmla="*/ 0 w 247"/>
                <a:gd name="T67" fmla="*/ 0 h 209"/>
                <a:gd name="T68" fmla="*/ 0 w 247"/>
                <a:gd name="T69" fmla="*/ 0 h 209"/>
                <a:gd name="T70" fmla="*/ 0 w 247"/>
                <a:gd name="T71" fmla="*/ 0 h 209"/>
                <a:gd name="T72" fmla="*/ 0 w 247"/>
                <a:gd name="T73" fmla="*/ 0 h 209"/>
                <a:gd name="T74" fmla="*/ 0 w 247"/>
                <a:gd name="T75" fmla="*/ 0 h 209"/>
                <a:gd name="T76" fmla="*/ 0 w 247"/>
                <a:gd name="T77" fmla="*/ 0 h 209"/>
                <a:gd name="T78" fmla="*/ 0 w 247"/>
                <a:gd name="T79" fmla="*/ 0 h 209"/>
                <a:gd name="T80" fmla="*/ 0 w 247"/>
                <a:gd name="T81" fmla="*/ 0 h 209"/>
                <a:gd name="T82" fmla="*/ 0 w 247"/>
                <a:gd name="T83" fmla="*/ 0 h 209"/>
                <a:gd name="T84" fmla="*/ 0 w 247"/>
                <a:gd name="T85" fmla="*/ 0 h 209"/>
                <a:gd name="T86" fmla="*/ 0 w 247"/>
                <a:gd name="T87" fmla="*/ 0 h 209"/>
                <a:gd name="T88" fmla="*/ 0 w 247"/>
                <a:gd name="T89" fmla="*/ 0 h 209"/>
                <a:gd name="T90" fmla="*/ 0 w 247"/>
                <a:gd name="T91" fmla="*/ 0 h 209"/>
                <a:gd name="T92" fmla="*/ 0 w 247"/>
                <a:gd name="T93" fmla="*/ 0 h 209"/>
                <a:gd name="T94" fmla="*/ 0 w 247"/>
                <a:gd name="T95" fmla="*/ 0 h 209"/>
                <a:gd name="T96" fmla="*/ 0 w 247"/>
                <a:gd name="T97" fmla="*/ 0 h 209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7"/>
                <a:gd name="T148" fmla="*/ 0 h 209"/>
                <a:gd name="T149" fmla="*/ 247 w 247"/>
                <a:gd name="T150" fmla="*/ 209 h 209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7" h="209">
                  <a:moveTo>
                    <a:pt x="87" y="27"/>
                  </a:moveTo>
                  <a:lnTo>
                    <a:pt x="68" y="35"/>
                  </a:lnTo>
                  <a:lnTo>
                    <a:pt x="52" y="46"/>
                  </a:lnTo>
                  <a:lnTo>
                    <a:pt x="37" y="57"/>
                  </a:lnTo>
                  <a:lnTo>
                    <a:pt x="24" y="69"/>
                  </a:lnTo>
                  <a:lnTo>
                    <a:pt x="14" y="83"/>
                  </a:lnTo>
                  <a:lnTo>
                    <a:pt x="7" y="97"/>
                  </a:lnTo>
                  <a:lnTo>
                    <a:pt x="2" y="113"/>
                  </a:lnTo>
                  <a:lnTo>
                    <a:pt x="0" y="128"/>
                  </a:lnTo>
                  <a:lnTo>
                    <a:pt x="2" y="150"/>
                  </a:lnTo>
                  <a:lnTo>
                    <a:pt x="14" y="167"/>
                  </a:lnTo>
                  <a:lnTo>
                    <a:pt x="32" y="183"/>
                  </a:lnTo>
                  <a:lnTo>
                    <a:pt x="55" y="194"/>
                  </a:lnTo>
                  <a:lnTo>
                    <a:pt x="81" y="203"/>
                  </a:lnTo>
                  <a:lnTo>
                    <a:pt x="109" y="208"/>
                  </a:lnTo>
                  <a:lnTo>
                    <a:pt x="138" y="209"/>
                  </a:lnTo>
                  <a:lnTo>
                    <a:pt x="165" y="206"/>
                  </a:lnTo>
                  <a:lnTo>
                    <a:pt x="171" y="206"/>
                  </a:lnTo>
                  <a:lnTo>
                    <a:pt x="177" y="203"/>
                  </a:lnTo>
                  <a:lnTo>
                    <a:pt x="181" y="200"/>
                  </a:lnTo>
                  <a:lnTo>
                    <a:pt x="183" y="196"/>
                  </a:lnTo>
                  <a:lnTo>
                    <a:pt x="180" y="191"/>
                  </a:lnTo>
                  <a:lnTo>
                    <a:pt x="174" y="187"/>
                  </a:lnTo>
                  <a:lnTo>
                    <a:pt x="167" y="183"/>
                  </a:lnTo>
                  <a:lnTo>
                    <a:pt x="159" y="181"/>
                  </a:lnTo>
                  <a:lnTo>
                    <a:pt x="145" y="178"/>
                  </a:lnTo>
                  <a:lnTo>
                    <a:pt x="130" y="176"/>
                  </a:lnTo>
                  <a:lnTo>
                    <a:pt x="116" y="174"/>
                  </a:lnTo>
                  <a:lnTo>
                    <a:pt x="103" y="171"/>
                  </a:lnTo>
                  <a:lnTo>
                    <a:pt x="90" y="168"/>
                  </a:lnTo>
                  <a:lnTo>
                    <a:pt x="77" y="164"/>
                  </a:lnTo>
                  <a:lnTo>
                    <a:pt x="65" y="159"/>
                  </a:lnTo>
                  <a:lnTo>
                    <a:pt x="53" y="151"/>
                  </a:lnTo>
                  <a:lnTo>
                    <a:pt x="49" y="116"/>
                  </a:lnTo>
                  <a:lnTo>
                    <a:pt x="61" y="87"/>
                  </a:lnTo>
                  <a:lnTo>
                    <a:pt x="84" y="64"/>
                  </a:lnTo>
                  <a:lnTo>
                    <a:pt x="116" y="46"/>
                  </a:lnTo>
                  <a:lnTo>
                    <a:pt x="151" y="31"/>
                  </a:lnTo>
                  <a:lnTo>
                    <a:pt x="187" y="20"/>
                  </a:lnTo>
                  <a:lnTo>
                    <a:pt x="220" y="12"/>
                  </a:lnTo>
                  <a:lnTo>
                    <a:pt x="247" y="5"/>
                  </a:lnTo>
                  <a:lnTo>
                    <a:pt x="231" y="1"/>
                  </a:lnTo>
                  <a:lnTo>
                    <a:pt x="213" y="0"/>
                  </a:lnTo>
                  <a:lnTo>
                    <a:pt x="193" y="2"/>
                  </a:lnTo>
                  <a:lnTo>
                    <a:pt x="171" y="5"/>
                  </a:lnTo>
                  <a:lnTo>
                    <a:pt x="149" y="10"/>
                  </a:lnTo>
                  <a:lnTo>
                    <a:pt x="127" y="15"/>
                  </a:lnTo>
                  <a:lnTo>
                    <a:pt x="106" y="21"/>
                  </a:lnTo>
                  <a:lnTo>
                    <a:pt x="87" y="27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5" name="Freeform 90"/>
            <p:cNvSpPr>
              <a:spLocks/>
            </p:cNvSpPr>
            <p:nvPr/>
          </p:nvSpPr>
          <p:spPr bwMode="auto">
            <a:xfrm>
              <a:off x="5012" y="297"/>
              <a:ext cx="53" cy="81"/>
            </a:xfrm>
            <a:custGeom>
              <a:avLst/>
              <a:gdLst>
                <a:gd name="T0" fmla="*/ 0 w 158"/>
                <a:gd name="T1" fmla="*/ 1 h 162"/>
                <a:gd name="T2" fmla="*/ 0 w 158"/>
                <a:gd name="T3" fmla="*/ 1 h 162"/>
                <a:gd name="T4" fmla="*/ 0 w 158"/>
                <a:gd name="T5" fmla="*/ 1 h 162"/>
                <a:gd name="T6" fmla="*/ 0 w 158"/>
                <a:gd name="T7" fmla="*/ 1 h 162"/>
                <a:gd name="T8" fmla="*/ 0 w 158"/>
                <a:gd name="T9" fmla="*/ 1 h 162"/>
                <a:gd name="T10" fmla="*/ 0 w 158"/>
                <a:gd name="T11" fmla="*/ 1 h 162"/>
                <a:gd name="T12" fmla="*/ 0 w 158"/>
                <a:gd name="T13" fmla="*/ 1 h 162"/>
                <a:gd name="T14" fmla="*/ 0 w 158"/>
                <a:gd name="T15" fmla="*/ 1 h 162"/>
                <a:gd name="T16" fmla="*/ 0 w 158"/>
                <a:gd name="T17" fmla="*/ 1 h 162"/>
                <a:gd name="T18" fmla="*/ 0 w 158"/>
                <a:gd name="T19" fmla="*/ 1 h 162"/>
                <a:gd name="T20" fmla="*/ 0 w 158"/>
                <a:gd name="T21" fmla="*/ 1 h 162"/>
                <a:gd name="T22" fmla="*/ 0 w 158"/>
                <a:gd name="T23" fmla="*/ 1 h 162"/>
                <a:gd name="T24" fmla="*/ 0 w 158"/>
                <a:gd name="T25" fmla="*/ 1 h 162"/>
                <a:gd name="T26" fmla="*/ 0 w 158"/>
                <a:gd name="T27" fmla="*/ 1 h 162"/>
                <a:gd name="T28" fmla="*/ 0 w 158"/>
                <a:gd name="T29" fmla="*/ 1 h 162"/>
                <a:gd name="T30" fmla="*/ 0 w 158"/>
                <a:gd name="T31" fmla="*/ 1 h 162"/>
                <a:gd name="T32" fmla="*/ 0 w 158"/>
                <a:gd name="T33" fmla="*/ 1 h 162"/>
                <a:gd name="T34" fmla="*/ 0 w 158"/>
                <a:gd name="T35" fmla="*/ 1 h 162"/>
                <a:gd name="T36" fmla="*/ 0 w 158"/>
                <a:gd name="T37" fmla="*/ 1 h 162"/>
                <a:gd name="T38" fmla="*/ 0 w 158"/>
                <a:gd name="T39" fmla="*/ 1 h 162"/>
                <a:gd name="T40" fmla="*/ 0 w 158"/>
                <a:gd name="T41" fmla="*/ 1 h 162"/>
                <a:gd name="T42" fmla="*/ 0 w 158"/>
                <a:gd name="T43" fmla="*/ 1 h 162"/>
                <a:gd name="T44" fmla="*/ 0 w 158"/>
                <a:gd name="T45" fmla="*/ 1 h 162"/>
                <a:gd name="T46" fmla="*/ 0 w 158"/>
                <a:gd name="T47" fmla="*/ 1 h 162"/>
                <a:gd name="T48" fmla="*/ 0 w 158"/>
                <a:gd name="T49" fmla="*/ 1 h 162"/>
                <a:gd name="T50" fmla="*/ 0 w 158"/>
                <a:gd name="T51" fmla="*/ 1 h 162"/>
                <a:gd name="T52" fmla="*/ 0 w 158"/>
                <a:gd name="T53" fmla="*/ 1 h 162"/>
                <a:gd name="T54" fmla="*/ 0 w 158"/>
                <a:gd name="T55" fmla="*/ 1 h 162"/>
                <a:gd name="T56" fmla="*/ 0 w 158"/>
                <a:gd name="T57" fmla="*/ 1 h 162"/>
                <a:gd name="T58" fmla="*/ 0 w 158"/>
                <a:gd name="T59" fmla="*/ 1 h 162"/>
                <a:gd name="T60" fmla="*/ 0 w 158"/>
                <a:gd name="T61" fmla="*/ 0 h 162"/>
                <a:gd name="T62" fmla="*/ 0 w 158"/>
                <a:gd name="T63" fmla="*/ 0 h 162"/>
                <a:gd name="T64" fmla="*/ 0 w 158"/>
                <a:gd name="T65" fmla="*/ 1 h 162"/>
                <a:gd name="T66" fmla="*/ 0 w 158"/>
                <a:gd name="T67" fmla="*/ 1 h 162"/>
                <a:gd name="T68" fmla="*/ 0 w 158"/>
                <a:gd name="T69" fmla="*/ 1 h 162"/>
                <a:gd name="T70" fmla="*/ 0 w 158"/>
                <a:gd name="T71" fmla="*/ 1 h 162"/>
                <a:gd name="T72" fmla="*/ 0 w 158"/>
                <a:gd name="T73" fmla="*/ 1 h 162"/>
                <a:gd name="T74" fmla="*/ 0 w 158"/>
                <a:gd name="T75" fmla="*/ 1 h 162"/>
                <a:gd name="T76" fmla="*/ 0 w 158"/>
                <a:gd name="T77" fmla="*/ 1 h 162"/>
                <a:gd name="T78" fmla="*/ 0 w 158"/>
                <a:gd name="T79" fmla="*/ 1 h 162"/>
                <a:gd name="T80" fmla="*/ 0 w 158"/>
                <a:gd name="T81" fmla="*/ 1 h 16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2"/>
                <a:gd name="T125" fmla="*/ 158 w 158"/>
                <a:gd name="T126" fmla="*/ 162 h 16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2">
                  <a:moveTo>
                    <a:pt x="134" y="53"/>
                  </a:moveTo>
                  <a:lnTo>
                    <a:pt x="140" y="69"/>
                  </a:lnTo>
                  <a:lnTo>
                    <a:pt x="138" y="85"/>
                  </a:lnTo>
                  <a:lnTo>
                    <a:pt x="128" y="97"/>
                  </a:lnTo>
                  <a:lnTo>
                    <a:pt x="113" y="109"/>
                  </a:lnTo>
                  <a:lnTo>
                    <a:pt x="96" y="119"/>
                  </a:lnTo>
                  <a:lnTo>
                    <a:pt x="76" y="129"/>
                  </a:lnTo>
                  <a:lnTo>
                    <a:pt x="55" y="138"/>
                  </a:lnTo>
                  <a:lnTo>
                    <a:pt x="38" y="148"/>
                  </a:lnTo>
                  <a:lnTo>
                    <a:pt x="35" y="151"/>
                  </a:lnTo>
                  <a:lnTo>
                    <a:pt x="33" y="153"/>
                  </a:lnTo>
                  <a:lnTo>
                    <a:pt x="33" y="156"/>
                  </a:lnTo>
                  <a:lnTo>
                    <a:pt x="35" y="159"/>
                  </a:lnTo>
                  <a:lnTo>
                    <a:pt x="39" y="161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51" y="161"/>
                  </a:lnTo>
                  <a:lnTo>
                    <a:pt x="74" y="152"/>
                  </a:lnTo>
                  <a:lnTo>
                    <a:pt x="96" y="142"/>
                  </a:lnTo>
                  <a:lnTo>
                    <a:pt x="116" y="130"/>
                  </a:lnTo>
                  <a:lnTo>
                    <a:pt x="135" y="117"/>
                  </a:lnTo>
                  <a:lnTo>
                    <a:pt x="148" y="102"/>
                  </a:lnTo>
                  <a:lnTo>
                    <a:pt x="157" y="86"/>
                  </a:lnTo>
                  <a:lnTo>
                    <a:pt x="158" y="68"/>
                  </a:lnTo>
                  <a:lnTo>
                    <a:pt x="153" y="50"/>
                  </a:lnTo>
                  <a:lnTo>
                    <a:pt x="140" y="35"/>
                  </a:lnTo>
                  <a:lnTo>
                    <a:pt x="121" y="23"/>
                  </a:lnTo>
                  <a:lnTo>
                    <a:pt x="97" y="14"/>
                  </a:lnTo>
                  <a:lnTo>
                    <a:pt x="71" y="6"/>
                  </a:lnTo>
                  <a:lnTo>
                    <a:pt x="45" y="2"/>
                  </a:lnTo>
                  <a:lnTo>
                    <a:pt x="23" y="0"/>
                  </a:lnTo>
                  <a:lnTo>
                    <a:pt x="7" y="0"/>
                  </a:lnTo>
                  <a:lnTo>
                    <a:pt x="0" y="3"/>
                  </a:lnTo>
                  <a:lnTo>
                    <a:pt x="17" y="9"/>
                  </a:lnTo>
                  <a:lnTo>
                    <a:pt x="36" y="13"/>
                  </a:lnTo>
                  <a:lnTo>
                    <a:pt x="57" y="17"/>
                  </a:lnTo>
                  <a:lnTo>
                    <a:pt x="76" y="21"/>
                  </a:lnTo>
                  <a:lnTo>
                    <a:pt x="94" y="26"/>
                  </a:lnTo>
                  <a:lnTo>
                    <a:pt x="110" y="33"/>
                  </a:lnTo>
                  <a:lnTo>
                    <a:pt x="124" y="42"/>
                  </a:lnTo>
                  <a:lnTo>
                    <a:pt x="134" y="53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6" name="Freeform 91"/>
            <p:cNvSpPr>
              <a:spLocks/>
            </p:cNvSpPr>
            <p:nvPr/>
          </p:nvSpPr>
          <p:spPr bwMode="auto">
            <a:xfrm>
              <a:off x="4820" y="278"/>
              <a:ext cx="133" cy="169"/>
            </a:xfrm>
            <a:custGeom>
              <a:avLst/>
              <a:gdLst>
                <a:gd name="T0" fmla="*/ 0 w 400"/>
                <a:gd name="T1" fmla="*/ 0 h 339"/>
                <a:gd name="T2" fmla="*/ 0 w 400"/>
                <a:gd name="T3" fmla="*/ 0 h 339"/>
                <a:gd name="T4" fmla="*/ 0 w 400"/>
                <a:gd name="T5" fmla="*/ 0 h 339"/>
                <a:gd name="T6" fmla="*/ 0 w 400"/>
                <a:gd name="T7" fmla="*/ 0 h 339"/>
                <a:gd name="T8" fmla="*/ 0 w 400"/>
                <a:gd name="T9" fmla="*/ 0 h 339"/>
                <a:gd name="T10" fmla="*/ 0 w 400"/>
                <a:gd name="T11" fmla="*/ 0 h 339"/>
                <a:gd name="T12" fmla="*/ 0 w 400"/>
                <a:gd name="T13" fmla="*/ 0 h 339"/>
                <a:gd name="T14" fmla="*/ 0 w 400"/>
                <a:gd name="T15" fmla="*/ 0 h 339"/>
                <a:gd name="T16" fmla="*/ 0 w 400"/>
                <a:gd name="T17" fmla="*/ 0 h 339"/>
                <a:gd name="T18" fmla="*/ 0 w 400"/>
                <a:gd name="T19" fmla="*/ 0 h 339"/>
                <a:gd name="T20" fmla="*/ 0 w 400"/>
                <a:gd name="T21" fmla="*/ 0 h 339"/>
                <a:gd name="T22" fmla="*/ 0 w 400"/>
                <a:gd name="T23" fmla="*/ 0 h 339"/>
                <a:gd name="T24" fmla="*/ 0 w 400"/>
                <a:gd name="T25" fmla="*/ 0 h 339"/>
                <a:gd name="T26" fmla="*/ 0 w 400"/>
                <a:gd name="T27" fmla="*/ 0 h 339"/>
                <a:gd name="T28" fmla="*/ 0 w 400"/>
                <a:gd name="T29" fmla="*/ 0 h 339"/>
                <a:gd name="T30" fmla="*/ 0 w 400"/>
                <a:gd name="T31" fmla="*/ 0 h 339"/>
                <a:gd name="T32" fmla="*/ 0 w 400"/>
                <a:gd name="T33" fmla="*/ 0 h 339"/>
                <a:gd name="T34" fmla="*/ 0 w 400"/>
                <a:gd name="T35" fmla="*/ 0 h 339"/>
                <a:gd name="T36" fmla="*/ 0 w 400"/>
                <a:gd name="T37" fmla="*/ 0 h 339"/>
                <a:gd name="T38" fmla="*/ 0 w 400"/>
                <a:gd name="T39" fmla="*/ 0 h 339"/>
                <a:gd name="T40" fmla="*/ 0 w 400"/>
                <a:gd name="T41" fmla="*/ 0 h 339"/>
                <a:gd name="T42" fmla="*/ 0 w 400"/>
                <a:gd name="T43" fmla="*/ 0 h 339"/>
                <a:gd name="T44" fmla="*/ 0 w 400"/>
                <a:gd name="T45" fmla="*/ 0 h 339"/>
                <a:gd name="T46" fmla="*/ 0 w 400"/>
                <a:gd name="T47" fmla="*/ 0 h 339"/>
                <a:gd name="T48" fmla="*/ 0 w 400"/>
                <a:gd name="T49" fmla="*/ 0 h 339"/>
                <a:gd name="T50" fmla="*/ 0 w 400"/>
                <a:gd name="T51" fmla="*/ 0 h 339"/>
                <a:gd name="T52" fmla="*/ 0 w 400"/>
                <a:gd name="T53" fmla="*/ 0 h 339"/>
                <a:gd name="T54" fmla="*/ 0 w 400"/>
                <a:gd name="T55" fmla="*/ 0 h 339"/>
                <a:gd name="T56" fmla="*/ 0 w 400"/>
                <a:gd name="T57" fmla="*/ 0 h 339"/>
                <a:gd name="T58" fmla="*/ 0 w 400"/>
                <a:gd name="T59" fmla="*/ 0 h 339"/>
                <a:gd name="T60" fmla="*/ 0 w 400"/>
                <a:gd name="T61" fmla="*/ 0 h 339"/>
                <a:gd name="T62" fmla="*/ 0 w 400"/>
                <a:gd name="T63" fmla="*/ 0 h 339"/>
                <a:gd name="T64" fmla="*/ 0 w 400"/>
                <a:gd name="T65" fmla="*/ 0 h 339"/>
                <a:gd name="T66" fmla="*/ 0 w 400"/>
                <a:gd name="T67" fmla="*/ 0 h 339"/>
                <a:gd name="T68" fmla="*/ 0 w 400"/>
                <a:gd name="T69" fmla="*/ 0 h 339"/>
                <a:gd name="T70" fmla="*/ 0 w 400"/>
                <a:gd name="T71" fmla="*/ 0 h 339"/>
                <a:gd name="T72" fmla="*/ 0 w 400"/>
                <a:gd name="T73" fmla="*/ 0 h 339"/>
                <a:gd name="T74" fmla="*/ 0 w 400"/>
                <a:gd name="T75" fmla="*/ 0 h 339"/>
                <a:gd name="T76" fmla="*/ 0 w 400"/>
                <a:gd name="T77" fmla="*/ 0 h 339"/>
                <a:gd name="T78" fmla="*/ 0 w 400"/>
                <a:gd name="T79" fmla="*/ 0 h 339"/>
                <a:gd name="T80" fmla="*/ 0 w 400"/>
                <a:gd name="T81" fmla="*/ 0 h 339"/>
                <a:gd name="T82" fmla="*/ 0 w 400"/>
                <a:gd name="T83" fmla="*/ 0 h 339"/>
                <a:gd name="T84" fmla="*/ 0 w 400"/>
                <a:gd name="T85" fmla="*/ 0 h 339"/>
                <a:gd name="T86" fmla="*/ 0 w 400"/>
                <a:gd name="T87" fmla="*/ 0 h 33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39"/>
                <a:gd name="T134" fmla="*/ 400 w 400"/>
                <a:gd name="T135" fmla="*/ 339 h 33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39">
                  <a:moveTo>
                    <a:pt x="156" y="44"/>
                  </a:moveTo>
                  <a:lnTo>
                    <a:pt x="125" y="63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6"/>
                  </a:lnTo>
                  <a:lnTo>
                    <a:pt x="22" y="150"/>
                  </a:lnTo>
                  <a:lnTo>
                    <a:pt x="7" y="175"/>
                  </a:lnTo>
                  <a:lnTo>
                    <a:pt x="0" y="203"/>
                  </a:lnTo>
                  <a:lnTo>
                    <a:pt x="2" y="232"/>
                  </a:lnTo>
                  <a:lnTo>
                    <a:pt x="4" y="239"/>
                  </a:lnTo>
                  <a:lnTo>
                    <a:pt x="7" y="248"/>
                  </a:lnTo>
                  <a:lnTo>
                    <a:pt x="12" y="254"/>
                  </a:lnTo>
                  <a:lnTo>
                    <a:pt x="18" y="261"/>
                  </a:lnTo>
                  <a:lnTo>
                    <a:pt x="25" y="267"/>
                  </a:lnTo>
                  <a:lnTo>
                    <a:pt x="33" y="273"/>
                  </a:lnTo>
                  <a:lnTo>
                    <a:pt x="41" y="278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4"/>
                  </a:lnTo>
                  <a:lnTo>
                    <a:pt x="128" y="309"/>
                  </a:lnTo>
                  <a:lnTo>
                    <a:pt x="148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09" y="326"/>
                  </a:lnTo>
                  <a:lnTo>
                    <a:pt x="231" y="329"/>
                  </a:lnTo>
                  <a:lnTo>
                    <a:pt x="251" y="331"/>
                  </a:lnTo>
                  <a:lnTo>
                    <a:pt x="273" y="333"/>
                  </a:lnTo>
                  <a:lnTo>
                    <a:pt x="295" y="335"/>
                  </a:lnTo>
                  <a:lnTo>
                    <a:pt x="315" y="336"/>
                  </a:lnTo>
                  <a:lnTo>
                    <a:pt x="337" y="337"/>
                  </a:lnTo>
                  <a:lnTo>
                    <a:pt x="359" y="338"/>
                  </a:lnTo>
                  <a:lnTo>
                    <a:pt x="379" y="339"/>
                  </a:lnTo>
                  <a:lnTo>
                    <a:pt x="387" y="339"/>
                  </a:lnTo>
                  <a:lnTo>
                    <a:pt x="392" y="337"/>
                  </a:lnTo>
                  <a:lnTo>
                    <a:pt x="397" y="333"/>
                  </a:lnTo>
                  <a:lnTo>
                    <a:pt x="400" y="329"/>
                  </a:lnTo>
                  <a:lnTo>
                    <a:pt x="400" y="324"/>
                  </a:lnTo>
                  <a:lnTo>
                    <a:pt x="397" y="320"/>
                  </a:lnTo>
                  <a:lnTo>
                    <a:pt x="391" y="317"/>
                  </a:lnTo>
                  <a:lnTo>
                    <a:pt x="384" y="315"/>
                  </a:lnTo>
                  <a:lnTo>
                    <a:pt x="365" y="311"/>
                  </a:lnTo>
                  <a:lnTo>
                    <a:pt x="346" y="309"/>
                  </a:lnTo>
                  <a:lnTo>
                    <a:pt x="327" y="306"/>
                  </a:lnTo>
                  <a:lnTo>
                    <a:pt x="307" y="304"/>
                  </a:lnTo>
                  <a:lnTo>
                    <a:pt x="288" y="302"/>
                  </a:lnTo>
                  <a:lnTo>
                    <a:pt x="269" y="300"/>
                  </a:lnTo>
                  <a:lnTo>
                    <a:pt x="249" y="298"/>
                  </a:lnTo>
                  <a:lnTo>
                    <a:pt x="230" y="295"/>
                  </a:lnTo>
                  <a:lnTo>
                    <a:pt x="211" y="293"/>
                  </a:lnTo>
                  <a:lnTo>
                    <a:pt x="192" y="290"/>
                  </a:lnTo>
                  <a:lnTo>
                    <a:pt x="173" y="286"/>
                  </a:lnTo>
                  <a:lnTo>
                    <a:pt x="154" y="283"/>
                  </a:lnTo>
                  <a:lnTo>
                    <a:pt x="137" y="277"/>
                  </a:lnTo>
                  <a:lnTo>
                    <a:pt x="118" y="272"/>
                  </a:lnTo>
                  <a:lnTo>
                    <a:pt x="100" y="267"/>
                  </a:lnTo>
                  <a:lnTo>
                    <a:pt x="83" y="260"/>
                  </a:lnTo>
                  <a:lnTo>
                    <a:pt x="68" y="253"/>
                  </a:lnTo>
                  <a:lnTo>
                    <a:pt x="57" y="243"/>
                  </a:lnTo>
                  <a:lnTo>
                    <a:pt x="48" y="233"/>
                  </a:lnTo>
                  <a:lnTo>
                    <a:pt x="44" y="221"/>
                  </a:lnTo>
                  <a:lnTo>
                    <a:pt x="42" y="208"/>
                  </a:lnTo>
                  <a:lnTo>
                    <a:pt x="44" y="194"/>
                  </a:lnTo>
                  <a:lnTo>
                    <a:pt x="48" y="180"/>
                  </a:lnTo>
                  <a:lnTo>
                    <a:pt x="54" y="168"/>
                  </a:lnTo>
                  <a:lnTo>
                    <a:pt x="64" y="153"/>
                  </a:lnTo>
                  <a:lnTo>
                    <a:pt x="76" y="137"/>
                  </a:lnTo>
                  <a:lnTo>
                    <a:pt x="89" y="124"/>
                  </a:lnTo>
                  <a:lnTo>
                    <a:pt x="103" y="111"/>
                  </a:lnTo>
                  <a:lnTo>
                    <a:pt x="118" y="99"/>
                  </a:lnTo>
                  <a:lnTo>
                    <a:pt x="134" y="87"/>
                  </a:lnTo>
                  <a:lnTo>
                    <a:pt x="153" y="74"/>
                  </a:lnTo>
                  <a:lnTo>
                    <a:pt x="172" y="62"/>
                  </a:lnTo>
                  <a:lnTo>
                    <a:pt x="190" y="52"/>
                  </a:lnTo>
                  <a:lnTo>
                    <a:pt x="215" y="42"/>
                  </a:lnTo>
                  <a:lnTo>
                    <a:pt x="243" y="34"/>
                  </a:lnTo>
                  <a:lnTo>
                    <a:pt x="270" y="26"/>
                  </a:lnTo>
                  <a:lnTo>
                    <a:pt x="295" y="19"/>
                  </a:lnTo>
                  <a:lnTo>
                    <a:pt x="315" y="13"/>
                  </a:lnTo>
                  <a:lnTo>
                    <a:pt x="328" y="6"/>
                  </a:lnTo>
                  <a:lnTo>
                    <a:pt x="333" y="2"/>
                  </a:lnTo>
                  <a:lnTo>
                    <a:pt x="318" y="0"/>
                  </a:lnTo>
                  <a:lnTo>
                    <a:pt x="298" y="1"/>
                  </a:lnTo>
                  <a:lnTo>
                    <a:pt x="275" y="4"/>
                  </a:lnTo>
                  <a:lnTo>
                    <a:pt x="250" y="9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4"/>
                  </a:lnTo>
                  <a:lnTo>
                    <a:pt x="156" y="4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7" name="Freeform 92"/>
            <p:cNvSpPr>
              <a:spLocks/>
            </p:cNvSpPr>
            <p:nvPr/>
          </p:nvSpPr>
          <p:spPr bwMode="auto">
            <a:xfrm>
              <a:off x="5007" y="272"/>
              <a:ext cx="117" cy="113"/>
            </a:xfrm>
            <a:custGeom>
              <a:avLst/>
              <a:gdLst>
                <a:gd name="T0" fmla="*/ 0 w 351"/>
                <a:gd name="T1" fmla="*/ 1 h 226"/>
                <a:gd name="T2" fmla="*/ 0 w 351"/>
                <a:gd name="T3" fmla="*/ 1 h 226"/>
                <a:gd name="T4" fmla="*/ 0 w 351"/>
                <a:gd name="T5" fmla="*/ 1 h 226"/>
                <a:gd name="T6" fmla="*/ 0 w 351"/>
                <a:gd name="T7" fmla="*/ 1 h 226"/>
                <a:gd name="T8" fmla="*/ 0 w 351"/>
                <a:gd name="T9" fmla="*/ 1 h 226"/>
                <a:gd name="T10" fmla="*/ 0 w 351"/>
                <a:gd name="T11" fmla="*/ 1 h 226"/>
                <a:gd name="T12" fmla="*/ 0 w 351"/>
                <a:gd name="T13" fmla="*/ 1 h 226"/>
                <a:gd name="T14" fmla="*/ 0 w 351"/>
                <a:gd name="T15" fmla="*/ 1 h 226"/>
                <a:gd name="T16" fmla="*/ 0 w 351"/>
                <a:gd name="T17" fmla="*/ 1 h 226"/>
                <a:gd name="T18" fmla="*/ 0 w 351"/>
                <a:gd name="T19" fmla="*/ 1 h 226"/>
                <a:gd name="T20" fmla="*/ 0 w 351"/>
                <a:gd name="T21" fmla="*/ 1 h 226"/>
                <a:gd name="T22" fmla="*/ 0 w 351"/>
                <a:gd name="T23" fmla="*/ 1 h 226"/>
                <a:gd name="T24" fmla="*/ 0 w 351"/>
                <a:gd name="T25" fmla="*/ 1 h 226"/>
                <a:gd name="T26" fmla="*/ 0 w 351"/>
                <a:gd name="T27" fmla="*/ 1 h 226"/>
                <a:gd name="T28" fmla="*/ 0 w 351"/>
                <a:gd name="T29" fmla="*/ 1 h 226"/>
                <a:gd name="T30" fmla="*/ 0 w 351"/>
                <a:gd name="T31" fmla="*/ 1 h 226"/>
                <a:gd name="T32" fmla="*/ 0 w 351"/>
                <a:gd name="T33" fmla="*/ 1 h 226"/>
                <a:gd name="T34" fmla="*/ 0 w 351"/>
                <a:gd name="T35" fmla="*/ 1 h 226"/>
                <a:gd name="T36" fmla="*/ 0 w 351"/>
                <a:gd name="T37" fmla="*/ 1 h 226"/>
                <a:gd name="T38" fmla="*/ 0 w 351"/>
                <a:gd name="T39" fmla="*/ 1 h 226"/>
                <a:gd name="T40" fmla="*/ 0 w 351"/>
                <a:gd name="T41" fmla="*/ 1 h 226"/>
                <a:gd name="T42" fmla="*/ 0 w 351"/>
                <a:gd name="T43" fmla="*/ 1 h 226"/>
                <a:gd name="T44" fmla="*/ 0 w 351"/>
                <a:gd name="T45" fmla="*/ 1 h 226"/>
                <a:gd name="T46" fmla="*/ 0 w 351"/>
                <a:gd name="T47" fmla="*/ 1 h 226"/>
                <a:gd name="T48" fmla="*/ 0 w 351"/>
                <a:gd name="T49" fmla="*/ 1 h 226"/>
                <a:gd name="T50" fmla="*/ 0 w 351"/>
                <a:gd name="T51" fmla="*/ 1 h 226"/>
                <a:gd name="T52" fmla="*/ 0 w 351"/>
                <a:gd name="T53" fmla="*/ 1 h 226"/>
                <a:gd name="T54" fmla="*/ 0 w 351"/>
                <a:gd name="T55" fmla="*/ 1 h 226"/>
                <a:gd name="T56" fmla="*/ 0 w 351"/>
                <a:gd name="T57" fmla="*/ 1 h 226"/>
                <a:gd name="T58" fmla="*/ 0 w 351"/>
                <a:gd name="T59" fmla="*/ 1 h 226"/>
                <a:gd name="T60" fmla="*/ 0 w 351"/>
                <a:gd name="T61" fmla="*/ 1 h 226"/>
                <a:gd name="T62" fmla="*/ 0 w 351"/>
                <a:gd name="T63" fmla="*/ 1 h 226"/>
                <a:gd name="T64" fmla="*/ 0 w 351"/>
                <a:gd name="T65" fmla="*/ 1 h 226"/>
                <a:gd name="T66" fmla="*/ 0 w 351"/>
                <a:gd name="T67" fmla="*/ 1 h 226"/>
                <a:gd name="T68" fmla="*/ 0 w 351"/>
                <a:gd name="T69" fmla="*/ 1 h 226"/>
                <a:gd name="T70" fmla="*/ 0 w 351"/>
                <a:gd name="T71" fmla="*/ 1 h 226"/>
                <a:gd name="T72" fmla="*/ 0 w 351"/>
                <a:gd name="T73" fmla="*/ 1 h 226"/>
                <a:gd name="T74" fmla="*/ 0 w 351"/>
                <a:gd name="T75" fmla="*/ 1 h 226"/>
                <a:gd name="T76" fmla="*/ 0 w 351"/>
                <a:gd name="T77" fmla="*/ 1 h 226"/>
                <a:gd name="T78" fmla="*/ 0 w 351"/>
                <a:gd name="T79" fmla="*/ 0 h 226"/>
                <a:gd name="T80" fmla="*/ 0 w 351"/>
                <a:gd name="T81" fmla="*/ 0 h 226"/>
                <a:gd name="T82" fmla="*/ 0 w 351"/>
                <a:gd name="T83" fmla="*/ 0 h 226"/>
                <a:gd name="T84" fmla="*/ 0 w 351"/>
                <a:gd name="T85" fmla="*/ 0 h 226"/>
                <a:gd name="T86" fmla="*/ 0 w 351"/>
                <a:gd name="T87" fmla="*/ 1 h 226"/>
                <a:gd name="T88" fmla="*/ 0 w 351"/>
                <a:gd name="T89" fmla="*/ 1 h 226"/>
                <a:gd name="T90" fmla="*/ 0 w 351"/>
                <a:gd name="T91" fmla="*/ 1 h 226"/>
                <a:gd name="T92" fmla="*/ 0 w 351"/>
                <a:gd name="T93" fmla="*/ 1 h 226"/>
                <a:gd name="T94" fmla="*/ 0 w 351"/>
                <a:gd name="T95" fmla="*/ 1 h 226"/>
                <a:gd name="T96" fmla="*/ 0 w 351"/>
                <a:gd name="T97" fmla="*/ 1 h 226"/>
                <a:gd name="T98" fmla="*/ 0 w 351"/>
                <a:gd name="T99" fmla="*/ 1 h 226"/>
                <a:gd name="T100" fmla="*/ 0 w 351"/>
                <a:gd name="T101" fmla="*/ 1 h 226"/>
                <a:gd name="T102" fmla="*/ 0 w 351"/>
                <a:gd name="T103" fmla="*/ 1 h 226"/>
                <a:gd name="T104" fmla="*/ 0 w 351"/>
                <a:gd name="T105" fmla="*/ 1 h 226"/>
                <a:gd name="T106" fmla="*/ 0 w 351"/>
                <a:gd name="T107" fmla="*/ 1 h 226"/>
                <a:gd name="T108" fmla="*/ 0 w 351"/>
                <a:gd name="T109" fmla="*/ 1 h 226"/>
                <a:gd name="T110" fmla="*/ 0 w 351"/>
                <a:gd name="T111" fmla="*/ 1 h 226"/>
                <a:gd name="T112" fmla="*/ 0 w 351"/>
                <a:gd name="T113" fmla="*/ 1 h 226"/>
                <a:gd name="T114" fmla="*/ 0 w 351"/>
                <a:gd name="T115" fmla="*/ 1 h 226"/>
                <a:gd name="T116" fmla="*/ 0 w 351"/>
                <a:gd name="T117" fmla="*/ 1 h 226"/>
                <a:gd name="T118" fmla="*/ 0 w 351"/>
                <a:gd name="T119" fmla="*/ 1 h 226"/>
                <a:gd name="T120" fmla="*/ 0 w 351"/>
                <a:gd name="T121" fmla="*/ 1 h 22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51"/>
                <a:gd name="T184" fmla="*/ 0 h 226"/>
                <a:gd name="T185" fmla="*/ 351 w 351"/>
                <a:gd name="T186" fmla="*/ 226 h 22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51" h="226">
                  <a:moveTo>
                    <a:pt x="291" y="69"/>
                  </a:moveTo>
                  <a:lnTo>
                    <a:pt x="307" y="81"/>
                  </a:lnTo>
                  <a:lnTo>
                    <a:pt x="317" y="96"/>
                  </a:lnTo>
                  <a:lnTo>
                    <a:pt x="322" y="111"/>
                  </a:lnTo>
                  <a:lnTo>
                    <a:pt x="322" y="128"/>
                  </a:lnTo>
                  <a:lnTo>
                    <a:pt x="319" y="141"/>
                  </a:lnTo>
                  <a:lnTo>
                    <a:pt x="313" y="152"/>
                  </a:lnTo>
                  <a:lnTo>
                    <a:pt x="303" y="164"/>
                  </a:lnTo>
                  <a:lnTo>
                    <a:pt x="293" y="173"/>
                  </a:lnTo>
                  <a:lnTo>
                    <a:pt x="279" y="183"/>
                  </a:lnTo>
                  <a:lnTo>
                    <a:pt x="266" y="192"/>
                  </a:lnTo>
                  <a:lnTo>
                    <a:pt x="253" y="201"/>
                  </a:lnTo>
                  <a:lnTo>
                    <a:pt x="240" y="210"/>
                  </a:lnTo>
                  <a:lnTo>
                    <a:pt x="237" y="213"/>
                  </a:lnTo>
                  <a:lnTo>
                    <a:pt x="237" y="216"/>
                  </a:lnTo>
                  <a:lnTo>
                    <a:pt x="237" y="219"/>
                  </a:lnTo>
                  <a:lnTo>
                    <a:pt x="240" y="222"/>
                  </a:lnTo>
                  <a:lnTo>
                    <a:pt x="245" y="225"/>
                  </a:lnTo>
                  <a:lnTo>
                    <a:pt x="250" y="226"/>
                  </a:lnTo>
                  <a:lnTo>
                    <a:pt x="255" y="225"/>
                  </a:lnTo>
                  <a:lnTo>
                    <a:pt x="259" y="222"/>
                  </a:lnTo>
                  <a:lnTo>
                    <a:pt x="288" y="209"/>
                  </a:lnTo>
                  <a:lnTo>
                    <a:pt x="313" y="192"/>
                  </a:lnTo>
                  <a:lnTo>
                    <a:pt x="332" y="172"/>
                  </a:lnTo>
                  <a:lnTo>
                    <a:pt x="345" y="149"/>
                  </a:lnTo>
                  <a:lnTo>
                    <a:pt x="351" y="127"/>
                  </a:lnTo>
                  <a:lnTo>
                    <a:pt x="348" y="103"/>
                  </a:lnTo>
                  <a:lnTo>
                    <a:pt x="336" y="81"/>
                  </a:lnTo>
                  <a:lnTo>
                    <a:pt x="313" y="62"/>
                  </a:lnTo>
                  <a:lnTo>
                    <a:pt x="295" y="51"/>
                  </a:lnTo>
                  <a:lnTo>
                    <a:pt x="275" y="43"/>
                  </a:lnTo>
                  <a:lnTo>
                    <a:pt x="253" y="35"/>
                  </a:lnTo>
                  <a:lnTo>
                    <a:pt x="229" y="28"/>
                  </a:lnTo>
                  <a:lnTo>
                    <a:pt x="204" y="20"/>
                  </a:lnTo>
                  <a:lnTo>
                    <a:pt x="179" y="15"/>
                  </a:lnTo>
                  <a:lnTo>
                    <a:pt x="153" y="11"/>
                  </a:lnTo>
                  <a:lnTo>
                    <a:pt x="128" y="7"/>
                  </a:lnTo>
                  <a:lnTo>
                    <a:pt x="104" y="4"/>
                  </a:lnTo>
                  <a:lnTo>
                    <a:pt x="82" y="2"/>
                  </a:lnTo>
                  <a:lnTo>
                    <a:pt x="60" y="0"/>
                  </a:lnTo>
                  <a:lnTo>
                    <a:pt x="43" y="0"/>
                  </a:lnTo>
                  <a:lnTo>
                    <a:pt x="27" y="0"/>
                  </a:lnTo>
                  <a:lnTo>
                    <a:pt x="14" y="0"/>
                  </a:lnTo>
                  <a:lnTo>
                    <a:pt x="5" y="2"/>
                  </a:lnTo>
                  <a:lnTo>
                    <a:pt x="0" y="4"/>
                  </a:lnTo>
                  <a:lnTo>
                    <a:pt x="15" y="6"/>
                  </a:lnTo>
                  <a:lnTo>
                    <a:pt x="30" y="7"/>
                  </a:lnTo>
                  <a:lnTo>
                    <a:pt x="47" y="9"/>
                  </a:lnTo>
                  <a:lnTo>
                    <a:pt x="64" y="11"/>
                  </a:lnTo>
                  <a:lnTo>
                    <a:pt x="82" y="14"/>
                  </a:lnTo>
                  <a:lnTo>
                    <a:pt x="102" y="16"/>
                  </a:lnTo>
                  <a:lnTo>
                    <a:pt x="121" y="19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1" y="31"/>
                  </a:lnTo>
                  <a:lnTo>
                    <a:pt x="201" y="35"/>
                  </a:lnTo>
                  <a:lnTo>
                    <a:pt x="220" y="40"/>
                  </a:lnTo>
                  <a:lnTo>
                    <a:pt x="239" y="46"/>
                  </a:lnTo>
                  <a:lnTo>
                    <a:pt x="258" y="53"/>
                  </a:lnTo>
                  <a:lnTo>
                    <a:pt x="275" y="61"/>
                  </a:lnTo>
                  <a:lnTo>
                    <a:pt x="291" y="69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8" name="Freeform 93"/>
            <p:cNvSpPr>
              <a:spLocks/>
            </p:cNvSpPr>
            <p:nvPr/>
          </p:nvSpPr>
          <p:spPr bwMode="auto">
            <a:xfrm>
              <a:off x="4769" y="324"/>
              <a:ext cx="48" cy="107"/>
            </a:xfrm>
            <a:custGeom>
              <a:avLst/>
              <a:gdLst>
                <a:gd name="T0" fmla="*/ 0 w 142"/>
                <a:gd name="T1" fmla="*/ 1 h 213"/>
                <a:gd name="T2" fmla="*/ 0 w 142"/>
                <a:gd name="T3" fmla="*/ 1 h 213"/>
                <a:gd name="T4" fmla="*/ 0 w 142"/>
                <a:gd name="T5" fmla="*/ 1 h 213"/>
                <a:gd name="T6" fmla="*/ 0 w 142"/>
                <a:gd name="T7" fmla="*/ 1 h 213"/>
                <a:gd name="T8" fmla="*/ 0 w 142"/>
                <a:gd name="T9" fmla="*/ 1 h 213"/>
                <a:gd name="T10" fmla="*/ 0 w 142"/>
                <a:gd name="T11" fmla="*/ 1 h 213"/>
                <a:gd name="T12" fmla="*/ 0 w 142"/>
                <a:gd name="T13" fmla="*/ 1 h 213"/>
                <a:gd name="T14" fmla="*/ 0 w 142"/>
                <a:gd name="T15" fmla="*/ 1 h 213"/>
                <a:gd name="T16" fmla="*/ 0 w 142"/>
                <a:gd name="T17" fmla="*/ 1 h 213"/>
                <a:gd name="T18" fmla="*/ 0 w 142"/>
                <a:gd name="T19" fmla="*/ 1 h 213"/>
                <a:gd name="T20" fmla="*/ 0 w 142"/>
                <a:gd name="T21" fmla="*/ 1 h 213"/>
                <a:gd name="T22" fmla="*/ 0 w 142"/>
                <a:gd name="T23" fmla="*/ 1 h 213"/>
                <a:gd name="T24" fmla="*/ 0 w 142"/>
                <a:gd name="T25" fmla="*/ 1 h 213"/>
                <a:gd name="T26" fmla="*/ 0 w 142"/>
                <a:gd name="T27" fmla="*/ 1 h 213"/>
                <a:gd name="T28" fmla="*/ 0 w 142"/>
                <a:gd name="T29" fmla="*/ 1 h 213"/>
                <a:gd name="T30" fmla="*/ 0 w 142"/>
                <a:gd name="T31" fmla="*/ 1 h 213"/>
                <a:gd name="T32" fmla="*/ 0 w 142"/>
                <a:gd name="T33" fmla="*/ 1 h 213"/>
                <a:gd name="T34" fmla="*/ 0 w 142"/>
                <a:gd name="T35" fmla="*/ 1 h 213"/>
                <a:gd name="T36" fmla="*/ 0 w 142"/>
                <a:gd name="T37" fmla="*/ 1 h 213"/>
                <a:gd name="T38" fmla="*/ 0 w 142"/>
                <a:gd name="T39" fmla="*/ 1 h 213"/>
                <a:gd name="T40" fmla="*/ 0 w 142"/>
                <a:gd name="T41" fmla="*/ 1 h 213"/>
                <a:gd name="T42" fmla="*/ 0 w 142"/>
                <a:gd name="T43" fmla="*/ 1 h 213"/>
                <a:gd name="T44" fmla="*/ 0 w 142"/>
                <a:gd name="T45" fmla="*/ 1 h 213"/>
                <a:gd name="T46" fmla="*/ 0 w 142"/>
                <a:gd name="T47" fmla="*/ 1 h 213"/>
                <a:gd name="T48" fmla="*/ 0 w 142"/>
                <a:gd name="T49" fmla="*/ 1 h 213"/>
                <a:gd name="T50" fmla="*/ 0 w 142"/>
                <a:gd name="T51" fmla="*/ 1 h 213"/>
                <a:gd name="T52" fmla="*/ 0 w 142"/>
                <a:gd name="T53" fmla="*/ 1 h 213"/>
                <a:gd name="T54" fmla="*/ 0 w 142"/>
                <a:gd name="T55" fmla="*/ 1 h 213"/>
                <a:gd name="T56" fmla="*/ 0 w 142"/>
                <a:gd name="T57" fmla="*/ 1 h 213"/>
                <a:gd name="T58" fmla="*/ 0 w 142"/>
                <a:gd name="T59" fmla="*/ 1 h 213"/>
                <a:gd name="T60" fmla="*/ 0 w 142"/>
                <a:gd name="T61" fmla="*/ 1 h 213"/>
                <a:gd name="T62" fmla="*/ 0 w 142"/>
                <a:gd name="T63" fmla="*/ 1 h 213"/>
                <a:gd name="T64" fmla="*/ 0 w 142"/>
                <a:gd name="T65" fmla="*/ 1 h 213"/>
                <a:gd name="T66" fmla="*/ 0 w 142"/>
                <a:gd name="T67" fmla="*/ 0 h 213"/>
                <a:gd name="T68" fmla="*/ 0 w 142"/>
                <a:gd name="T69" fmla="*/ 1 h 213"/>
                <a:gd name="T70" fmla="*/ 0 w 142"/>
                <a:gd name="T71" fmla="*/ 1 h 213"/>
                <a:gd name="T72" fmla="*/ 0 w 142"/>
                <a:gd name="T73" fmla="*/ 1 h 213"/>
                <a:gd name="T74" fmla="*/ 0 w 142"/>
                <a:gd name="T75" fmla="*/ 1 h 213"/>
                <a:gd name="T76" fmla="*/ 0 w 142"/>
                <a:gd name="T77" fmla="*/ 1 h 213"/>
                <a:gd name="T78" fmla="*/ 0 w 142"/>
                <a:gd name="T79" fmla="*/ 1 h 213"/>
                <a:gd name="T80" fmla="*/ 0 w 142"/>
                <a:gd name="T81" fmla="*/ 1 h 21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2"/>
                <a:gd name="T124" fmla="*/ 0 h 213"/>
                <a:gd name="T125" fmla="*/ 142 w 142"/>
                <a:gd name="T126" fmla="*/ 213 h 21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2" h="213">
                  <a:moveTo>
                    <a:pt x="0" y="116"/>
                  </a:moveTo>
                  <a:lnTo>
                    <a:pt x="0" y="134"/>
                  </a:lnTo>
                  <a:lnTo>
                    <a:pt x="6" y="150"/>
                  </a:lnTo>
                  <a:lnTo>
                    <a:pt x="16" y="166"/>
                  </a:lnTo>
                  <a:lnTo>
                    <a:pt x="30" y="179"/>
                  </a:lnTo>
                  <a:lnTo>
                    <a:pt x="48" y="191"/>
                  </a:lnTo>
                  <a:lnTo>
                    <a:pt x="68" y="201"/>
                  </a:lnTo>
                  <a:lnTo>
                    <a:pt x="91" y="208"/>
                  </a:lnTo>
                  <a:lnTo>
                    <a:pt x="115" y="212"/>
                  </a:lnTo>
                  <a:lnTo>
                    <a:pt x="122" y="213"/>
                  </a:lnTo>
                  <a:lnTo>
                    <a:pt x="129" y="211"/>
                  </a:lnTo>
                  <a:lnTo>
                    <a:pt x="135" y="208"/>
                  </a:lnTo>
                  <a:lnTo>
                    <a:pt x="138" y="204"/>
                  </a:lnTo>
                  <a:lnTo>
                    <a:pt x="138" y="199"/>
                  </a:lnTo>
                  <a:lnTo>
                    <a:pt x="137" y="194"/>
                  </a:lnTo>
                  <a:lnTo>
                    <a:pt x="132" y="190"/>
                  </a:lnTo>
                  <a:lnTo>
                    <a:pt x="125" y="188"/>
                  </a:lnTo>
                  <a:lnTo>
                    <a:pt x="102" y="181"/>
                  </a:lnTo>
                  <a:lnTo>
                    <a:pt x="80" y="173"/>
                  </a:lnTo>
                  <a:lnTo>
                    <a:pt x="62" y="162"/>
                  </a:lnTo>
                  <a:lnTo>
                    <a:pt x="49" y="149"/>
                  </a:lnTo>
                  <a:lnTo>
                    <a:pt x="41" y="134"/>
                  </a:lnTo>
                  <a:lnTo>
                    <a:pt x="36" y="117"/>
                  </a:lnTo>
                  <a:lnTo>
                    <a:pt x="36" y="100"/>
                  </a:lnTo>
                  <a:lnTo>
                    <a:pt x="44" y="81"/>
                  </a:lnTo>
                  <a:lnTo>
                    <a:pt x="52" y="68"/>
                  </a:lnTo>
                  <a:lnTo>
                    <a:pt x="64" y="56"/>
                  </a:lnTo>
                  <a:lnTo>
                    <a:pt x="77" y="44"/>
                  </a:lnTo>
                  <a:lnTo>
                    <a:pt x="91" y="34"/>
                  </a:lnTo>
                  <a:lnTo>
                    <a:pt x="105" y="25"/>
                  </a:lnTo>
                  <a:lnTo>
                    <a:pt x="119" y="16"/>
                  </a:lnTo>
                  <a:lnTo>
                    <a:pt x="132" y="8"/>
                  </a:lnTo>
                  <a:lnTo>
                    <a:pt x="142" y="1"/>
                  </a:lnTo>
                  <a:lnTo>
                    <a:pt x="132" y="0"/>
                  </a:lnTo>
                  <a:lnTo>
                    <a:pt x="116" y="5"/>
                  </a:lnTo>
                  <a:lnTo>
                    <a:pt x="94" y="16"/>
                  </a:lnTo>
                  <a:lnTo>
                    <a:pt x="70" y="32"/>
                  </a:lnTo>
                  <a:lnTo>
                    <a:pt x="46" y="51"/>
                  </a:lnTo>
                  <a:lnTo>
                    <a:pt x="25" y="72"/>
                  </a:lnTo>
                  <a:lnTo>
                    <a:pt x="9" y="95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699" name="Freeform 94"/>
            <p:cNvSpPr>
              <a:spLocks/>
            </p:cNvSpPr>
            <p:nvPr/>
          </p:nvSpPr>
          <p:spPr bwMode="auto">
            <a:xfrm>
              <a:off x="5104" y="264"/>
              <a:ext cx="101" cy="139"/>
            </a:xfrm>
            <a:custGeom>
              <a:avLst/>
              <a:gdLst>
                <a:gd name="T0" fmla="*/ 0 w 305"/>
                <a:gd name="T1" fmla="*/ 0 h 279"/>
                <a:gd name="T2" fmla="*/ 0 w 305"/>
                <a:gd name="T3" fmla="*/ 0 h 279"/>
                <a:gd name="T4" fmla="*/ 0 w 305"/>
                <a:gd name="T5" fmla="*/ 0 h 279"/>
                <a:gd name="T6" fmla="*/ 0 w 305"/>
                <a:gd name="T7" fmla="*/ 0 h 279"/>
                <a:gd name="T8" fmla="*/ 0 w 305"/>
                <a:gd name="T9" fmla="*/ 0 h 279"/>
                <a:gd name="T10" fmla="*/ 0 w 305"/>
                <a:gd name="T11" fmla="*/ 0 h 279"/>
                <a:gd name="T12" fmla="*/ 0 w 305"/>
                <a:gd name="T13" fmla="*/ 0 h 279"/>
                <a:gd name="T14" fmla="*/ 0 w 305"/>
                <a:gd name="T15" fmla="*/ 0 h 279"/>
                <a:gd name="T16" fmla="*/ 0 w 305"/>
                <a:gd name="T17" fmla="*/ 0 h 279"/>
                <a:gd name="T18" fmla="*/ 0 w 305"/>
                <a:gd name="T19" fmla="*/ 0 h 279"/>
                <a:gd name="T20" fmla="*/ 0 w 305"/>
                <a:gd name="T21" fmla="*/ 0 h 279"/>
                <a:gd name="T22" fmla="*/ 0 w 305"/>
                <a:gd name="T23" fmla="*/ 0 h 279"/>
                <a:gd name="T24" fmla="*/ 0 w 305"/>
                <a:gd name="T25" fmla="*/ 0 h 279"/>
                <a:gd name="T26" fmla="*/ 0 w 305"/>
                <a:gd name="T27" fmla="*/ 0 h 279"/>
                <a:gd name="T28" fmla="*/ 0 w 305"/>
                <a:gd name="T29" fmla="*/ 0 h 279"/>
                <a:gd name="T30" fmla="*/ 0 w 305"/>
                <a:gd name="T31" fmla="*/ 0 h 279"/>
                <a:gd name="T32" fmla="*/ 0 w 305"/>
                <a:gd name="T33" fmla="*/ 0 h 279"/>
                <a:gd name="T34" fmla="*/ 0 w 305"/>
                <a:gd name="T35" fmla="*/ 0 h 279"/>
                <a:gd name="T36" fmla="*/ 0 w 305"/>
                <a:gd name="T37" fmla="*/ 0 h 279"/>
                <a:gd name="T38" fmla="*/ 0 w 305"/>
                <a:gd name="T39" fmla="*/ 0 h 279"/>
                <a:gd name="T40" fmla="*/ 0 w 305"/>
                <a:gd name="T41" fmla="*/ 0 h 279"/>
                <a:gd name="T42" fmla="*/ 0 w 305"/>
                <a:gd name="T43" fmla="*/ 0 h 279"/>
                <a:gd name="T44" fmla="*/ 0 w 305"/>
                <a:gd name="T45" fmla="*/ 0 h 279"/>
                <a:gd name="T46" fmla="*/ 0 w 305"/>
                <a:gd name="T47" fmla="*/ 0 h 279"/>
                <a:gd name="T48" fmla="*/ 0 w 305"/>
                <a:gd name="T49" fmla="*/ 0 h 279"/>
                <a:gd name="T50" fmla="*/ 0 w 305"/>
                <a:gd name="T51" fmla="*/ 0 h 279"/>
                <a:gd name="T52" fmla="*/ 0 w 305"/>
                <a:gd name="T53" fmla="*/ 0 h 279"/>
                <a:gd name="T54" fmla="*/ 0 w 305"/>
                <a:gd name="T55" fmla="*/ 0 h 279"/>
                <a:gd name="T56" fmla="*/ 0 w 305"/>
                <a:gd name="T57" fmla="*/ 0 h 279"/>
                <a:gd name="T58" fmla="*/ 0 w 305"/>
                <a:gd name="T59" fmla="*/ 0 h 279"/>
                <a:gd name="T60" fmla="*/ 0 w 305"/>
                <a:gd name="T61" fmla="*/ 0 h 279"/>
                <a:gd name="T62" fmla="*/ 0 w 305"/>
                <a:gd name="T63" fmla="*/ 0 h 279"/>
                <a:gd name="T64" fmla="*/ 0 w 305"/>
                <a:gd name="T65" fmla="*/ 0 h 279"/>
                <a:gd name="T66" fmla="*/ 0 w 305"/>
                <a:gd name="T67" fmla="*/ 0 h 279"/>
                <a:gd name="T68" fmla="*/ 0 w 305"/>
                <a:gd name="T69" fmla="*/ 0 h 279"/>
                <a:gd name="T70" fmla="*/ 0 w 305"/>
                <a:gd name="T71" fmla="*/ 0 h 279"/>
                <a:gd name="T72" fmla="*/ 0 w 305"/>
                <a:gd name="T73" fmla="*/ 0 h 279"/>
                <a:gd name="T74" fmla="*/ 0 w 305"/>
                <a:gd name="T75" fmla="*/ 0 h 27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5"/>
                <a:gd name="T115" fmla="*/ 0 h 279"/>
                <a:gd name="T116" fmla="*/ 305 w 305"/>
                <a:gd name="T117" fmla="*/ 279 h 279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5" h="279">
                  <a:moveTo>
                    <a:pt x="247" y="104"/>
                  </a:moveTo>
                  <a:lnTo>
                    <a:pt x="257" y="112"/>
                  </a:lnTo>
                  <a:lnTo>
                    <a:pt x="266" y="120"/>
                  </a:lnTo>
                  <a:lnTo>
                    <a:pt x="271" y="129"/>
                  </a:lnTo>
                  <a:lnTo>
                    <a:pt x="277" y="138"/>
                  </a:lnTo>
                  <a:lnTo>
                    <a:pt x="279" y="148"/>
                  </a:lnTo>
                  <a:lnTo>
                    <a:pt x="279" y="158"/>
                  </a:lnTo>
                  <a:lnTo>
                    <a:pt x="274" y="168"/>
                  </a:lnTo>
                  <a:lnTo>
                    <a:pt x="268" y="178"/>
                  </a:lnTo>
                  <a:lnTo>
                    <a:pt x="258" y="188"/>
                  </a:lnTo>
                  <a:lnTo>
                    <a:pt x="247" y="197"/>
                  </a:lnTo>
                  <a:lnTo>
                    <a:pt x="234" y="205"/>
                  </a:lnTo>
                  <a:lnTo>
                    <a:pt x="219" y="214"/>
                  </a:lnTo>
                  <a:lnTo>
                    <a:pt x="206" y="221"/>
                  </a:lnTo>
                  <a:lnTo>
                    <a:pt x="191" y="229"/>
                  </a:lnTo>
                  <a:lnTo>
                    <a:pt x="177" y="237"/>
                  </a:lnTo>
                  <a:lnTo>
                    <a:pt x="164" y="247"/>
                  </a:lnTo>
                  <a:lnTo>
                    <a:pt x="160" y="250"/>
                  </a:lnTo>
                  <a:lnTo>
                    <a:pt x="157" y="254"/>
                  </a:lnTo>
                  <a:lnTo>
                    <a:pt x="154" y="258"/>
                  </a:lnTo>
                  <a:lnTo>
                    <a:pt x="151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5"/>
                  </a:lnTo>
                  <a:lnTo>
                    <a:pt x="155" y="278"/>
                  </a:lnTo>
                  <a:lnTo>
                    <a:pt x="161" y="279"/>
                  </a:lnTo>
                  <a:lnTo>
                    <a:pt x="167" y="279"/>
                  </a:lnTo>
                  <a:lnTo>
                    <a:pt x="173" y="278"/>
                  </a:lnTo>
                  <a:lnTo>
                    <a:pt x="177" y="275"/>
                  </a:lnTo>
                  <a:lnTo>
                    <a:pt x="191" y="263"/>
                  </a:lnTo>
                  <a:lnTo>
                    <a:pt x="207" y="252"/>
                  </a:lnTo>
                  <a:lnTo>
                    <a:pt x="223" y="242"/>
                  </a:lnTo>
                  <a:lnTo>
                    <a:pt x="241" y="231"/>
                  </a:lnTo>
                  <a:lnTo>
                    <a:pt x="257" y="221"/>
                  </a:lnTo>
                  <a:lnTo>
                    <a:pt x="271" y="210"/>
                  </a:lnTo>
                  <a:lnTo>
                    <a:pt x="286" y="197"/>
                  </a:lnTo>
                  <a:lnTo>
                    <a:pt x="296" y="184"/>
                  </a:lnTo>
                  <a:lnTo>
                    <a:pt x="303" y="168"/>
                  </a:lnTo>
                  <a:lnTo>
                    <a:pt x="305" y="153"/>
                  </a:lnTo>
                  <a:lnTo>
                    <a:pt x="300" y="137"/>
                  </a:lnTo>
                  <a:lnTo>
                    <a:pt x="293" y="123"/>
                  </a:lnTo>
                  <a:lnTo>
                    <a:pt x="282" y="109"/>
                  </a:lnTo>
                  <a:lnTo>
                    <a:pt x="267" y="96"/>
                  </a:lnTo>
                  <a:lnTo>
                    <a:pt x="250" y="85"/>
                  </a:lnTo>
                  <a:lnTo>
                    <a:pt x="232" y="75"/>
                  </a:lnTo>
                  <a:lnTo>
                    <a:pt x="219" y="67"/>
                  </a:lnTo>
                  <a:lnTo>
                    <a:pt x="205" y="61"/>
                  </a:lnTo>
                  <a:lnTo>
                    <a:pt x="189" y="54"/>
                  </a:lnTo>
                  <a:lnTo>
                    <a:pt x="173" y="47"/>
                  </a:lnTo>
                  <a:lnTo>
                    <a:pt x="157" y="40"/>
                  </a:lnTo>
                  <a:lnTo>
                    <a:pt x="139" y="32"/>
                  </a:lnTo>
                  <a:lnTo>
                    <a:pt x="122" y="26"/>
                  </a:lnTo>
                  <a:lnTo>
                    <a:pt x="106" y="20"/>
                  </a:lnTo>
                  <a:lnTo>
                    <a:pt x="90" y="15"/>
                  </a:lnTo>
                  <a:lnTo>
                    <a:pt x="74" y="10"/>
                  </a:lnTo>
                  <a:lnTo>
                    <a:pt x="58" y="7"/>
                  </a:lnTo>
                  <a:lnTo>
                    <a:pt x="43" y="3"/>
                  </a:lnTo>
                  <a:lnTo>
                    <a:pt x="30" y="1"/>
                  </a:lnTo>
                  <a:lnTo>
                    <a:pt x="19" y="0"/>
                  </a:lnTo>
                  <a:lnTo>
                    <a:pt x="8" y="1"/>
                  </a:lnTo>
                  <a:lnTo>
                    <a:pt x="0" y="3"/>
                  </a:lnTo>
                  <a:lnTo>
                    <a:pt x="10" y="6"/>
                  </a:lnTo>
                  <a:lnTo>
                    <a:pt x="21" y="9"/>
                  </a:lnTo>
                  <a:lnTo>
                    <a:pt x="35" y="13"/>
                  </a:lnTo>
                  <a:lnTo>
                    <a:pt x="48" y="17"/>
                  </a:lnTo>
                  <a:lnTo>
                    <a:pt x="64" y="22"/>
                  </a:lnTo>
                  <a:lnTo>
                    <a:pt x="80" y="27"/>
                  </a:lnTo>
                  <a:lnTo>
                    <a:pt x="97" y="33"/>
                  </a:lnTo>
                  <a:lnTo>
                    <a:pt x="114" y="40"/>
                  </a:lnTo>
                  <a:lnTo>
                    <a:pt x="132" y="47"/>
                  </a:lnTo>
                  <a:lnTo>
                    <a:pt x="149" y="54"/>
                  </a:lnTo>
                  <a:lnTo>
                    <a:pt x="167" y="62"/>
                  </a:lnTo>
                  <a:lnTo>
                    <a:pt x="184" y="70"/>
                  </a:lnTo>
                  <a:lnTo>
                    <a:pt x="202" y="79"/>
                  </a:lnTo>
                  <a:lnTo>
                    <a:pt x="218" y="87"/>
                  </a:lnTo>
                  <a:lnTo>
                    <a:pt x="232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C9E8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00" name="Freeform 99"/>
            <p:cNvSpPr>
              <a:spLocks/>
            </p:cNvSpPr>
            <p:nvPr/>
          </p:nvSpPr>
          <p:spPr bwMode="auto">
            <a:xfrm>
              <a:off x="4976" y="382"/>
              <a:ext cx="18" cy="42"/>
            </a:xfrm>
            <a:custGeom>
              <a:avLst/>
              <a:gdLst>
                <a:gd name="T0" fmla="*/ 0 w 54"/>
                <a:gd name="T1" fmla="*/ 0 h 85"/>
                <a:gd name="T2" fmla="*/ 0 w 54"/>
                <a:gd name="T3" fmla="*/ 0 h 85"/>
                <a:gd name="T4" fmla="*/ 0 w 54"/>
                <a:gd name="T5" fmla="*/ 0 h 85"/>
                <a:gd name="T6" fmla="*/ 0 w 54"/>
                <a:gd name="T7" fmla="*/ 0 h 85"/>
                <a:gd name="T8" fmla="*/ 0 w 54"/>
                <a:gd name="T9" fmla="*/ 0 h 85"/>
                <a:gd name="T10" fmla="*/ 0 w 54"/>
                <a:gd name="T11" fmla="*/ 0 h 85"/>
                <a:gd name="T12" fmla="*/ 0 w 54"/>
                <a:gd name="T13" fmla="*/ 0 h 85"/>
                <a:gd name="T14" fmla="*/ 0 w 54"/>
                <a:gd name="T15" fmla="*/ 0 h 85"/>
                <a:gd name="T16" fmla="*/ 0 w 54"/>
                <a:gd name="T17" fmla="*/ 0 h 85"/>
                <a:gd name="T18" fmla="*/ 0 w 54"/>
                <a:gd name="T19" fmla="*/ 0 h 85"/>
                <a:gd name="T20" fmla="*/ 0 w 54"/>
                <a:gd name="T21" fmla="*/ 0 h 85"/>
                <a:gd name="T22" fmla="*/ 0 w 54"/>
                <a:gd name="T23" fmla="*/ 0 h 85"/>
                <a:gd name="T24" fmla="*/ 0 w 54"/>
                <a:gd name="T25" fmla="*/ 0 h 85"/>
                <a:gd name="T26" fmla="*/ 0 w 54"/>
                <a:gd name="T27" fmla="*/ 0 h 85"/>
                <a:gd name="T28" fmla="*/ 0 w 54"/>
                <a:gd name="T29" fmla="*/ 0 h 85"/>
                <a:gd name="T30" fmla="*/ 0 w 54"/>
                <a:gd name="T31" fmla="*/ 0 h 85"/>
                <a:gd name="T32" fmla="*/ 0 w 54"/>
                <a:gd name="T33" fmla="*/ 0 h 85"/>
                <a:gd name="T34" fmla="*/ 0 w 54"/>
                <a:gd name="T35" fmla="*/ 0 h 85"/>
                <a:gd name="T36" fmla="*/ 0 w 54"/>
                <a:gd name="T37" fmla="*/ 0 h 85"/>
                <a:gd name="T38" fmla="*/ 0 w 54"/>
                <a:gd name="T39" fmla="*/ 0 h 85"/>
                <a:gd name="T40" fmla="*/ 0 w 54"/>
                <a:gd name="T41" fmla="*/ 0 h 8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54"/>
                <a:gd name="T64" fmla="*/ 0 h 85"/>
                <a:gd name="T65" fmla="*/ 54 w 54"/>
                <a:gd name="T66" fmla="*/ 85 h 8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54" h="85">
                  <a:moveTo>
                    <a:pt x="28" y="10"/>
                  </a:moveTo>
                  <a:lnTo>
                    <a:pt x="27" y="6"/>
                  </a:lnTo>
                  <a:lnTo>
                    <a:pt x="22" y="2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2"/>
                  </a:lnTo>
                  <a:lnTo>
                    <a:pt x="5" y="34"/>
                  </a:lnTo>
                  <a:lnTo>
                    <a:pt x="11" y="47"/>
                  </a:lnTo>
                  <a:lnTo>
                    <a:pt x="18" y="59"/>
                  </a:lnTo>
                  <a:lnTo>
                    <a:pt x="27" y="70"/>
                  </a:lnTo>
                  <a:lnTo>
                    <a:pt x="35" y="79"/>
                  </a:lnTo>
                  <a:lnTo>
                    <a:pt x="46" y="84"/>
                  </a:lnTo>
                  <a:lnTo>
                    <a:pt x="53" y="85"/>
                  </a:lnTo>
                  <a:lnTo>
                    <a:pt x="54" y="68"/>
                  </a:lnTo>
                  <a:lnTo>
                    <a:pt x="47" y="49"/>
                  </a:lnTo>
                  <a:lnTo>
                    <a:pt x="38" y="29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01" name="Freeform 100"/>
            <p:cNvSpPr>
              <a:spLocks/>
            </p:cNvSpPr>
            <p:nvPr/>
          </p:nvSpPr>
          <p:spPr bwMode="auto">
            <a:xfrm>
              <a:off x="4962" y="351"/>
              <a:ext cx="15" cy="24"/>
            </a:xfrm>
            <a:custGeom>
              <a:avLst/>
              <a:gdLst>
                <a:gd name="T0" fmla="*/ 0 w 46"/>
                <a:gd name="T1" fmla="*/ 1 h 48"/>
                <a:gd name="T2" fmla="*/ 0 w 46"/>
                <a:gd name="T3" fmla="*/ 1 h 48"/>
                <a:gd name="T4" fmla="*/ 0 w 46"/>
                <a:gd name="T5" fmla="*/ 1 h 48"/>
                <a:gd name="T6" fmla="*/ 0 w 46"/>
                <a:gd name="T7" fmla="*/ 1 h 48"/>
                <a:gd name="T8" fmla="*/ 0 w 46"/>
                <a:gd name="T9" fmla="*/ 1 h 48"/>
                <a:gd name="T10" fmla="*/ 0 w 46"/>
                <a:gd name="T11" fmla="*/ 1 h 48"/>
                <a:gd name="T12" fmla="*/ 0 w 46"/>
                <a:gd name="T13" fmla="*/ 1 h 48"/>
                <a:gd name="T14" fmla="*/ 0 w 46"/>
                <a:gd name="T15" fmla="*/ 0 h 48"/>
                <a:gd name="T16" fmla="*/ 0 w 46"/>
                <a:gd name="T17" fmla="*/ 0 h 48"/>
                <a:gd name="T18" fmla="*/ 0 w 46"/>
                <a:gd name="T19" fmla="*/ 1 h 48"/>
                <a:gd name="T20" fmla="*/ 0 w 46"/>
                <a:gd name="T21" fmla="*/ 1 h 48"/>
                <a:gd name="T22" fmla="*/ 0 w 46"/>
                <a:gd name="T23" fmla="*/ 1 h 48"/>
                <a:gd name="T24" fmla="*/ 0 w 46"/>
                <a:gd name="T25" fmla="*/ 1 h 48"/>
                <a:gd name="T26" fmla="*/ 0 w 46"/>
                <a:gd name="T27" fmla="*/ 1 h 48"/>
                <a:gd name="T28" fmla="*/ 0 w 46"/>
                <a:gd name="T29" fmla="*/ 1 h 48"/>
                <a:gd name="T30" fmla="*/ 0 w 46"/>
                <a:gd name="T31" fmla="*/ 1 h 48"/>
                <a:gd name="T32" fmla="*/ 0 w 46"/>
                <a:gd name="T33" fmla="*/ 1 h 48"/>
                <a:gd name="T34" fmla="*/ 0 w 46"/>
                <a:gd name="T35" fmla="*/ 1 h 48"/>
                <a:gd name="T36" fmla="*/ 0 w 46"/>
                <a:gd name="T37" fmla="*/ 1 h 48"/>
                <a:gd name="T38" fmla="*/ 0 w 46"/>
                <a:gd name="T39" fmla="*/ 1 h 48"/>
                <a:gd name="T40" fmla="*/ 0 w 46"/>
                <a:gd name="T41" fmla="*/ 1 h 48"/>
                <a:gd name="T42" fmla="*/ 0 w 46"/>
                <a:gd name="T43" fmla="*/ 1 h 48"/>
                <a:gd name="T44" fmla="*/ 0 w 46"/>
                <a:gd name="T45" fmla="*/ 1 h 48"/>
                <a:gd name="T46" fmla="*/ 0 w 46"/>
                <a:gd name="T47" fmla="*/ 1 h 48"/>
                <a:gd name="T48" fmla="*/ 0 w 46"/>
                <a:gd name="T49" fmla="*/ 1 h 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48"/>
                <a:gd name="T77" fmla="*/ 46 w 46"/>
                <a:gd name="T78" fmla="*/ 48 h 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48">
                  <a:moveTo>
                    <a:pt x="25" y="6"/>
                  </a:moveTo>
                  <a:lnTo>
                    <a:pt x="25" y="7"/>
                  </a:lnTo>
                  <a:lnTo>
                    <a:pt x="23" y="4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9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7"/>
                  </a:lnTo>
                  <a:lnTo>
                    <a:pt x="0" y="10"/>
                  </a:lnTo>
                  <a:lnTo>
                    <a:pt x="1" y="15"/>
                  </a:lnTo>
                  <a:lnTo>
                    <a:pt x="4" y="21"/>
                  </a:lnTo>
                  <a:lnTo>
                    <a:pt x="10" y="28"/>
                  </a:lnTo>
                  <a:lnTo>
                    <a:pt x="17" y="35"/>
                  </a:lnTo>
                  <a:lnTo>
                    <a:pt x="25" y="41"/>
                  </a:lnTo>
                  <a:lnTo>
                    <a:pt x="33" y="45"/>
                  </a:lnTo>
                  <a:lnTo>
                    <a:pt x="41" y="48"/>
                  </a:lnTo>
                  <a:lnTo>
                    <a:pt x="46" y="48"/>
                  </a:lnTo>
                  <a:lnTo>
                    <a:pt x="45" y="38"/>
                  </a:lnTo>
                  <a:lnTo>
                    <a:pt x="39" y="25"/>
                  </a:lnTo>
                  <a:lnTo>
                    <a:pt x="30" y="14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02" name="Freeform 101"/>
            <p:cNvSpPr>
              <a:spLocks/>
            </p:cNvSpPr>
            <p:nvPr/>
          </p:nvSpPr>
          <p:spPr bwMode="auto">
            <a:xfrm>
              <a:off x="4949" y="331"/>
              <a:ext cx="21" cy="16"/>
            </a:xfrm>
            <a:custGeom>
              <a:avLst/>
              <a:gdLst>
                <a:gd name="T0" fmla="*/ 0 w 64"/>
                <a:gd name="T1" fmla="*/ 1 h 32"/>
                <a:gd name="T2" fmla="*/ 0 w 64"/>
                <a:gd name="T3" fmla="*/ 1 h 32"/>
                <a:gd name="T4" fmla="*/ 0 w 64"/>
                <a:gd name="T5" fmla="*/ 1 h 32"/>
                <a:gd name="T6" fmla="*/ 0 w 64"/>
                <a:gd name="T7" fmla="*/ 1 h 32"/>
                <a:gd name="T8" fmla="*/ 0 w 64"/>
                <a:gd name="T9" fmla="*/ 1 h 32"/>
                <a:gd name="T10" fmla="*/ 0 w 64"/>
                <a:gd name="T11" fmla="*/ 1 h 32"/>
                <a:gd name="T12" fmla="*/ 0 w 64"/>
                <a:gd name="T13" fmla="*/ 1 h 32"/>
                <a:gd name="T14" fmla="*/ 0 w 64"/>
                <a:gd name="T15" fmla="*/ 0 h 32"/>
                <a:gd name="T16" fmla="*/ 0 w 64"/>
                <a:gd name="T17" fmla="*/ 0 h 32"/>
                <a:gd name="T18" fmla="*/ 0 w 64"/>
                <a:gd name="T19" fmla="*/ 0 h 32"/>
                <a:gd name="T20" fmla="*/ 0 w 64"/>
                <a:gd name="T21" fmla="*/ 1 h 32"/>
                <a:gd name="T22" fmla="*/ 0 w 64"/>
                <a:gd name="T23" fmla="*/ 1 h 32"/>
                <a:gd name="T24" fmla="*/ 0 w 64"/>
                <a:gd name="T25" fmla="*/ 1 h 32"/>
                <a:gd name="T26" fmla="*/ 0 w 64"/>
                <a:gd name="T27" fmla="*/ 1 h 32"/>
                <a:gd name="T28" fmla="*/ 0 w 64"/>
                <a:gd name="T29" fmla="*/ 1 h 32"/>
                <a:gd name="T30" fmla="*/ 0 w 64"/>
                <a:gd name="T31" fmla="*/ 1 h 32"/>
                <a:gd name="T32" fmla="*/ 0 w 64"/>
                <a:gd name="T33" fmla="*/ 1 h 32"/>
                <a:gd name="T34" fmla="*/ 0 w 64"/>
                <a:gd name="T35" fmla="*/ 1 h 32"/>
                <a:gd name="T36" fmla="*/ 0 w 64"/>
                <a:gd name="T37" fmla="*/ 1 h 32"/>
                <a:gd name="T38" fmla="*/ 0 w 64"/>
                <a:gd name="T39" fmla="*/ 1 h 32"/>
                <a:gd name="T40" fmla="*/ 0 w 64"/>
                <a:gd name="T41" fmla="*/ 1 h 32"/>
                <a:gd name="T42" fmla="*/ 0 w 64"/>
                <a:gd name="T43" fmla="*/ 1 h 32"/>
                <a:gd name="T44" fmla="*/ 0 w 64"/>
                <a:gd name="T45" fmla="*/ 1 h 32"/>
                <a:gd name="T46" fmla="*/ 0 w 64"/>
                <a:gd name="T47" fmla="*/ 1 h 32"/>
                <a:gd name="T48" fmla="*/ 0 w 64"/>
                <a:gd name="T49" fmla="*/ 1 h 32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64"/>
                <a:gd name="T76" fmla="*/ 0 h 32"/>
                <a:gd name="T77" fmla="*/ 64 w 64"/>
                <a:gd name="T78" fmla="*/ 32 h 32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64" h="32">
                  <a:moveTo>
                    <a:pt x="50" y="24"/>
                  </a:moveTo>
                  <a:lnTo>
                    <a:pt x="56" y="22"/>
                  </a:lnTo>
                  <a:lnTo>
                    <a:pt x="62" y="19"/>
                  </a:lnTo>
                  <a:lnTo>
                    <a:pt x="64" y="15"/>
                  </a:lnTo>
                  <a:lnTo>
                    <a:pt x="64" y="11"/>
                  </a:lnTo>
                  <a:lnTo>
                    <a:pt x="61" y="6"/>
                  </a:lnTo>
                  <a:lnTo>
                    <a:pt x="56" y="2"/>
                  </a:lnTo>
                  <a:lnTo>
                    <a:pt x="50" y="0"/>
                  </a:lnTo>
                  <a:lnTo>
                    <a:pt x="43" y="0"/>
                  </a:lnTo>
                  <a:lnTo>
                    <a:pt x="40" y="0"/>
                  </a:lnTo>
                  <a:lnTo>
                    <a:pt x="35" y="1"/>
                  </a:lnTo>
                  <a:lnTo>
                    <a:pt x="26" y="3"/>
                  </a:lnTo>
                  <a:lnTo>
                    <a:pt x="16" y="8"/>
                  </a:lnTo>
                  <a:lnTo>
                    <a:pt x="7" y="14"/>
                  </a:lnTo>
                  <a:lnTo>
                    <a:pt x="3" y="20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4" y="30"/>
                  </a:lnTo>
                  <a:lnTo>
                    <a:pt x="10" y="32"/>
                  </a:lnTo>
                  <a:lnTo>
                    <a:pt x="16" y="32"/>
                  </a:lnTo>
                  <a:lnTo>
                    <a:pt x="21" y="32"/>
                  </a:lnTo>
                  <a:lnTo>
                    <a:pt x="29" y="30"/>
                  </a:lnTo>
                  <a:lnTo>
                    <a:pt x="36" y="29"/>
                  </a:lnTo>
                  <a:lnTo>
                    <a:pt x="43" y="27"/>
                  </a:lnTo>
                  <a:lnTo>
                    <a:pt x="5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03" name="Freeform 130"/>
            <p:cNvSpPr>
              <a:spLocks/>
            </p:cNvSpPr>
            <p:nvPr/>
          </p:nvSpPr>
          <p:spPr bwMode="auto">
            <a:xfrm>
              <a:off x="4849" y="304"/>
              <a:ext cx="82" cy="106"/>
            </a:xfrm>
            <a:custGeom>
              <a:avLst/>
              <a:gdLst>
                <a:gd name="T0" fmla="*/ 0 w 246"/>
                <a:gd name="T1" fmla="*/ 1 h 211"/>
                <a:gd name="T2" fmla="*/ 0 w 246"/>
                <a:gd name="T3" fmla="*/ 1 h 211"/>
                <a:gd name="T4" fmla="*/ 0 w 246"/>
                <a:gd name="T5" fmla="*/ 1 h 211"/>
                <a:gd name="T6" fmla="*/ 0 w 246"/>
                <a:gd name="T7" fmla="*/ 1 h 211"/>
                <a:gd name="T8" fmla="*/ 0 w 246"/>
                <a:gd name="T9" fmla="*/ 1 h 211"/>
                <a:gd name="T10" fmla="*/ 0 w 246"/>
                <a:gd name="T11" fmla="*/ 1 h 211"/>
                <a:gd name="T12" fmla="*/ 0 w 246"/>
                <a:gd name="T13" fmla="*/ 1 h 211"/>
                <a:gd name="T14" fmla="*/ 0 w 246"/>
                <a:gd name="T15" fmla="*/ 1 h 211"/>
                <a:gd name="T16" fmla="*/ 0 w 246"/>
                <a:gd name="T17" fmla="*/ 1 h 211"/>
                <a:gd name="T18" fmla="*/ 0 w 246"/>
                <a:gd name="T19" fmla="*/ 1 h 211"/>
                <a:gd name="T20" fmla="*/ 0 w 246"/>
                <a:gd name="T21" fmla="*/ 1 h 211"/>
                <a:gd name="T22" fmla="*/ 0 w 246"/>
                <a:gd name="T23" fmla="*/ 1 h 211"/>
                <a:gd name="T24" fmla="*/ 0 w 246"/>
                <a:gd name="T25" fmla="*/ 1 h 211"/>
                <a:gd name="T26" fmla="*/ 0 w 246"/>
                <a:gd name="T27" fmla="*/ 1 h 211"/>
                <a:gd name="T28" fmla="*/ 0 w 246"/>
                <a:gd name="T29" fmla="*/ 1 h 211"/>
                <a:gd name="T30" fmla="*/ 0 w 246"/>
                <a:gd name="T31" fmla="*/ 1 h 211"/>
                <a:gd name="T32" fmla="*/ 0 w 246"/>
                <a:gd name="T33" fmla="*/ 1 h 211"/>
                <a:gd name="T34" fmla="*/ 0 w 246"/>
                <a:gd name="T35" fmla="*/ 1 h 211"/>
                <a:gd name="T36" fmla="*/ 0 w 246"/>
                <a:gd name="T37" fmla="*/ 1 h 211"/>
                <a:gd name="T38" fmla="*/ 0 w 246"/>
                <a:gd name="T39" fmla="*/ 1 h 211"/>
                <a:gd name="T40" fmla="*/ 0 w 246"/>
                <a:gd name="T41" fmla="*/ 1 h 211"/>
                <a:gd name="T42" fmla="*/ 0 w 246"/>
                <a:gd name="T43" fmla="*/ 1 h 211"/>
                <a:gd name="T44" fmla="*/ 0 w 246"/>
                <a:gd name="T45" fmla="*/ 1 h 211"/>
                <a:gd name="T46" fmla="*/ 0 w 246"/>
                <a:gd name="T47" fmla="*/ 1 h 211"/>
                <a:gd name="T48" fmla="*/ 0 w 246"/>
                <a:gd name="T49" fmla="*/ 1 h 211"/>
                <a:gd name="T50" fmla="*/ 0 w 246"/>
                <a:gd name="T51" fmla="*/ 1 h 211"/>
                <a:gd name="T52" fmla="*/ 0 w 246"/>
                <a:gd name="T53" fmla="*/ 1 h 211"/>
                <a:gd name="T54" fmla="*/ 0 w 246"/>
                <a:gd name="T55" fmla="*/ 1 h 211"/>
                <a:gd name="T56" fmla="*/ 0 w 246"/>
                <a:gd name="T57" fmla="*/ 1 h 211"/>
                <a:gd name="T58" fmla="*/ 0 w 246"/>
                <a:gd name="T59" fmla="*/ 1 h 211"/>
                <a:gd name="T60" fmla="*/ 0 w 246"/>
                <a:gd name="T61" fmla="*/ 1 h 211"/>
                <a:gd name="T62" fmla="*/ 0 w 246"/>
                <a:gd name="T63" fmla="*/ 1 h 211"/>
                <a:gd name="T64" fmla="*/ 0 w 246"/>
                <a:gd name="T65" fmla="*/ 1 h 211"/>
                <a:gd name="T66" fmla="*/ 0 w 246"/>
                <a:gd name="T67" fmla="*/ 1 h 211"/>
                <a:gd name="T68" fmla="*/ 0 w 246"/>
                <a:gd name="T69" fmla="*/ 1 h 211"/>
                <a:gd name="T70" fmla="*/ 0 w 246"/>
                <a:gd name="T71" fmla="*/ 1 h 211"/>
                <a:gd name="T72" fmla="*/ 0 w 246"/>
                <a:gd name="T73" fmla="*/ 1 h 211"/>
                <a:gd name="T74" fmla="*/ 0 w 246"/>
                <a:gd name="T75" fmla="*/ 1 h 211"/>
                <a:gd name="T76" fmla="*/ 0 w 246"/>
                <a:gd name="T77" fmla="*/ 1 h 211"/>
                <a:gd name="T78" fmla="*/ 0 w 246"/>
                <a:gd name="T79" fmla="*/ 1 h 211"/>
                <a:gd name="T80" fmla="*/ 0 w 246"/>
                <a:gd name="T81" fmla="*/ 1 h 211"/>
                <a:gd name="T82" fmla="*/ 0 w 246"/>
                <a:gd name="T83" fmla="*/ 1 h 211"/>
                <a:gd name="T84" fmla="*/ 0 w 246"/>
                <a:gd name="T85" fmla="*/ 1 h 211"/>
                <a:gd name="T86" fmla="*/ 0 w 246"/>
                <a:gd name="T87" fmla="*/ 1 h 211"/>
                <a:gd name="T88" fmla="*/ 0 w 246"/>
                <a:gd name="T89" fmla="*/ 1 h 211"/>
                <a:gd name="T90" fmla="*/ 0 w 246"/>
                <a:gd name="T91" fmla="*/ 1 h 211"/>
                <a:gd name="T92" fmla="*/ 0 w 246"/>
                <a:gd name="T93" fmla="*/ 1 h 211"/>
                <a:gd name="T94" fmla="*/ 0 w 246"/>
                <a:gd name="T95" fmla="*/ 1 h 211"/>
                <a:gd name="T96" fmla="*/ 0 w 246"/>
                <a:gd name="T97" fmla="*/ 1 h 211"/>
                <a:gd name="T98" fmla="*/ 0 w 246"/>
                <a:gd name="T99" fmla="*/ 1 h 211"/>
                <a:gd name="T100" fmla="*/ 0 w 246"/>
                <a:gd name="T101" fmla="*/ 1 h 211"/>
                <a:gd name="T102" fmla="*/ 0 w 246"/>
                <a:gd name="T103" fmla="*/ 1 h 211"/>
                <a:gd name="T104" fmla="*/ 0 w 246"/>
                <a:gd name="T105" fmla="*/ 1 h 211"/>
                <a:gd name="T106" fmla="*/ 0 w 246"/>
                <a:gd name="T107" fmla="*/ 1 h 211"/>
                <a:gd name="T108" fmla="*/ 0 w 246"/>
                <a:gd name="T109" fmla="*/ 0 h 211"/>
                <a:gd name="T110" fmla="*/ 0 w 246"/>
                <a:gd name="T111" fmla="*/ 1 h 211"/>
                <a:gd name="T112" fmla="*/ 0 w 246"/>
                <a:gd name="T113" fmla="*/ 1 h 211"/>
                <a:gd name="T114" fmla="*/ 0 w 246"/>
                <a:gd name="T115" fmla="*/ 1 h 211"/>
                <a:gd name="T116" fmla="*/ 0 w 246"/>
                <a:gd name="T117" fmla="*/ 1 h 211"/>
                <a:gd name="T118" fmla="*/ 0 w 246"/>
                <a:gd name="T119" fmla="*/ 1 h 211"/>
                <a:gd name="T120" fmla="*/ 0 w 246"/>
                <a:gd name="T121" fmla="*/ 1 h 21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46"/>
                <a:gd name="T184" fmla="*/ 0 h 211"/>
                <a:gd name="T185" fmla="*/ 246 w 246"/>
                <a:gd name="T186" fmla="*/ 211 h 211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46" h="211">
                  <a:moveTo>
                    <a:pt x="90" y="32"/>
                  </a:moveTo>
                  <a:lnTo>
                    <a:pt x="73" y="41"/>
                  </a:lnTo>
                  <a:lnTo>
                    <a:pt x="57" y="51"/>
                  </a:lnTo>
                  <a:lnTo>
                    <a:pt x="41" y="64"/>
                  </a:lnTo>
                  <a:lnTo>
                    <a:pt x="28" y="76"/>
                  </a:lnTo>
                  <a:lnTo>
                    <a:pt x="18" y="89"/>
                  </a:lnTo>
                  <a:lnTo>
                    <a:pt x="9" y="103"/>
                  </a:lnTo>
                  <a:lnTo>
                    <a:pt x="3" y="116"/>
                  </a:lnTo>
                  <a:lnTo>
                    <a:pt x="0" y="131"/>
                  </a:lnTo>
                  <a:lnTo>
                    <a:pt x="3" y="152"/>
                  </a:lnTo>
                  <a:lnTo>
                    <a:pt x="15" y="170"/>
                  </a:lnTo>
                  <a:lnTo>
                    <a:pt x="32" y="185"/>
                  </a:lnTo>
                  <a:lnTo>
                    <a:pt x="54" y="197"/>
                  </a:lnTo>
                  <a:lnTo>
                    <a:pt x="80" y="205"/>
                  </a:lnTo>
                  <a:lnTo>
                    <a:pt x="109" y="210"/>
                  </a:lnTo>
                  <a:lnTo>
                    <a:pt x="137" y="211"/>
                  </a:lnTo>
                  <a:lnTo>
                    <a:pt x="164" y="208"/>
                  </a:lnTo>
                  <a:lnTo>
                    <a:pt x="170" y="208"/>
                  </a:lnTo>
                  <a:lnTo>
                    <a:pt x="176" y="206"/>
                  </a:lnTo>
                  <a:lnTo>
                    <a:pt x="180" y="202"/>
                  </a:lnTo>
                  <a:lnTo>
                    <a:pt x="182" y="198"/>
                  </a:lnTo>
                  <a:lnTo>
                    <a:pt x="180" y="196"/>
                  </a:lnTo>
                  <a:lnTo>
                    <a:pt x="176" y="196"/>
                  </a:lnTo>
                  <a:lnTo>
                    <a:pt x="170" y="195"/>
                  </a:lnTo>
                  <a:lnTo>
                    <a:pt x="163" y="195"/>
                  </a:lnTo>
                  <a:lnTo>
                    <a:pt x="154" y="195"/>
                  </a:lnTo>
                  <a:lnTo>
                    <a:pt x="147" y="195"/>
                  </a:lnTo>
                  <a:lnTo>
                    <a:pt x="140" y="195"/>
                  </a:lnTo>
                  <a:lnTo>
                    <a:pt x="135" y="195"/>
                  </a:lnTo>
                  <a:lnTo>
                    <a:pt x="121" y="194"/>
                  </a:lnTo>
                  <a:lnTo>
                    <a:pt x="108" y="193"/>
                  </a:lnTo>
                  <a:lnTo>
                    <a:pt x="93" y="191"/>
                  </a:lnTo>
                  <a:lnTo>
                    <a:pt x="79" y="188"/>
                  </a:lnTo>
                  <a:lnTo>
                    <a:pt x="64" y="185"/>
                  </a:lnTo>
                  <a:lnTo>
                    <a:pt x="50" y="178"/>
                  </a:lnTo>
                  <a:lnTo>
                    <a:pt x="37" y="169"/>
                  </a:lnTo>
                  <a:lnTo>
                    <a:pt x="22" y="155"/>
                  </a:lnTo>
                  <a:lnTo>
                    <a:pt x="19" y="140"/>
                  </a:lnTo>
                  <a:lnTo>
                    <a:pt x="21" y="126"/>
                  </a:lnTo>
                  <a:lnTo>
                    <a:pt x="26" y="111"/>
                  </a:lnTo>
                  <a:lnTo>
                    <a:pt x="35" y="98"/>
                  </a:lnTo>
                  <a:lnTo>
                    <a:pt x="48" y="85"/>
                  </a:lnTo>
                  <a:lnTo>
                    <a:pt x="63" y="73"/>
                  </a:lnTo>
                  <a:lnTo>
                    <a:pt x="79" y="63"/>
                  </a:lnTo>
                  <a:lnTo>
                    <a:pt x="98" y="52"/>
                  </a:lnTo>
                  <a:lnTo>
                    <a:pt x="117" y="43"/>
                  </a:lnTo>
                  <a:lnTo>
                    <a:pt x="137" y="35"/>
                  </a:lnTo>
                  <a:lnTo>
                    <a:pt x="157" y="28"/>
                  </a:lnTo>
                  <a:lnTo>
                    <a:pt x="176" y="21"/>
                  </a:lnTo>
                  <a:lnTo>
                    <a:pt x="196" y="16"/>
                  </a:lnTo>
                  <a:lnTo>
                    <a:pt x="214" y="11"/>
                  </a:lnTo>
                  <a:lnTo>
                    <a:pt x="231" y="8"/>
                  </a:lnTo>
                  <a:lnTo>
                    <a:pt x="246" y="6"/>
                  </a:lnTo>
                  <a:lnTo>
                    <a:pt x="236" y="2"/>
                  </a:lnTo>
                  <a:lnTo>
                    <a:pt x="220" y="0"/>
                  </a:lnTo>
                  <a:lnTo>
                    <a:pt x="201" y="2"/>
                  </a:lnTo>
                  <a:lnTo>
                    <a:pt x="179" y="5"/>
                  </a:lnTo>
                  <a:lnTo>
                    <a:pt x="154" y="10"/>
                  </a:lnTo>
                  <a:lnTo>
                    <a:pt x="131" y="16"/>
                  </a:lnTo>
                  <a:lnTo>
                    <a:pt x="109" y="24"/>
                  </a:lnTo>
                  <a:lnTo>
                    <a:pt x="9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04" name="Freeform 131"/>
            <p:cNvSpPr>
              <a:spLocks/>
            </p:cNvSpPr>
            <p:nvPr/>
          </p:nvSpPr>
          <p:spPr bwMode="auto">
            <a:xfrm>
              <a:off x="4989" y="303"/>
              <a:ext cx="53" cy="82"/>
            </a:xfrm>
            <a:custGeom>
              <a:avLst/>
              <a:gdLst>
                <a:gd name="T0" fmla="*/ 0 w 158"/>
                <a:gd name="T1" fmla="*/ 1 h 164"/>
                <a:gd name="T2" fmla="*/ 0 w 158"/>
                <a:gd name="T3" fmla="*/ 1 h 164"/>
                <a:gd name="T4" fmla="*/ 0 w 158"/>
                <a:gd name="T5" fmla="*/ 1 h 164"/>
                <a:gd name="T6" fmla="*/ 0 w 158"/>
                <a:gd name="T7" fmla="*/ 1 h 164"/>
                <a:gd name="T8" fmla="*/ 0 w 158"/>
                <a:gd name="T9" fmla="*/ 1 h 164"/>
                <a:gd name="T10" fmla="*/ 0 w 158"/>
                <a:gd name="T11" fmla="*/ 1 h 164"/>
                <a:gd name="T12" fmla="*/ 0 w 158"/>
                <a:gd name="T13" fmla="*/ 1 h 164"/>
                <a:gd name="T14" fmla="*/ 0 w 158"/>
                <a:gd name="T15" fmla="*/ 1 h 164"/>
                <a:gd name="T16" fmla="*/ 0 w 158"/>
                <a:gd name="T17" fmla="*/ 1 h 164"/>
                <a:gd name="T18" fmla="*/ 0 w 158"/>
                <a:gd name="T19" fmla="*/ 1 h 164"/>
                <a:gd name="T20" fmla="*/ 0 w 158"/>
                <a:gd name="T21" fmla="*/ 1 h 164"/>
                <a:gd name="T22" fmla="*/ 0 w 158"/>
                <a:gd name="T23" fmla="*/ 1 h 164"/>
                <a:gd name="T24" fmla="*/ 0 w 158"/>
                <a:gd name="T25" fmla="*/ 1 h 164"/>
                <a:gd name="T26" fmla="*/ 0 w 158"/>
                <a:gd name="T27" fmla="*/ 1 h 164"/>
                <a:gd name="T28" fmla="*/ 0 w 158"/>
                <a:gd name="T29" fmla="*/ 1 h 164"/>
                <a:gd name="T30" fmla="*/ 0 w 158"/>
                <a:gd name="T31" fmla="*/ 1 h 164"/>
                <a:gd name="T32" fmla="*/ 0 w 158"/>
                <a:gd name="T33" fmla="*/ 1 h 164"/>
                <a:gd name="T34" fmla="*/ 0 w 158"/>
                <a:gd name="T35" fmla="*/ 1 h 164"/>
                <a:gd name="T36" fmla="*/ 0 w 158"/>
                <a:gd name="T37" fmla="*/ 1 h 164"/>
                <a:gd name="T38" fmla="*/ 0 w 158"/>
                <a:gd name="T39" fmla="*/ 1 h 164"/>
                <a:gd name="T40" fmla="*/ 0 w 158"/>
                <a:gd name="T41" fmla="*/ 1 h 164"/>
                <a:gd name="T42" fmla="*/ 0 w 158"/>
                <a:gd name="T43" fmla="*/ 1 h 164"/>
                <a:gd name="T44" fmla="*/ 0 w 158"/>
                <a:gd name="T45" fmla="*/ 1 h 164"/>
                <a:gd name="T46" fmla="*/ 0 w 158"/>
                <a:gd name="T47" fmla="*/ 1 h 164"/>
                <a:gd name="T48" fmla="*/ 0 w 158"/>
                <a:gd name="T49" fmla="*/ 1 h 164"/>
                <a:gd name="T50" fmla="*/ 0 w 158"/>
                <a:gd name="T51" fmla="*/ 1 h 164"/>
                <a:gd name="T52" fmla="*/ 0 w 158"/>
                <a:gd name="T53" fmla="*/ 1 h 164"/>
                <a:gd name="T54" fmla="*/ 0 w 158"/>
                <a:gd name="T55" fmla="*/ 1 h 164"/>
                <a:gd name="T56" fmla="*/ 0 w 158"/>
                <a:gd name="T57" fmla="*/ 1 h 164"/>
                <a:gd name="T58" fmla="*/ 0 w 158"/>
                <a:gd name="T59" fmla="*/ 1 h 164"/>
                <a:gd name="T60" fmla="*/ 0 w 158"/>
                <a:gd name="T61" fmla="*/ 0 h 164"/>
                <a:gd name="T62" fmla="*/ 0 w 158"/>
                <a:gd name="T63" fmla="*/ 1 h 164"/>
                <a:gd name="T64" fmla="*/ 0 w 158"/>
                <a:gd name="T65" fmla="*/ 1 h 164"/>
                <a:gd name="T66" fmla="*/ 0 w 158"/>
                <a:gd name="T67" fmla="*/ 1 h 164"/>
                <a:gd name="T68" fmla="*/ 0 w 158"/>
                <a:gd name="T69" fmla="*/ 1 h 164"/>
                <a:gd name="T70" fmla="*/ 0 w 158"/>
                <a:gd name="T71" fmla="*/ 1 h 164"/>
                <a:gd name="T72" fmla="*/ 0 w 158"/>
                <a:gd name="T73" fmla="*/ 1 h 164"/>
                <a:gd name="T74" fmla="*/ 0 w 158"/>
                <a:gd name="T75" fmla="*/ 1 h 164"/>
                <a:gd name="T76" fmla="*/ 0 w 158"/>
                <a:gd name="T77" fmla="*/ 1 h 164"/>
                <a:gd name="T78" fmla="*/ 0 w 158"/>
                <a:gd name="T79" fmla="*/ 1 h 164"/>
                <a:gd name="T80" fmla="*/ 0 w 158"/>
                <a:gd name="T81" fmla="*/ 1 h 16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8"/>
                <a:gd name="T124" fmla="*/ 0 h 164"/>
                <a:gd name="T125" fmla="*/ 158 w 158"/>
                <a:gd name="T126" fmla="*/ 164 h 164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8" h="164">
                  <a:moveTo>
                    <a:pt x="133" y="54"/>
                  </a:moveTo>
                  <a:lnTo>
                    <a:pt x="138" y="72"/>
                  </a:lnTo>
                  <a:lnTo>
                    <a:pt x="135" y="86"/>
                  </a:lnTo>
                  <a:lnTo>
                    <a:pt x="125" y="99"/>
                  </a:lnTo>
                  <a:lnTo>
                    <a:pt x="110" y="110"/>
                  </a:lnTo>
                  <a:lnTo>
                    <a:pt x="93" y="120"/>
                  </a:lnTo>
                  <a:lnTo>
                    <a:pt x="74" y="130"/>
                  </a:lnTo>
                  <a:lnTo>
                    <a:pt x="53" y="140"/>
                  </a:lnTo>
                  <a:lnTo>
                    <a:pt x="36" y="149"/>
                  </a:lnTo>
                  <a:lnTo>
                    <a:pt x="33" y="152"/>
                  </a:lnTo>
                  <a:lnTo>
                    <a:pt x="32" y="154"/>
                  </a:lnTo>
                  <a:lnTo>
                    <a:pt x="32" y="157"/>
                  </a:lnTo>
                  <a:lnTo>
                    <a:pt x="35" y="160"/>
                  </a:lnTo>
                  <a:lnTo>
                    <a:pt x="37" y="163"/>
                  </a:lnTo>
                  <a:lnTo>
                    <a:pt x="42" y="164"/>
                  </a:lnTo>
                  <a:lnTo>
                    <a:pt x="46" y="164"/>
                  </a:lnTo>
                  <a:lnTo>
                    <a:pt x="51" y="163"/>
                  </a:lnTo>
                  <a:lnTo>
                    <a:pt x="72" y="153"/>
                  </a:lnTo>
                  <a:lnTo>
                    <a:pt x="94" y="143"/>
                  </a:lnTo>
                  <a:lnTo>
                    <a:pt x="114" y="132"/>
                  </a:lnTo>
                  <a:lnTo>
                    <a:pt x="133" y="118"/>
                  </a:lnTo>
                  <a:lnTo>
                    <a:pt x="146" y="104"/>
                  </a:lnTo>
                  <a:lnTo>
                    <a:pt x="155" y="87"/>
                  </a:lnTo>
                  <a:lnTo>
                    <a:pt x="158" y="70"/>
                  </a:lnTo>
                  <a:lnTo>
                    <a:pt x="152" y="51"/>
                  </a:lnTo>
                  <a:lnTo>
                    <a:pt x="139" y="37"/>
                  </a:lnTo>
                  <a:lnTo>
                    <a:pt x="122" y="24"/>
                  </a:lnTo>
                  <a:lnTo>
                    <a:pt x="99" y="14"/>
                  </a:lnTo>
                  <a:lnTo>
                    <a:pt x="75" y="7"/>
                  </a:lnTo>
                  <a:lnTo>
                    <a:pt x="51" y="2"/>
                  </a:lnTo>
                  <a:lnTo>
                    <a:pt x="29" y="0"/>
                  </a:lnTo>
                  <a:lnTo>
                    <a:pt x="11" y="1"/>
                  </a:lnTo>
                  <a:lnTo>
                    <a:pt x="0" y="5"/>
                  </a:lnTo>
                  <a:lnTo>
                    <a:pt x="20" y="9"/>
                  </a:lnTo>
                  <a:lnTo>
                    <a:pt x="40" y="12"/>
                  </a:lnTo>
                  <a:lnTo>
                    <a:pt x="59" y="15"/>
                  </a:lnTo>
                  <a:lnTo>
                    <a:pt x="78" y="19"/>
                  </a:lnTo>
                  <a:lnTo>
                    <a:pt x="96" y="24"/>
                  </a:lnTo>
                  <a:lnTo>
                    <a:pt x="112" y="32"/>
                  </a:lnTo>
                  <a:lnTo>
                    <a:pt x="125" y="41"/>
                  </a:lnTo>
                  <a:lnTo>
                    <a:pt x="133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05" name="Freeform 132"/>
            <p:cNvSpPr>
              <a:spLocks/>
            </p:cNvSpPr>
            <p:nvPr/>
          </p:nvSpPr>
          <p:spPr bwMode="auto">
            <a:xfrm>
              <a:off x="4796" y="285"/>
              <a:ext cx="134" cy="170"/>
            </a:xfrm>
            <a:custGeom>
              <a:avLst/>
              <a:gdLst>
                <a:gd name="T0" fmla="*/ 0 w 400"/>
                <a:gd name="T1" fmla="*/ 1 h 340"/>
                <a:gd name="T2" fmla="*/ 0 w 400"/>
                <a:gd name="T3" fmla="*/ 1 h 340"/>
                <a:gd name="T4" fmla="*/ 0 w 400"/>
                <a:gd name="T5" fmla="*/ 1 h 340"/>
                <a:gd name="T6" fmla="*/ 0 w 400"/>
                <a:gd name="T7" fmla="*/ 1 h 340"/>
                <a:gd name="T8" fmla="*/ 0 w 400"/>
                <a:gd name="T9" fmla="*/ 1 h 340"/>
                <a:gd name="T10" fmla="*/ 0 w 400"/>
                <a:gd name="T11" fmla="*/ 1 h 340"/>
                <a:gd name="T12" fmla="*/ 0 w 400"/>
                <a:gd name="T13" fmla="*/ 1 h 340"/>
                <a:gd name="T14" fmla="*/ 0 w 400"/>
                <a:gd name="T15" fmla="*/ 1 h 340"/>
                <a:gd name="T16" fmla="*/ 0 w 400"/>
                <a:gd name="T17" fmla="*/ 1 h 340"/>
                <a:gd name="T18" fmla="*/ 0 w 400"/>
                <a:gd name="T19" fmla="*/ 1 h 340"/>
                <a:gd name="T20" fmla="*/ 0 w 400"/>
                <a:gd name="T21" fmla="*/ 1 h 340"/>
                <a:gd name="T22" fmla="*/ 0 w 400"/>
                <a:gd name="T23" fmla="*/ 1 h 340"/>
                <a:gd name="T24" fmla="*/ 0 w 400"/>
                <a:gd name="T25" fmla="*/ 1 h 340"/>
                <a:gd name="T26" fmla="*/ 0 w 400"/>
                <a:gd name="T27" fmla="*/ 1 h 340"/>
                <a:gd name="T28" fmla="*/ 0 w 400"/>
                <a:gd name="T29" fmla="*/ 1 h 340"/>
                <a:gd name="T30" fmla="*/ 0 w 400"/>
                <a:gd name="T31" fmla="*/ 1 h 340"/>
                <a:gd name="T32" fmla="*/ 0 w 400"/>
                <a:gd name="T33" fmla="*/ 1 h 340"/>
                <a:gd name="T34" fmla="*/ 0 w 400"/>
                <a:gd name="T35" fmla="*/ 1 h 340"/>
                <a:gd name="T36" fmla="*/ 0 w 400"/>
                <a:gd name="T37" fmla="*/ 1 h 340"/>
                <a:gd name="T38" fmla="*/ 0 w 400"/>
                <a:gd name="T39" fmla="*/ 1 h 340"/>
                <a:gd name="T40" fmla="*/ 0 w 400"/>
                <a:gd name="T41" fmla="*/ 1 h 340"/>
                <a:gd name="T42" fmla="*/ 0 w 400"/>
                <a:gd name="T43" fmla="*/ 1 h 340"/>
                <a:gd name="T44" fmla="*/ 0 w 400"/>
                <a:gd name="T45" fmla="*/ 1 h 340"/>
                <a:gd name="T46" fmla="*/ 0 w 400"/>
                <a:gd name="T47" fmla="*/ 1 h 340"/>
                <a:gd name="T48" fmla="*/ 0 w 400"/>
                <a:gd name="T49" fmla="*/ 1 h 340"/>
                <a:gd name="T50" fmla="*/ 0 w 400"/>
                <a:gd name="T51" fmla="*/ 1 h 340"/>
                <a:gd name="T52" fmla="*/ 0 w 400"/>
                <a:gd name="T53" fmla="*/ 1 h 340"/>
                <a:gd name="T54" fmla="*/ 0 w 400"/>
                <a:gd name="T55" fmla="*/ 1 h 340"/>
                <a:gd name="T56" fmla="*/ 0 w 400"/>
                <a:gd name="T57" fmla="*/ 1 h 340"/>
                <a:gd name="T58" fmla="*/ 0 w 400"/>
                <a:gd name="T59" fmla="*/ 1 h 340"/>
                <a:gd name="T60" fmla="*/ 0 w 400"/>
                <a:gd name="T61" fmla="*/ 1 h 340"/>
                <a:gd name="T62" fmla="*/ 0 w 400"/>
                <a:gd name="T63" fmla="*/ 1 h 340"/>
                <a:gd name="T64" fmla="*/ 0 w 400"/>
                <a:gd name="T65" fmla="*/ 1 h 340"/>
                <a:gd name="T66" fmla="*/ 0 w 400"/>
                <a:gd name="T67" fmla="*/ 1 h 340"/>
                <a:gd name="T68" fmla="*/ 0 w 400"/>
                <a:gd name="T69" fmla="*/ 1 h 340"/>
                <a:gd name="T70" fmla="*/ 0 w 400"/>
                <a:gd name="T71" fmla="*/ 1 h 340"/>
                <a:gd name="T72" fmla="*/ 0 w 400"/>
                <a:gd name="T73" fmla="*/ 1 h 340"/>
                <a:gd name="T74" fmla="*/ 0 w 400"/>
                <a:gd name="T75" fmla="*/ 1 h 340"/>
                <a:gd name="T76" fmla="*/ 0 w 400"/>
                <a:gd name="T77" fmla="*/ 1 h 340"/>
                <a:gd name="T78" fmla="*/ 0 w 400"/>
                <a:gd name="T79" fmla="*/ 1 h 340"/>
                <a:gd name="T80" fmla="*/ 0 w 400"/>
                <a:gd name="T81" fmla="*/ 0 h 340"/>
                <a:gd name="T82" fmla="*/ 0 w 400"/>
                <a:gd name="T83" fmla="*/ 1 h 340"/>
                <a:gd name="T84" fmla="*/ 0 w 400"/>
                <a:gd name="T85" fmla="*/ 1 h 340"/>
                <a:gd name="T86" fmla="*/ 0 w 400"/>
                <a:gd name="T87" fmla="*/ 1 h 34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400"/>
                <a:gd name="T133" fmla="*/ 0 h 340"/>
                <a:gd name="T134" fmla="*/ 400 w 400"/>
                <a:gd name="T135" fmla="*/ 340 h 34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400" h="340">
                  <a:moveTo>
                    <a:pt x="156" y="45"/>
                  </a:moveTo>
                  <a:lnTo>
                    <a:pt x="125" y="62"/>
                  </a:lnTo>
                  <a:lnTo>
                    <a:pt x="95" y="82"/>
                  </a:lnTo>
                  <a:lnTo>
                    <a:pt x="67" y="103"/>
                  </a:lnTo>
                  <a:lnTo>
                    <a:pt x="42" y="125"/>
                  </a:lnTo>
                  <a:lnTo>
                    <a:pt x="22" y="150"/>
                  </a:lnTo>
                  <a:lnTo>
                    <a:pt x="8" y="176"/>
                  </a:lnTo>
                  <a:lnTo>
                    <a:pt x="0" y="204"/>
                  </a:lnTo>
                  <a:lnTo>
                    <a:pt x="2" y="233"/>
                  </a:lnTo>
                  <a:lnTo>
                    <a:pt x="5" y="240"/>
                  </a:lnTo>
                  <a:lnTo>
                    <a:pt x="9" y="248"/>
                  </a:lnTo>
                  <a:lnTo>
                    <a:pt x="13" y="254"/>
                  </a:lnTo>
                  <a:lnTo>
                    <a:pt x="19" y="261"/>
                  </a:lnTo>
                  <a:lnTo>
                    <a:pt x="26" y="268"/>
                  </a:lnTo>
                  <a:lnTo>
                    <a:pt x="34" y="274"/>
                  </a:lnTo>
                  <a:lnTo>
                    <a:pt x="42" y="279"/>
                  </a:lnTo>
                  <a:lnTo>
                    <a:pt x="51" y="283"/>
                  </a:lnTo>
                  <a:lnTo>
                    <a:pt x="70" y="291"/>
                  </a:lnTo>
                  <a:lnTo>
                    <a:pt x="89" y="298"/>
                  </a:lnTo>
                  <a:lnTo>
                    <a:pt x="108" y="305"/>
                  </a:lnTo>
                  <a:lnTo>
                    <a:pt x="128" y="310"/>
                  </a:lnTo>
                  <a:lnTo>
                    <a:pt x="149" y="315"/>
                  </a:lnTo>
                  <a:lnTo>
                    <a:pt x="169" y="319"/>
                  </a:lnTo>
                  <a:lnTo>
                    <a:pt x="189" y="323"/>
                  </a:lnTo>
                  <a:lnTo>
                    <a:pt x="210" y="326"/>
                  </a:lnTo>
                  <a:lnTo>
                    <a:pt x="231" y="329"/>
                  </a:lnTo>
                  <a:lnTo>
                    <a:pt x="253" y="331"/>
                  </a:lnTo>
                  <a:lnTo>
                    <a:pt x="274" y="334"/>
                  </a:lnTo>
                  <a:lnTo>
                    <a:pt x="295" y="336"/>
                  </a:lnTo>
                  <a:lnTo>
                    <a:pt x="317" y="337"/>
                  </a:lnTo>
                  <a:lnTo>
                    <a:pt x="339" y="338"/>
                  </a:lnTo>
                  <a:lnTo>
                    <a:pt x="359" y="339"/>
                  </a:lnTo>
                  <a:lnTo>
                    <a:pt x="381" y="340"/>
                  </a:lnTo>
                  <a:lnTo>
                    <a:pt x="387" y="340"/>
                  </a:lnTo>
                  <a:lnTo>
                    <a:pt x="393" y="337"/>
                  </a:lnTo>
                  <a:lnTo>
                    <a:pt x="397" y="334"/>
                  </a:lnTo>
                  <a:lnTo>
                    <a:pt x="400" y="328"/>
                  </a:lnTo>
                  <a:lnTo>
                    <a:pt x="400" y="323"/>
                  </a:lnTo>
                  <a:lnTo>
                    <a:pt x="397" y="319"/>
                  </a:lnTo>
                  <a:lnTo>
                    <a:pt x="391" y="316"/>
                  </a:lnTo>
                  <a:lnTo>
                    <a:pt x="385" y="315"/>
                  </a:lnTo>
                  <a:lnTo>
                    <a:pt x="365" y="315"/>
                  </a:lnTo>
                  <a:lnTo>
                    <a:pt x="346" y="315"/>
                  </a:lnTo>
                  <a:lnTo>
                    <a:pt x="326" y="314"/>
                  </a:lnTo>
                  <a:lnTo>
                    <a:pt x="307" y="313"/>
                  </a:lnTo>
                  <a:lnTo>
                    <a:pt x="287" y="312"/>
                  </a:lnTo>
                  <a:lnTo>
                    <a:pt x="266" y="310"/>
                  </a:lnTo>
                  <a:lnTo>
                    <a:pt x="247" y="308"/>
                  </a:lnTo>
                  <a:lnTo>
                    <a:pt x="227" y="306"/>
                  </a:lnTo>
                  <a:lnTo>
                    <a:pt x="208" y="303"/>
                  </a:lnTo>
                  <a:lnTo>
                    <a:pt x="188" y="300"/>
                  </a:lnTo>
                  <a:lnTo>
                    <a:pt x="169" y="295"/>
                  </a:lnTo>
                  <a:lnTo>
                    <a:pt x="150" y="291"/>
                  </a:lnTo>
                  <a:lnTo>
                    <a:pt x="131" y="287"/>
                  </a:lnTo>
                  <a:lnTo>
                    <a:pt x="114" y="281"/>
                  </a:lnTo>
                  <a:lnTo>
                    <a:pt x="95" y="275"/>
                  </a:lnTo>
                  <a:lnTo>
                    <a:pt x="77" y="269"/>
                  </a:lnTo>
                  <a:lnTo>
                    <a:pt x="63" y="261"/>
                  </a:lnTo>
                  <a:lnTo>
                    <a:pt x="51" y="251"/>
                  </a:lnTo>
                  <a:lnTo>
                    <a:pt x="44" y="241"/>
                  </a:lnTo>
                  <a:lnTo>
                    <a:pt x="38" y="228"/>
                  </a:lnTo>
                  <a:lnTo>
                    <a:pt x="38" y="214"/>
                  </a:lnTo>
                  <a:lnTo>
                    <a:pt x="41" y="195"/>
                  </a:lnTo>
                  <a:lnTo>
                    <a:pt x="47" y="177"/>
                  </a:lnTo>
                  <a:lnTo>
                    <a:pt x="53" y="163"/>
                  </a:lnTo>
                  <a:lnTo>
                    <a:pt x="63" y="148"/>
                  </a:lnTo>
                  <a:lnTo>
                    <a:pt x="74" y="135"/>
                  </a:lnTo>
                  <a:lnTo>
                    <a:pt x="85" y="122"/>
                  </a:lnTo>
                  <a:lnTo>
                    <a:pt x="98" y="111"/>
                  </a:lnTo>
                  <a:lnTo>
                    <a:pt x="111" y="100"/>
                  </a:lnTo>
                  <a:lnTo>
                    <a:pt x="125" y="89"/>
                  </a:lnTo>
                  <a:lnTo>
                    <a:pt x="141" y="79"/>
                  </a:lnTo>
                  <a:lnTo>
                    <a:pt x="160" y="68"/>
                  </a:lnTo>
                  <a:lnTo>
                    <a:pt x="179" y="57"/>
                  </a:lnTo>
                  <a:lnTo>
                    <a:pt x="201" y="47"/>
                  </a:lnTo>
                  <a:lnTo>
                    <a:pt x="224" y="37"/>
                  </a:lnTo>
                  <a:lnTo>
                    <a:pt x="249" y="27"/>
                  </a:lnTo>
                  <a:lnTo>
                    <a:pt x="272" y="19"/>
                  </a:lnTo>
                  <a:lnTo>
                    <a:pt x="294" y="12"/>
                  </a:lnTo>
                  <a:lnTo>
                    <a:pt x="314" y="6"/>
                  </a:lnTo>
                  <a:lnTo>
                    <a:pt x="332" y="1"/>
                  </a:lnTo>
                  <a:lnTo>
                    <a:pt x="316" y="0"/>
                  </a:lnTo>
                  <a:lnTo>
                    <a:pt x="295" y="1"/>
                  </a:lnTo>
                  <a:lnTo>
                    <a:pt x="274" y="5"/>
                  </a:lnTo>
                  <a:lnTo>
                    <a:pt x="249" y="10"/>
                  </a:lnTo>
                  <a:lnTo>
                    <a:pt x="224" y="17"/>
                  </a:lnTo>
                  <a:lnTo>
                    <a:pt x="199" y="25"/>
                  </a:lnTo>
                  <a:lnTo>
                    <a:pt x="176" y="35"/>
                  </a:lnTo>
                  <a:lnTo>
                    <a:pt x="156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06" name="Freeform 133"/>
            <p:cNvSpPr>
              <a:spLocks/>
            </p:cNvSpPr>
            <p:nvPr/>
          </p:nvSpPr>
          <p:spPr bwMode="auto">
            <a:xfrm>
              <a:off x="4984" y="279"/>
              <a:ext cx="117" cy="114"/>
            </a:xfrm>
            <a:custGeom>
              <a:avLst/>
              <a:gdLst>
                <a:gd name="T0" fmla="*/ 0 w 349"/>
                <a:gd name="T1" fmla="*/ 1 h 227"/>
                <a:gd name="T2" fmla="*/ 0 w 349"/>
                <a:gd name="T3" fmla="*/ 1 h 227"/>
                <a:gd name="T4" fmla="*/ 0 w 349"/>
                <a:gd name="T5" fmla="*/ 1 h 227"/>
                <a:gd name="T6" fmla="*/ 0 w 349"/>
                <a:gd name="T7" fmla="*/ 1 h 227"/>
                <a:gd name="T8" fmla="*/ 0 w 349"/>
                <a:gd name="T9" fmla="*/ 1 h 227"/>
                <a:gd name="T10" fmla="*/ 0 w 349"/>
                <a:gd name="T11" fmla="*/ 1 h 227"/>
                <a:gd name="T12" fmla="*/ 0 w 349"/>
                <a:gd name="T13" fmla="*/ 1 h 227"/>
                <a:gd name="T14" fmla="*/ 0 w 349"/>
                <a:gd name="T15" fmla="*/ 1 h 227"/>
                <a:gd name="T16" fmla="*/ 0 w 349"/>
                <a:gd name="T17" fmla="*/ 1 h 227"/>
                <a:gd name="T18" fmla="*/ 0 w 349"/>
                <a:gd name="T19" fmla="*/ 1 h 227"/>
                <a:gd name="T20" fmla="*/ 0 w 349"/>
                <a:gd name="T21" fmla="*/ 1 h 227"/>
                <a:gd name="T22" fmla="*/ 0 w 349"/>
                <a:gd name="T23" fmla="*/ 1 h 227"/>
                <a:gd name="T24" fmla="*/ 0 w 349"/>
                <a:gd name="T25" fmla="*/ 1 h 227"/>
                <a:gd name="T26" fmla="*/ 0 w 349"/>
                <a:gd name="T27" fmla="*/ 1 h 227"/>
                <a:gd name="T28" fmla="*/ 0 w 349"/>
                <a:gd name="T29" fmla="*/ 1 h 227"/>
                <a:gd name="T30" fmla="*/ 0 w 349"/>
                <a:gd name="T31" fmla="*/ 1 h 227"/>
                <a:gd name="T32" fmla="*/ 0 w 349"/>
                <a:gd name="T33" fmla="*/ 1 h 227"/>
                <a:gd name="T34" fmla="*/ 0 w 349"/>
                <a:gd name="T35" fmla="*/ 1 h 227"/>
                <a:gd name="T36" fmla="*/ 0 w 349"/>
                <a:gd name="T37" fmla="*/ 1 h 227"/>
                <a:gd name="T38" fmla="*/ 0 w 349"/>
                <a:gd name="T39" fmla="*/ 1 h 227"/>
                <a:gd name="T40" fmla="*/ 0 w 349"/>
                <a:gd name="T41" fmla="*/ 1 h 227"/>
                <a:gd name="T42" fmla="*/ 0 w 349"/>
                <a:gd name="T43" fmla="*/ 1 h 227"/>
                <a:gd name="T44" fmla="*/ 0 w 349"/>
                <a:gd name="T45" fmla="*/ 1 h 227"/>
                <a:gd name="T46" fmla="*/ 0 w 349"/>
                <a:gd name="T47" fmla="*/ 1 h 227"/>
                <a:gd name="T48" fmla="*/ 0 w 349"/>
                <a:gd name="T49" fmla="*/ 1 h 227"/>
                <a:gd name="T50" fmla="*/ 0 w 349"/>
                <a:gd name="T51" fmla="*/ 1 h 227"/>
                <a:gd name="T52" fmla="*/ 0 w 349"/>
                <a:gd name="T53" fmla="*/ 1 h 227"/>
                <a:gd name="T54" fmla="*/ 0 w 349"/>
                <a:gd name="T55" fmla="*/ 1 h 227"/>
                <a:gd name="T56" fmla="*/ 0 w 349"/>
                <a:gd name="T57" fmla="*/ 1 h 227"/>
                <a:gd name="T58" fmla="*/ 0 w 349"/>
                <a:gd name="T59" fmla="*/ 1 h 227"/>
                <a:gd name="T60" fmla="*/ 0 w 349"/>
                <a:gd name="T61" fmla="*/ 1 h 227"/>
                <a:gd name="T62" fmla="*/ 0 w 349"/>
                <a:gd name="T63" fmla="*/ 1 h 227"/>
                <a:gd name="T64" fmla="*/ 0 w 349"/>
                <a:gd name="T65" fmla="*/ 1 h 227"/>
                <a:gd name="T66" fmla="*/ 0 w 349"/>
                <a:gd name="T67" fmla="*/ 1 h 227"/>
                <a:gd name="T68" fmla="*/ 0 w 349"/>
                <a:gd name="T69" fmla="*/ 1 h 227"/>
                <a:gd name="T70" fmla="*/ 0 w 349"/>
                <a:gd name="T71" fmla="*/ 1 h 227"/>
                <a:gd name="T72" fmla="*/ 0 w 349"/>
                <a:gd name="T73" fmla="*/ 1 h 227"/>
                <a:gd name="T74" fmla="*/ 0 w 349"/>
                <a:gd name="T75" fmla="*/ 1 h 227"/>
                <a:gd name="T76" fmla="*/ 0 w 349"/>
                <a:gd name="T77" fmla="*/ 1 h 227"/>
                <a:gd name="T78" fmla="*/ 0 w 349"/>
                <a:gd name="T79" fmla="*/ 0 h 227"/>
                <a:gd name="T80" fmla="*/ 0 w 349"/>
                <a:gd name="T81" fmla="*/ 0 h 227"/>
                <a:gd name="T82" fmla="*/ 0 w 349"/>
                <a:gd name="T83" fmla="*/ 0 h 227"/>
                <a:gd name="T84" fmla="*/ 0 w 349"/>
                <a:gd name="T85" fmla="*/ 1 h 227"/>
                <a:gd name="T86" fmla="*/ 0 w 349"/>
                <a:gd name="T87" fmla="*/ 1 h 227"/>
                <a:gd name="T88" fmla="*/ 0 w 349"/>
                <a:gd name="T89" fmla="*/ 1 h 227"/>
                <a:gd name="T90" fmla="*/ 0 w 349"/>
                <a:gd name="T91" fmla="*/ 1 h 227"/>
                <a:gd name="T92" fmla="*/ 0 w 349"/>
                <a:gd name="T93" fmla="*/ 1 h 227"/>
                <a:gd name="T94" fmla="*/ 0 w 349"/>
                <a:gd name="T95" fmla="*/ 1 h 227"/>
                <a:gd name="T96" fmla="*/ 0 w 349"/>
                <a:gd name="T97" fmla="*/ 1 h 227"/>
                <a:gd name="T98" fmla="*/ 0 w 349"/>
                <a:gd name="T99" fmla="*/ 1 h 227"/>
                <a:gd name="T100" fmla="*/ 0 w 349"/>
                <a:gd name="T101" fmla="*/ 1 h 227"/>
                <a:gd name="T102" fmla="*/ 0 w 349"/>
                <a:gd name="T103" fmla="*/ 1 h 227"/>
                <a:gd name="T104" fmla="*/ 0 w 349"/>
                <a:gd name="T105" fmla="*/ 1 h 227"/>
                <a:gd name="T106" fmla="*/ 0 w 349"/>
                <a:gd name="T107" fmla="*/ 1 h 227"/>
                <a:gd name="T108" fmla="*/ 0 w 349"/>
                <a:gd name="T109" fmla="*/ 1 h 227"/>
                <a:gd name="T110" fmla="*/ 0 w 349"/>
                <a:gd name="T111" fmla="*/ 1 h 227"/>
                <a:gd name="T112" fmla="*/ 0 w 349"/>
                <a:gd name="T113" fmla="*/ 1 h 227"/>
                <a:gd name="T114" fmla="*/ 0 w 349"/>
                <a:gd name="T115" fmla="*/ 1 h 227"/>
                <a:gd name="T116" fmla="*/ 0 w 349"/>
                <a:gd name="T117" fmla="*/ 1 h 227"/>
                <a:gd name="T118" fmla="*/ 0 w 349"/>
                <a:gd name="T119" fmla="*/ 1 h 227"/>
                <a:gd name="T120" fmla="*/ 0 w 349"/>
                <a:gd name="T121" fmla="*/ 1 h 22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349"/>
                <a:gd name="T184" fmla="*/ 0 h 227"/>
                <a:gd name="T185" fmla="*/ 349 w 349"/>
                <a:gd name="T186" fmla="*/ 227 h 22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349" h="227">
                  <a:moveTo>
                    <a:pt x="291" y="70"/>
                  </a:moveTo>
                  <a:lnTo>
                    <a:pt x="307" y="83"/>
                  </a:lnTo>
                  <a:lnTo>
                    <a:pt x="316" y="97"/>
                  </a:lnTo>
                  <a:lnTo>
                    <a:pt x="321" y="113"/>
                  </a:lnTo>
                  <a:lnTo>
                    <a:pt x="321" y="129"/>
                  </a:lnTo>
                  <a:lnTo>
                    <a:pt x="318" y="142"/>
                  </a:lnTo>
                  <a:lnTo>
                    <a:pt x="313" y="154"/>
                  </a:lnTo>
                  <a:lnTo>
                    <a:pt x="302" y="165"/>
                  </a:lnTo>
                  <a:lnTo>
                    <a:pt x="292" y="174"/>
                  </a:lnTo>
                  <a:lnTo>
                    <a:pt x="279" y="185"/>
                  </a:lnTo>
                  <a:lnTo>
                    <a:pt x="266" y="193"/>
                  </a:lnTo>
                  <a:lnTo>
                    <a:pt x="253" y="202"/>
                  </a:lnTo>
                  <a:lnTo>
                    <a:pt x="240" y="212"/>
                  </a:lnTo>
                  <a:lnTo>
                    <a:pt x="237" y="215"/>
                  </a:lnTo>
                  <a:lnTo>
                    <a:pt x="236" y="218"/>
                  </a:lnTo>
                  <a:lnTo>
                    <a:pt x="237" y="221"/>
                  </a:lnTo>
                  <a:lnTo>
                    <a:pt x="240" y="224"/>
                  </a:lnTo>
                  <a:lnTo>
                    <a:pt x="244" y="226"/>
                  </a:lnTo>
                  <a:lnTo>
                    <a:pt x="249" y="227"/>
                  </a:lnTo>
                  <a:lnTo>
                    <a:pt x="254" y="226"/>
                  </a:lnTo>
                  <a:lnTo>
                    <a:pt x="259" y="224"/>
                  </a:lnTo>
                  <a:lnTo>
                    <a:pt x="288" y="211"/>
                  </a:lnTo>
                  <a:lnTo>
                    <a:pt x="311" y="193"/>
                  </a:lnTo>
                  <a:lnTo>
                    <a:pt x="331" y="172"/>
                  </a:lnTo>
                  <a:lnTo>
                    <a:pt x="345" y="151"/>
                  </a:lnTo>
                  <a:lnTo>
                    <a:pt x="349" y="127"/>
                  </a:lnTo>
                  <a:lnTo>
                    <a:pt x="346" y="104"/>
                  </a:lnTo>
                  <a:lnTo>
                    <a:pt x="334" y="83"/>
                  </a:lnTo>
                  <a:lnTo>
                    <a:pt x="311" y="63"/>
                  </a:lnTo>
                  <a:lnTo>
                    <a:pt x="294" y="53"/>
                  </a:lnTo>
                  <a:lnTo>
                    <a:pt x="273" y="44"/>
                  </a:lnTo>
                  <a:lnTo>
                    <a:pt x="250" y="35"/>
                  </a:lnTo>
                  <a:lnTo>
                    <a:pt x="227" y="28"/>
                  </a:lnTo>
                  <a:lnTo>
                    <a:pt x="202" y="22"/>
                  </a:lnTo>
                  <a:lnTo>
                    <a:pt x="176" y="17"/>
                  </a:lnTo>
                  <a:lnTo>
                    <a:pt x="151" y="12"/>
                  </a:lnTo>
                  <a:lnTo>
                    <a:pt x="125" y="7"/>
                  </a:lnTo>
                  <a:lnTo>
                    <a:pt x="102" y="4"/>
                  </a:lnTo>
                  <a:lnTo>
                    <a:pt x="79" y="2"/>
                  </a:lnTo>
                  <a:lnTo>
                    <a:pt x="58" y="0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12" y="1"/>
                  </a:lnTo>
                  <a:lnTo>
                    <a:pt x="5" y="3"/>
                  </a:lnTo>
                  <a:lnTo>
                    <a:pt x="0" y="5"/>
                  </a:lnTo>
                  <a:lnTo>
                    <a:pt x="15" y="7"/>
                  </a:lnTo>
                  <a:lnTo>
                    <a:pt x="31" y="9"/>
                  </a:lnTo>
                  <a:lnTo>
                    <a:pt x="47" y="11"/>
                  </a:lnTo>
                  <a:lnTo>
                    <a:pt x="64" y="13"/>
                  </a:lnTo>
                  <a:lnTo>
                    <a:pt x="83" y="15"/>
                  </a:lnTo>
                  <a:lnTo>
                    <a:pt x="102" y="17"/>
                  </a:lnTo>
                  <a:lnTo>
                    <a:pt x="121" y="20"/>
                  </a:lnTo>
                  <a:lnTo>
                    <a:pt x="141" y="23"/>
                  </a:lnTo>
                  <a:lnTo>
                    <a:pt x="160" y="27"/>
                  </a:lnTo>
                  <a:lnTo>
                    <a:pt x="180" y="31"/>
                  </a:lnTo>
                  <a:lnTo>
                    <a:pt x="201" y="36"/>
                  </a:lnTo>
                  <a:lnTo>
                    <a:pt x="220" y="41"/>
                  </a:lnTo>
                  <a:lnTo>
                    <a:pt x="238" y="48"/>
                  </a:lnTo>
                  <a:lnTo>
                    <a:pt x="257" y="54"/>
                  </a:lnTo>
                  <a:lnTo>
                    <a:pt x="275" y="62"/>
                  </a:lnTo>
                  <a:lnTo>
                    <a:pt x="291" y="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07" name="Freeform 134"/>
            <p:cNvSpPr>
              <a:spLocks/>
            </p:cNvSpPr>
            <p:nvPr/>
          </p:nvSpPr>
          <p:spPr bwMode="auto">
            <a:xfrm>
              <a:off x="4750" y="340"/>
              <a:ext cx="48" cy="107"/>
            </a:xfrm>
            <a:custGeom>
              <a:avLst/>
              <a:gdLst>
                <a:gd name="T0" fmla="*/ 0 w 143"/>
                <a:gd name="T1" fmla="*/ 1 h 212"/>
                <a:gd name="T2" fmla="*/ 0 w 143"/>
                <a:gd name="T3" fmla="*/ 1 h 212"/>
                <a:gd name="T4" fmla="*/ 0 w 143"/>
                <a:gd name="T5" fmla="*/ 1 h 212"/>
                <a:gd name="T6" fmla="*/ 0 w 143"/>
                <a:gd name="T7" fmla="*/ 1 h 212"/>
                <a:gd name="T8" fmla="*/ 0 w 143"/>
                <a:gd name="T9" fmla="*/ 1 h 212"/>
                <a:gd name="T10" fmla="*/ 0 w 143"/>
                <a:gd name="T11" fmla="*/ 1 h 212"/>
                <a:gd name="T12" fmla="*/ 0 w 143"/>
                <a:gd name="T13" fmla="*/ 1 h 212"/>
                <a:gd name="T14" fmla="*/ 0 w 143"/>
                <a:gd name="T15" fmla="*/ 1 h 212"/>
                <a:gd name="T16" fmla="*/ 0 w 143"/>
                <a:gd name="T17" fmla="*/ 1 h 212"/>
                <a:gd name="T18" fmla="*/ 0 w 143"/>
                <a:gd name="T19" fmla="*/ 1 h 212"/>
                <a:gd name="T20" fmla="*/ 0 w 143"/>
                <a:gd name="T21" fmla="*/ 1 h 212"/>
                <a:gd name="T22" fmla="*/ 0 w 143"/>
                <a:gd name="T23" fmla="*/ 1 h 212"/>
                <a:gd name="T24" fmla="*/ 0 w 143"/>
                <a:gd name="T25" fmla="*/ 1 h 212"/>
                <a:gd name="T26" fmla="*/ 0 w 143"/>
                <a:gd name="T27" fmla="*/ 1 h 212"/>
                <a:gd name="T28" fmla="*/ 0 w 143"/>
                <a:gd name="T29" fmla="*/ 1 h 212"/>
                <a:gd name="T30" fmla="*/ 0 w 143"/>
                <a:gd name="T31" fmla="*/ 1 h 212"/>
                <a:gd name="T32" fmla="*/ 0 w 143"/>
                <a:gd name="T33" fmla="*/ 1 h 212"/>
                <a:gd name="T34" fmla="*/ 0 w 143"/>
                <a:gd name="T35" fmla="*/ 1 h 212"/>
                <a:gd name="T36" fmla="*/ 0 w 143"/>
                <a:gd name="T37" fmla="*/ 1 h 212"/>
                <a:gd name="T38" fmla="*/ 0 w 143"/>
                <a:gd name="T39" fmla="*/ 1 h 212"/>
                <a:gd name="T40" fmla="*/ 0 w 143"/>
                <a:gd name="T41" fmla="*/ 1 h 212"/>
                <a:gd name="T42" fmla="*/ 0 w 143"/>
                <a:gd name="T43" fmla="*/ 1 h 212"/>
                <a:gd name="T44" fmla="*/ 0 w 143"/>
                <a:gd name="T45" fmla="*/ 1 h 212"/>
                <a:gd name="T46" fmla="*/ 0 w 143"/>
                <a:gd name="T47" fmla="*/ 1 h 212"/>
                <a:gd name="T48" fmla="*/ 0 w 143"/>
                <a:gd name="T49" fmla="*/ 1 h 212"/>
                <a:gd name="T50" fmla="*/ 0 w 143"/>
                <a:gd name="T51" fmla="*/ 1 h 212"/>
                <a:gd name="T52" fmla="*/ 0 w 143"/>
                <a:gd name="T53" fmla="*/ 1 h 212"/>
                <a:gd name="T54" fmla="*/ 0 w 143"/>
                <a:gd name="T55" fmla="*/ 1 h 212"/>
                <a:gd name="T56" fmla="*/ 0 w 143"/>
                <a:gd name="T57" fmla="*/ 1 h 212"/>
                <a:gd name="T58" fmla="*/ 0 w 143"/>
                <a:gd name="T59" fmla="*/ 1 h 212"/>
                <a:gd name="T60" fmla="*/ 0 w 143"/>
                <a:gd name="T61" fmla="*/ 1 h 212"/>
                <a:gd name="T62" fmla="*/ 0 w 143"/>
                <a:gd name="T63" fmla="*/ 1 h 212"/>
                <a:gd name="T64" fmla="*/ 0 w 143"/>
                <a:gd name="T65" fmla="*/ 0 h 212"/>
                <a:gd name="T66" fmla="*/ 0 w 143"/>
                <a:gd name="T67" fmla="*/ 1 h 212"/>
                <a:gd name="T68" fmla="*/ 0 w 143"/>
                <a:gd name="T69" fmla="*/ 1 h 212"/>
                <a:gd name="T70" fmla="*/ 0 w 143"/>
                <a:gd name="T71" fmla="*/ 1 h 212"/>
                <a:gd name="T72" fmla="*/ 0 w 143"/>
                <a:gd name="T73" fmla="*/ 1 h 212"/>
                <a:gd name="T74" fmla="*/ 0 w 143"/>
                <a:gd name="T75" fmla="*/ 1 h 212"/>
                <a:gd name="T76" fmla="*/ 0 w 143"/>
                <a:gd name="T77" fmla="*/ 1 h 212"/>
                <a:gd name="T78" fmla="*/ 0 w 143"/>
                <a:gd name="T79" fmla="*/ 1 h 212"/>
                <a:gd name="T80" fmla="*/ 0 w 143"/>
                <a:gd name="T81" fmla="*/ 1 h 21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43"/>
                <a:gd name="T124" fmla="*/ 0 h 212"/>
                <a:gd name="T125" fmla="*/ 143 w 143"/>
                <a:gd name="T126" fmla="*/ 212 h 21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43" h="212">
                  <a:moveTo>
                    <a:pt x="0" y="115"/>
                  </a:moveTo>
                  <a:lnTo>
                    <a:pt x="0" y="133"/>
                  </a:lnTo>
                  <a:lnTo>
                    <a:pt x="6" y="149"/>
                  </a:lnTo>
                  <a:lnTo>
                    <a:pt x="16" y="165"/>
                  </a:lnTo>
                  <a:lnTo>
                    <a:pt x="31" y="178"/>
                  </a:lnTo>
                  <a:lnTo>
                    <a:pt x="48" y="190"/>
                  </a:lnTo>
                  <a:lnTo>
                    <a:pt x="69" y="200"/>
                  </a:lnTo>
                  <a:lnTo>
                    <a:pt x="92" y="207"/>
                  </a:lnTo>
                  <a:lnTo>
                    <a:pt x="115" y="211"/>
                  </a:lnTo>
                  <a:lnTo>
                    <a:pt x="122" y="212"/>
                  </a:lnTo>
                  <a:lnTo>
                    <a:pt x="130" y="210"/>
                  </a:lnTo>
                  <a:lnTo>
                    <a:pt x="135" y="207"/>
                  </a:lnTo>
                  <a:lnTo>
                    <a:pt x="138" y="203"/>
                  </a:lnTo>
                  <a:lnTo>
                    <a:pt x="138" y="198"/>
                  </a:lnTo>
                  <a:lnTo>
                    <a:pt x="137" y="193"/>
                  </a:lnTo>
                  <a:lnTo>
                    <a:pt x="133" y="189"/>
                  </a:lnTo>
                  <a:lnTo>
                    <a:pt x="125" y="186"/>
                  </a:lnTo>
                  <a:lnTo>
                    <a:pt x="102" y="180"/>
                  </a:lnTo>
                  <a:lnTo>
                    <a:pt x="80" y="172"/>
                  </a:lnTo>
                  <a:lnTo>
                    <a:pt x="63" y="161"/>
                  </a:lnTo>
                  <a:lnTo>
                    <a:pt x="50" y="148"/>
                  </a:lnTo>
                  <a:lnTo>
                    <a:pt x="41" y="133"/>
                  </a:lnTo>
                  <a:lnTo>
                    <a:pt x="37" y="116"/>
                  </a:lnTo>
                  <a:lnTo>
                    <a:pt x="37" y="99"/>
                  </a:lnTo>
                  <a:lnTo>
                    <a:pt x="44" y="80"/>
                  </a:lnTo>
                  <a:lnTo>
                    <a:pt x="54" y="67"/>
                  </a:lnTo>
                  <a:lnTo>
                    <a:pt x="70" y="54"/>
                  </a:lnTo>
                  <a:lnTo>
                    <a:pt x="87" y="41"/>
                  </a:lnTo>
                  <a:lnTo>
                    <a:pt x="106" y="30"/>
                  </a:lnTo>
                  <a:lnTo>
                    <a:pt x="122" y="21"/>
                  </a:lnTo>
                  <a:lnTo>
                    <a:pt x="135" y="11"/>
                  </a:lnTo>
                  <a:lnTo>
                    <a:pt x="143" y="5"/>
                  </a:lnTo>
                  <a:lnTo>
                    <a:pt x="143" y="0"/>
                  </a:lnTo>
                  <a:lnTo>
                    <a:pt x="127" y="4"/>
                  </a:lnTo>
                  <a:lnTo>
                    <a:pt x="106" y="11"/>
                  </a:lnTo>
                  <a:lnTo>
                    <a:pt x="85" y="24"/>
                  </a:lnTo>
                  <a:lnTo>
                    <a:pt x="61" y="38"/>
                  </a:lnTo>
                  <a:lnTo>
                    <a:pt x="40" y="55"/>
                  </a:lnTo>
                  <a:lnTo>
                    <a:pt x="22" y="74"/>
                  </a:lnTo>
                  <a:lnTo>
                    <a:pt x="8" y="95"/>
                  </a:lnTo>
                  <a:lnTo>
                    <a:pt x="0" y="1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708" name="Freeform 135"/>
            <p:cNvSpPr>
              <a:spLocks/>
            </p:cNvSpPr>
            <p:nvPr/>
          </p:nvSpPr>
          <p:spPr bwMode="auto">
            <a:xfrm>
              <a:off x="5081" y="272"/>
              <a:ext cx="101" cy="139"/>
            </a:xfrm>
            <a:custGeom>
              <a:avLst/>
              <a:gdLst>
                <a:gd name="T0" fmla="*/ 0 w 304"/>
                <a:gd name="T1" fmla="*/ 1 h 278"/>
                <a:gd name="T2" fmla="*/ 0 w 304"/>
                <a:gd name="T3" fmla="*/ 1 h 278"/>
                <a:gd name="T4" fmla="*/ 0 w 304"/>
                <a:gd name="T5" fmla="*/ 1 h 278"/>
                <a:gd name="T6" fmla="*/ 0 w 304"/>
                <a:gd name="T7" fmla="*/ 1 h 278"/>
                <a:gd name="T8" fmla="*/ 0 w 304"/>
                <a:gd name="T9" fmla="*/ 1 h 278"/>
                <a:gd name="T10" fmla="*/ 0 w 304"/>
                <a:gd name="T11" fmla="*/ 1 h 278"/>
                <a:gd name="T12" fmla="*/ 0 w 304"/>
                <a:gd name="T13" fmla="*/ 1 h 278"/>
                <a:gd name="T14" fmla="*/ 0 w 304"/>
                <a:gd name="T15" fmla="*/ 1 h 278"/>
                <a:gd name="T16" fmla="*/ 0 w 304"/>
                <a:gd name="T17" fmla="*/ 1 h 278"/>
                <a:gd name="T18" fmla="*/ 0 w 304"/>
                <a:gd name="T19" fmla="*/ 1 h 278"/>
                <a:gd name="T20" fmla="*/ 0 w 304"/>
                <a:gd name="T21" fmla="*/ 1 h 278"/>
                <a:gd name="T22" fmla="*/ 0 w 304"/>
                <a:gd name="T23" fmla="*/ 1 h 278"/>
                <a:gd name="T24" fmla="*/ 0 w 304"/>
                <a:gd name="T25" fmla="*/ 1 h 278"/>
                <a:gd name="T26" fmla="*/ 0 w 304"/>
                <a:gd name="T27" fmla="*/ 1 h 278"/>
                <a:gd name="T28" fmla="*/ 0 w 304"/>
                <a:gd name="T29" fmla="*/ 1 h 278"/>
                <a:gd name="T30" fmla="*/ 0 w 304"/>
                <a:gd name="T31" fmla="*/ 1 h 278"/>
                <a:gd name="T32" fmla="*/ 0 w 304"/>
                <a:gd name="T33" fmla="*/ 1 h 278"/>
                <a:gd name="T34" fmla="*/ 0 w 304"/>
                <a:gd name="T35" fmla="*/ 1 h 278"/>
                <a:gd name="T36" fmla="*/ 0 w 304"/>
                <a:gd name="T37" fmla="*/ 1 h 278"/>
                <a:gd name="T38" fmla="*/ 0 w 304"/>
                <a:gd name="T39" fmla="*/ 1 h 278"/>
                <a:gd name="T40" fmla="*/ 0 w 304"/>
                <a:gd name="T41" fmla="*/ 1 h 278"/>
                <a:gd name="T42" fmla="*/ 0 w 304"/>
                <a:gd name="T43" fmla="*/ 1 h 278"/>
                <a:gd name="T44" fmla="*/ 0 w 304"/>
                <a:gd name="T45" fmla="*/ 1 h 278"/>
                <a:gd name="T46" fmla="*/ 0 w 304"/>
                <a:gd name="T47" fmla="*/ 1 h 278"/>
                <a:gd name="T48" fmla="*/ 0 w 304"/>
                <a:gd name="T49" fmla="*/ 1 h 278"/>
                <a:gd name="T50" fmla="*/ 0 w 304"/>
                <a:gd name="T51" fmla="*/ 1 h 278"/>
                <a:gd name="T52" fmla="*/ 0 w 304"/>
                <a:gd name="T53" fmla="*/ 1 h 278"/>
                <a:gd name="T54" fmla="*/ 0 w 304"/>
                <a:gd name="T55" fmla="*/ 1 h 278"/>
                <a:gd name="T56" fmla="*/ 0 w 304"/>
                <a:gd name="T57" fmla="*/ 1 h 278"/>
                <a:gd name="T58" fmla="*/ 0 w 304"/>
                <a:gd name="T59" fmla="*/ 0 h 278"/>
                <a:gd name="T60" fmla="*/ 0 w 304"/>
                <a:gd name="T61" fmla="*/ 1 h 278"/>
                <a:gd name="T62" fmla="*/ 0 w 304"/>
                <a:gd name="T63" fmla="*/ 1 h 278"/>
                <a:gd name="T64" fmla="*/ 0 w 304"/>
                <a:gd name="T65" fmla="*/ 1 h 278"/>
                <a:gd name="T66" fmla="*/ 0 w 304"/>
                <a:gd name="T67" fmla="*/ 1 h 278"/>
                <a:gd name="T68" fmla="*/ 0 w 304"/>
                <a:gd name="T69" fmla="*/ 1 h 278"/>
                <a:gd name="T70" fmla="*/ 0 w 304"/>
                <a:gd name="T71" fmla="*/ 1 h 278"/>
                <a:gd name="T72" fmla="*/ 0 w 304"/>
                <a:gd name="T73" fmla="*/ 1 h 278"/>
                <a:gd name="T74" fmla="*/ 0 w 304"/>
                <a:gd name="T75" fmla="*/ 1 h 2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304"/>
                <a:gd name="T115" fmla="*/ 0 h 278"/>
                <a:gd name="T116" fmla="*/ 304 w 304"/>
                <a:gd name="T117" fmla="*/ 278 h 2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304" h="278">
                  <a:moveTo>
                    <a:pt x="247" y="104"/>
                  </a:moveTo>
                  <a:lnTo>
                    <a:pt x="258" y="111"/>
                  </a:lnTo>
                  <a:lnTo>
                    <a:pt x="265" y="119"/>
                  </a:lnTo>
                  <a:lnTo>
                    <a:pt x="272" y="129"/>
                  </a:lnTo>
                  <a:lnTo>
                    <a:pt x="276" y="138"/>
                  </a:lnTo>
                  <a:lnTo>
                    <a:pt x="279" y="147"/>
                  </a:lnTo>
                  <a:lnTo>
                    <a:pt x="278" y="158"/>
                  </a:lnTo>
                  <a:lnTo>
                    <a:pt x="275" y="168"/>
                  </a:lnTo>
                  <a:lnTo>
                    <a:pt x="268" y="177"/>
                  </a:lnTo>
                  <a:lnTo>
                    <a:pt x="258" y="187"/>
                  </a:lnTo>
                  <a:lnTo>
                    <a:pt x="246" y="197"/>
                  </a:lnTo>
                  <a:lnTo>
                    <a:pt x="233" y="205"/>
                  </a:lnTo>
                  <a:lnTo>
                    <a:pt x="220" y="213"/>
                  </a:lnTo>
                  <a:lnTo>
                    <a:pt x="205" y="220"/>
                  </a:lnTo>
                  <a:lnTo>
                    <a:pt x="191" y="229"/>
                  </a:lnTo>
                  <a:lnTo>
                    <a:pt x="176" y="237"/>
                  </a:lnTo>
                  <a:lnTo>
                    <a:pt x="163" y="246"/>
                  </a:lnTo>
                  <a:lnTo>
                    <a:pt x="159" y="249"/>
                  </a:lnTo>
                  <a:lnTo>
                    <a:pt x="156" y="253"/>
                  </a:lnTo>
                  <a:lnTo>
                    <a:pt x="153" y="258"/>
                  </a:lnTo>
                  <a:lnTo>
                    <a:pt x="150" y="262"/>
                  </a:lnTo>
                  <a:lnTo>
                    <a:pt x="149" y="266"/>
                  </a:lnTo>
                  <a:lnTo>
                    <a:pt x="149" y="270"/>
                  </a:lnTo>
                  <a:lnTo>
                    <a:pt x="151" y="274"/>
                  </a:lnTo>
                  <a:lnTo>
                    <a:pt x="156" y="277"/>
                  </a:lnTo>
                  <a:lnTo>
                    <a:pt x="162" y="278"/>
                  </a:lnTo>
                  <a:lnTo>
                    <a:pt x="167" y="278"/>
                  </a:lnTo>
                  <a:lnTo>
                    <a:pt x="172" y="277"/>
                  </a:lnTo>
                  <a:lnTo>
                    <a:pt x="176" y="274"/>
                  </a:lnTo>
                  <a:lnTo>
                    <a:pt x="191" y="262"/>
                  </a:lnTo>
                  <a:lnTo>
                    <a:pt x="207" y="251"/>
                  </a:lnTo>
                  <a:lnTo>
                    <a:pt x="223" y="241"/>
                  </a:lnTo>
                  <a:lnTo>
                    <a:pt x="240" y="231"/>
                  </a:lnTo>
                  <a:lnTo>
                    <a:pt x="256" y="220"/>
                  </a:lnTo>
                  <a:lnTo>
                    <a:pt x="272" y="209"/>
                  </a:lnTo>
                  <a:lnTo>
                    <a:pt x="285" y="197"/>
                  </a:lnTo>
                  <a:lnTo>
                    <a:pt x="295" y="183"/>
                  </a:lnTo>
                  <a:lnTo>
                    <a:pt x="303" y="167"/>
                  </a:lnTo>
                  <a:lnTo>
                    <a:pt x="304" y="151"/>
                  </a:lnTo>
                  <a:lnTo>
                    <a:pt x="301" y="136"/>
                  </a:lnTo>
                  <a:lnTo>
                    <a:pt x="294" y="120"/>
                  </a:lnTo>
                  <a:lnTo>
                    <a:pt x="282" y="107"/>
                  </a:lnTo>
                  <a:lnTo>
                    <a:pt x="269" y="94"/>
                  </a:lnTo>
                  <a:lnTo>
                    <a:pt x="252" y="83"/>
                  </a:lnTo>
                  <a:lnTo>
                    <a:pt x="233" y="74"/>
                  </a:lnTo>
                  <a:lnTo>
                    <a:pt x="218" y="68"/>
                  </a:lnTo>
                  <a:lnTo>
                    <a:pt x="202" y="62"/>
                  </a:lnTo>
                  <a:lnTo>
                    <a:pt x="186" y="54"/>
                  </a:lnTo>
                  <a:lnTo>
                    <a:pt x="169" y="48"/>
                  </a:lnTo>
                  <a:lnTo>
                    <a:pt x="151" y="41"/>
                  </a:lnTo>
                  <a:lnTo>
                    <a:pt x="133" y="35"/>
                  </a:lnTo>
                  <a:lnTo>
                    <a:pt x="115" y="28"/>
                  </a:lnTo>
                  <a:lnTo>
                    <a:pt x="98" y="21"/>
                  </a:lnTo>
                  <a:lnTo>
                    <a:pt x="82" y="16"/>
                  </a:lnTo>
                  <a:lnTo>
                    <a:pt x="66" y="11"/>
                  </a:lnTo>
                  <a:lnTo>
                    <a:pt x="50" y="7"/>
                  </a:lnTo>
                  <a:lnTo>
                    <a:pt x="37" y="4"/>
                  </a:lnTo>
                  <a:lnTo>
                    <a:pt x="25" y="1"/>
                  </a:lnTo>
                  <a:lnTo>
                    <a:pt x="15" y="0"/>
                  </a:lnTo>
                  <a:lnTo>
                    <a:pt x="6" y="0"/>
                  </a:lnTo>
                  <a:lnTo>
                    <a:pt x="0" y="2"/>
                  </a:lnTo>
                  <a:lnTo>
                    <a:pt x="13" y="7"/>
                  </a:lnTo>
                  <a:lnTo>
                    <a:pt x="28" y="12"/>
                  </a:lnTo>
                  <a:lnTo>
                    <a:pt x="44" y="17"/>
                  </a:lnTo>
                  <a:lnTo>
                    <a:pt x="58" y="23"/>
                  </a:lnTo>
                  <a:lnTo>
                    <a:pt x="74" y="28"/>
                  </a:lnTo>
                  <a:lnTo>
                    <a:pt x="90" y="33"/>
                  </a:lnTo>
                  <a:lnTo>
                    <a:pt x="106" y="39"/>
                  </a:lnTo>
                  <a:lnTo>
                    <a:pt x="122" y="45"/>
                  </a:lnTo>
                  <a:lnTo>
                    <a:pt x="140" y="51"/>
                  </a:lnTo>
                  <a:lnTo>
                    <a:pt x="156" y="58"/>
                  </a:lnTo>
                  <a:lnTo>
                    <a:pt x="172" y="64"/>
                  </a:lnTo>
                  <a:lnTo>
                    <a:pt x="188" y="71"/>
                  </a:lnTo>
                  <a:lnTo>
                    <a:pt x="204" y="79"/>
                  </a:lnTo>
                  <a:lnTo>
                    <a:pt x="218" y="86"/>
                  </a:lnTo>
                  <a:lnTo>
                    <a:pt x="233" y="95"/>
                  </a:lnTo>
                  <a:lnTo>
                    <a:pt x="247" y="1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11" name="Rectangle 4"/>
          <p:cNvSpPr>
            <a:spLocks noGrp="1" noChangeArrowheads="1"/>
          </p:cNvSpPr>
          <p:nvPr>
            <p:ph type="title"/>
          </p:nvPr>
        </p:nvSpPr>
        <p:spPr>
          <a:xfrm>
            <a:off x="461963" y="193675"/>
            <a:ext cx="7772400" cy="954088"/>
          </a:xfrm>
        </p:spPr>
        <p:txBody>
          <a:bodyPr/>
          <a:lstStyle/>
          <a:p>
            <a:pPr algn="l">
              <a:defRPr/>
            </a:pPr>
            <a:r>
              <a:rPr lang="en-US" dirty="0">
                <a:solidFill>
                  <a:srgbClr val="000099"/>
                </a:solidFill>
                <a:latin typeface="Gill Sans MT" charset="0"/>
                <a:cs typeface="+mj-cs"/>
              </a:rPr>
              <a:t>Elements of a wireless network</a:t>
            </a:r>
          </a:p>
        </p:txBody>
      </p:sp>
      <p:pic>
        <p:nvPicPr>
          <p:cNvPr id="155690" name="Picture 16" descr="underline_base"/>
          <p:cNvPicPr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3" y="881063"/>
            <a:ext cx="7313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5691" name="Group 6"/>
          <p:cNvGrpSpPr>
            <a:grpSpLocks/>
          </p:cNvGrpSpPr>
          <p:nvPr/>
        </p:nvGrpSpPr>
        <p:grpSpPr bwMode="auto">
          <a:xfrm>
            <a:off x="3038475" y="2557463"/>
            <a:ext cx="2362200" cy="1762125"/>
            <a:chOff x="3839" y="1737"/>
            <a:chExt cx="1488" cy="1110"/>
          </a:xfrm>
        </p:grpSpPr>
        <p:sp>
          <p:nvSpPr>
            <p:cNvPr id="155692" name="Freeform 7"/>
            <p:cNvSpPr>
              <a:spLocks/>
            </p:cNvSpPr>
            <p:nvPr/>
          </p:nvSpPr>
          <p:spPr bwMode="auto">
            <a:xfrm>
              <a:off x="3839" y="1737"/>
              <a:ext cx="1488" cy="1110"/>
            </a:xfrm>
            <a:custGeom>
              <a:avLst/>
              <a:gdLst>
                <a:gd name="T0" fmla="*/ 1 w 2135"/>
                <a:gd name="T1" fmla="*/ 7 h 1662"/>
                <a:gd name="T2" fmla="*/ 2 w 2135"/>
                <a:gd name="T3" fmla="*/ 1 h 1662"/>
                <a:gd name="T4" fmla="*/ 12 w 2135"/>
                <a:gd name="T5" fmla="*/ 2 h 1662"/>
                <a:gd name="T6" fmla="*/ 23 w 2135"/>
                <a:gd name="T7" fmla="*/ 1 h 1662"/>
                <a:gd name="T8" fmla="*/ 38 w 2135"/>
                <a:gd name="T9" fmla="*/ 5 h 1662"/>
                <a:gd name="T10" fmla="*/ 38 w 2135"/>
                <a:gd name="T11" fmla="*/ 13 h 1662"/>
                <a:gd name="T12" fmla="*/ 30 w 2135"/>
                <a:gd name="T13" fmla="*/ 19 h 1662"/>
                <a:gd name="T14" fmla="*/ 15 w 2135"/>
                <a:gd name="T15" fmla="*/ 17 h 1662"/>
                <a:gd name="T16" fmla="*/ 10 w 2135"/>
                <a:gd name="T17" fmla="*/ 15 h 1662"/>
                <a:gd name="T18" fmla="*/ 3 w 2135"/>
                <a:gd name="T19" fmla="*/ 13 h 1662"/>
                <a:gd name="T20" fmla="*/ 1 w 2135"/>
                <a:gd name="T21" fmla="*/ 7 h 166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2135"/>
                <a:gd name="T34" fmla="*/ 0 h 1662"/>
                <a:gd name="T35" fmla="*/ 2135 w 2135"/>
                <a:gd name="T36" fmla="*/ 1662 h 166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2135" h="1662">
                  <a:moveTo>
                    <a:pt x="27" y="652"/>
                  </a:moveTo>
                  <a:cubicBezTo>
                    <a:pt x="14" y="487"/>
                    <a:pt x="0" y="152"/>
                    <a:pt x="105" y="76"/>
                  </a:cubicBezTo>
                  <a:cubicBezTo>
                    <a:pt x="210" y="0"/>
                    <a:pt x="473" y="192"/>
                    <a:pt x="657" y="196"/>
                  </a:cubicBezTo>
                  <a:cubicBezTo>
                    <a:pt x="841" y="200"/>
                    <a:pt x="985" y="65"/>
                    <a:pt x="1209" y="100"/>
                  </a:cubicBezTo>
                  <a:cubicBezTo>
                    <a:pt x="1433" y="135"/>
                    <a:pt x="1867" y="232"/>
                    <a:pt x="2001" y="406"/>
                  </a:cubicBezTo>
                  <a:cubicBezTo>
                    <a:pt x="2135" y="580"/>
                    <a:pt x="2083" y="945"/>
                    <a:pt x="2013" y="1144"/>
                  </a:cubicBezTo>
                  <a:cubicBezTo>
                    <a:pt x="1943" y="1343"/>
                    <a:pt x="1781" y="1538"/>
                    <a:pt x="1581" y="1600"/>
                  </a:cubicBezTo>
                  <a:cubicBezTo>
                    <a:pt x="1381" y="1662"/>
                    <a:pt x="993" y="1571"/>
                    <a:pt x="813" y="1516"/>
                  </a:cubicBezTo>
                  <a:cubicBezTo>
                    <a:pt x="633" y="1461"/>
                    <a:pt x="606" y="1345"/>
                    <a:pt x="501" y="1270"/>
                  </a:cubicBezTo>
                  <a:cubicBezTo>
                    <a:pt x="396" y="1195"/>
                    <a:pt x="262" y="1169"/>
                    <a:pt x="183" y="1066"/>
                  </a:cubicBezTo>
                  <a:cubicBezTo>
                    <a:pt x="104" y="963"/>
                    <a:pt x="25" y="819"/>
                    <a:pt x="27" y="652"/>
                  </a:cubicBezTo>
                  <a:close/>
                </a:path>
              </a:pathLst>
            </a:custGeom>
            <a:solidFill>
              <a:srgbClr val="0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5693" name="Text Box 8"/>
            <p:cNvSpPr txBox="1">
              <a:spLocks noChangeArrowheads="1"/>
            </p:cNvSpPr>
            <p:nvPr/>
          </p:nvSpPr>
          <p:spPr bwMode="auto">
            <a:xfrm>
              <a:off x="4146" y="2030"/>
              <a:ext cx="965" cy="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800">
                  <a:latin typeface="Arial" charset="0"/>
                  <a:cs typeface="Arial" charset="0"/>
                </a:rPr>
                <a:t>network </a:t>
              </a:r>
            </a:p>
            <a:p>
              <a:pPr algn="ctr" eaLnBrk="1" hangingPunct="1"/>
              <a:r>
                <a:rPr lang="en-US" sz="1800">
                  <a:latin typeface="Arial" charset="0"/>
                  <a:cs typeface="Arial" charset="0"/>
                </a:rPr>
                <a:t>infrastructure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Footer Placeholder 3"/>
          <p:cNvSpPr>
            <a:spLocks noGrp="1"/>
          </p:cNvSpPr>
          <p:nvPr>
            <p:ph type="ftr" sz="quarter" idx="11"/>
          </p:nvPr>
        </p:nvSpPr>
        <p:spPr bwMode="auto">
          <a:xfrm>
            <a:off x="5783263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</a:rPr>
              <a:t>Wireless, Mobile Networks</a:t>
            </a:r>
          </a:p>
        </p:txBody>
      </p:sp>
      <p:sp>
        <p:nvSpPr>
          <p:cNvPr id="15769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  <a:latin typeface="Calibri" charset="0"/>
              </a:rPr>
              <a:t>6-</a:t>
            </a:r>
            <a:fld id="{F4B4F3AA-7FF9-D045-AA52-94CE17B7FCF1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62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228600"/>
            <a:ext cx="8664575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j-cs"/>
              </a:rPr>
              <a:t>Characteristics of selected wireless links</a:t>
            </a:r>
          </a:p>
        </p:txBody>
      </p:sp>
      <p:sp>
        <p:nvSpPr>
          <p:cNvPr id="7176" name="Rectangle 111"/>
          <p:cNvSpPr>
            <a:spLocks noChangeArrowheads="1"/>
          </p:cNvSpPr>
          <p:nvPr/>
        </p:nvSpPr>
        <p:spPr bwMode="auto">
          <a:xfrm>
            <a:off x="1327150" y="1955800"/>
            <a:ext cx="6567488" cy="34671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8198" name="Line 112"/>
          <p:cNvSpPr>
            <a:spLocks noChangeShapeType="1"/>
          </p:cNvSpPr>
          <p:nvPr/>
        </p:nvSpPr>
        <p:spPr bwMode="auto">
          <a:xfrm>
            <a:off x="1327150" y="5422900"/>
            <a:ext cx="662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199" name="Text Box 113"/>
          <p:cNvSpPr txBox="1">
            <a:spLocks noChangeArrowheads="1"/>
          </p:cNvSpPr>
          <p:nvPr/>
        </p:nvSpPr>
        <p:spPr bwMode="auto">
          <a:xfrm>
            <a:off x="1704975" y="5413375"/>
            <a:ext cx="83185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" charset="0"/>
                <a:cs typeface="+mn-cs"/>
              </a:rPr>
              <a:t>Indoor</a:t>
            </a:r>
          </a:p>
          <a:p>
            <a:pPr algn="ctr" eaLnBrk="1" hangingPunct="1">
              <a:defRPr/>
            </a:pPr>
            <a:r>
              <a:rPr lang="en-US" sz="1400" smtClean="0">
                <a:latin typeface="Arial" charset="0"/>
                <a:cs typeface="+mn-cs"/>
              </a:rPr>
              <a:t>10-30m</a:t>
            </a:r>
          </a:p>
        </p:txBody>
      </p:sp>
      <p:sp>
        <p:nvSpPr>
          <p:cNvPr id="8200" name="Text Box 114"/>
          <p:cNvSpPr txBox="1">
            <a:spLocks noChangeArrowheads="1"/>
          </p:cNvSpPr>
          <p:nvPr/>
        </p:nvSpPr>
        <p:spPr bwMode="auto">
          <a:xfrm>
            <a:off x="3217863" y="5416550"/>
            <a:ext cx="100965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smtClean="0">
                <a:latin typeface="Arial" charset="0"/>
                <a:cs typeface="+mn-cs"/>
              </a:rPr>
              <a:t>50-200m</a:t>
            </a:r>
          </a:p>
        </p:txBody>
      </p:sp>
      <p:sp>
        <p:nvSpPr>
          <p:cNvPr id="8201" name="Text Box 115"/>
          <p:cNvSpPr txBox="1">
            <a:spLocks noChangeArrowheads="1"/>
          </p:cNvSpPr>
          <p:nvPr/>
        </p:nvSpPr>
        <p:spPr bwMode="auto">
          <a:xfrm>
            <a:off x="4695825" y="5421313"/>
            <a:ext cx="1238250" cy="85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" charset="0"/>
                <a:cs typeface="+mn-cs"/>
              </a:rPr>
              <a:t>Mid-range</a:t>
            </a:r>
          </a:p>
          <a:p>
            <a:pPr algn="ctr" eaLnBrk="1" hangingPunct="1">
              <a:defRPr/>
            </a:pPr>
            <a:r>
              <a:rPr lang="en-US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smtClean="0">
                <a:latin typeface="Arial" charset="0"/>
                <a:cs typeface="+mn-cs"/>
              </a:rPr>
              <a:t>200m – 4 Km</a:t>
            </a:r>
          </a:p>
        </p:txBody>
      </p:sp>
      <p:sp>
        <p:nvSpPr>
          <p:cNvPr id="8202" name="Text Box 116"/>
          <p:cNvSpPr txBox="1">
            <a:spLocks noChangeArrowheads="1"/>
          </p:cNvSpPr>
          <p:nvPr/>
        </p:nvSpPr>
        <p:spPr bwMode="auto">
          <a:xfrm>
            <a:off x="6200775" y="5421313"/>
            <a:ext cx="1352550" cy="85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mtClean="0">
                <a:latin typeface="Arial" charset="0"/>
                <a:cs typeface="+mn-cs"/>
              </a:rPr>
              <a:t>Long-range</a:t>
            </a:r>
          </a:p>
          <a:p>
            <a:pPr algn="ctr" eaLnBrk="1" hangingPunct="1">
              <a:defRPr/>
            </a:pPr>
            <a:r>
              <a:rPr lang="en-US" smtClean="0">
                <a:latin typeface="Arial" charset="0"/>
                <a:cs typeface="+mn-cs"/>
              </a:rPr>
              <a:t>outdoor</a:t>
            </a:r>
          </a:p>
          <a:p>
            <a:pPr algn="ctr" eaLnBrk="1" hangingPunct="1">
              <a:defRPr/>
            </a:pPr>
            <a:r>
              <a:rPr lang="en-US" sz="1400" smtClean="0">
                <a:latin typeface="Arial" charset="0"/>
                <a:cs typeface="+mn-cs"/>
              </a:rPr>
              <a:t>5Km – 20 Km</a:t>
            </a:r>
          </a:p>
        </p:txBody>
      </p:sp>
      <p:sp>
        <p:nvSpPr>
          <p:cNvPr id="157706" name="Text Box 117"/>
          <p:cNvSpPr txBox="1">
            <a:spLocks noChangeArrowheads="1"/>
          </p:cNvSpPr>
          <p:nvPr/>
        </p:nvSpPr>
        <p:spPr bwMode="auto">
          <a:xfrm>
            <a:off x="679450" y="48006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.056</a:t>
            </a:r>
            <a:endParaRPr lang="en-US" sz="1400">
              <a:latin typeface="Arial" charset="0"/>
            </a:endParaRPr>
          </a:p>
        </p:txBody>
      </p:sp>
      <p:sp>
        <p:nvSpPr>
          <p:cNvPr id="157707" name="Text Box 118"/>
          <p:cNvSpPr txBox="1">
            <a:spLocks noChangeArrowheads="1"/>
          </p:cNvSpPr>
          <p:nvPr/>
        </p:nvSpPr>
        <p:spPr bwMode="auto">
          <a:xfrm>
            <a:off x="682625" y="4368800"/>
            <a:ext cx="628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.384</a:t>
            </a:r>
            <a:endParaRPr lang="en-US" sz="1400">
              <a:latin typeface="Arial" charset="0"/>
            </a:endParaRPr>
          </a:p>
        </p:txBody>
      </p:sp>
      <p:sp>
        <p:nvSpPr>
          <p:cNvPr id="157708" name="Text Box 119"/>
          <p:cNvSpPr txBox="1">
            <a:spLocks noChangeArrowheads="1"/>
          </p:cNvSpPr>
          <p:nvPr/>
        </p:nvSpPr>
        <p:spPr bwMode="auto">
          <a:xfrm>
            <a:off x="923925" y="36782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1</a:t>
            </a:r>
            <a:endParaRPr lang="en-US" sz="1400">
              <a:latin typeface="Arial" charset="0"/>
            </a:endParaRPr>
          </a:p>
        </p:txBody>
      </p:sp>
      <p:sp>
        <p:nvSpPr>
          <p:cNvPr id="157709" name="Text Box 120"/>
          <p:cNvSpPr txBox="1">
            <a:spLocks noChangeArrowheads="1"/>
          </p:cNvSpPr>
          <p:nvPr/>
        </p:nvSpPr>
        <p:spPr bwMode="auto">
          <a:xfrm>
            <a:off x="922338" y="3246438"/>
            <a:ext cx="31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4</a:t>
            </a:r>
            <a:endParaRPr lang="en-US" sz="1400">
              <a:latin typeface="Arial" charset="0"/>
            </a:endParaRPr>
          </a:p>
        </p:txBody>
      </p:sp>
      <p:sp>
        <p:nvSpPr>
          <p:cNvPr id="157710" name="Text Box 121"/>
          <p:cNvSpPr txBox="1">
            <a:spLocks noChangeArrowheads="1"/>
          </p:cNvSpPr>
          <p:nvPr/>
        </p:nvSpPr>
        <p:spPr bwMode="auto">
          <a:xfrm>
            <a:off x="625475" y="2851150"/>
            <a:ext cx="641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5-11</a:t>
            </a:r>
            <a:endParaRPr lang="en-US" sz="1400">
              <a:latin typeface="Arial" charset="0"/>
            </a:endParaRPr>
          </a:p>
        </p:txBody>
      </p:sp>
      <p:sp>
        <p:nvSpPr>
          <p:cNvPr id="157711" name="Text Box 122"/>
          <p:cNvSpPr txBox="1">
            <a:spLocks noChangeArrowheads="1"/>
          </p:cNvSpPr>
          <p:nvPr/>
        </p:nvSpPr>
        <p:spPr bwMode="auto">
          <a:xfrm>
            <a:off x="814388" y="2435225"/>
            <a:ext cx="438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54</a:t>
            </a:r>
            <a:endParaRPr lang="en-US" sz="1400">
              <a:latin typeface="Arial" charset="0"/>
            </a:endParaRPr>
          </a:p>
        </p:txBody>
      </p:sp>
      <p:sp>
        <p:nvSpPr>
          <p:cNvPr id="8209" name="Rectangle 123"/>
          <p:cNvSpPr>
            <a:spLocks noChangeArrowheads="1"/>
          </p:cNvSpPr>
          <p:nvPr/>
        </p:nvSpPr>
        <p:spPr bwMode="auto">
          <a:xfrm>
            <a:off x="2662238" y="4852988"/>
            <a:ext cx="4676775" cy="284162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0" name="Text Box 124"/>
          <p:cNvSpPr txBox="1">
            <a:spLocks noChangeArrowheads="1"/>
          </p:cNvSpPr>
          <p:nvPr/>
        </p:nvSpPr>
        <p:spPr bwMode="auto">
          <a:xfrm>
            <a:off x="3948113" y="4845050"/>
            <a:ext cx="2106612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  <a:cs typeface="+mn-cs"/>
              </a:rPr>
              <a:t>2G: IS-95, CDMA, GSM</a:t>
            </a:r>
          </a:p>
        </p:txBody>
      </p:sp>
      <p:sp>
        <p:nvSpPr>
          <p:cNvPr id="8211" name="Rectangle 126"/>
          <p:cNvSpPr>
            <a:spLocks noChangeArrowheads="1"/>
          </p:cNvSpPr>
          <p:nvPr/>
        </p:nvSpPr>
        <p:spPr bwMode="auto">
          <a:xfrm>
            <a:off x="2651125" y="4435475"/>
            <a:ext cx="4676775" cy="284163"/>
          </a:xfrm>
          <a:prstGeom prst="rect">
            <a:avLst/>
          </a:prstGeom>
          <a:solidFill>
            <a:srgbClr val="3333CC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2" name="Text Box 127"/>
          <p:cNvSpPr txBox="1">
            <a:spLocks noChangeArrowheads="1"/>
          </p:cNvSpPr>
          <p:nvPr/>
        </p:nvSpPr>
        <p:spPr bwMode="auto">
          <a:xfrm>
            <a:off x="3681413" y="4413250"/>
            <a:ext cx="2982912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  <a:cs typeface="+mn-cs"/>
              </a:rPr>
              <a:t>2.5G: UMTS/WCDMA, CDMA2000</a:t>
            </a:r>
          </a:p>
        </p:txBody>
      </p:sp>
      <p:sp>
        <p:nvSpPr>
          <p:cNvPr id="8213" name="Rectangle 129"/>
          <p:cNvSpPr>
            <a:spLocks noChangeArrowheads="1"/>
          </p:cNvSpPr>
          <p:nvPr/>
        </p:nvSpPr>
        <p:spPr bwMode="auto">
          <a:xfrm>
            <a:off x="1339850" y="3703638"/>
            <a:ext cx="928688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4" name="Text Box 130"/>
          <p:cNvSpPr txBox="1">
            <a:spLocks noChangeArrowheads="1"/>
          </p:cNvSpPr>
          <p:nvPr/>
        </p:nvSpPr>
        <p:spPr bwMode="auto">
          <a:xfrm>
            <a:off x="1422400" y="3711575"/>
            <a:ext cx="725488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  <a:cs typeface="+mn-cs"/>
              </a:rPr>
              <a:t>802.15</a:t>
            </a:r>
          </a:p>
        </p:txBody>
      </p:sp>
      <p:sp>
        <p:nvSpPr>
          <p:cNvPr id="8215" name="Rectangle 131"/>
          <p:cNvSpPr>
            <a:spLocks noChangeArrowheads="1"/>
          </p:cNvSpPr>
          <p:nvPr/>
        </p:nvSpPr>
        <p:spPr bwMode="auto">
          <a:xfrm>
            <a:off x="1354138" y="2865438"/>
            <a:ext cx="1724025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6" name="Text Box 132"/>
          <p:cNvSpPr txBox="1">
            <a:spLocks noChangeArrowheads="1"/>
          </p:cNvSpPr>
          <p:nvPr/>
        </p:nvSpPr>
        <p:spPr bwMode="auto">
          <a:xfrm>
            <a:off x="1724025" y="2890838"/>
            <a:ext cx="833438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  <a:cs typeface="+mn-cs"/>
              </a:rPr>
              <a:t>802.11b</a:t>
            </a:r>
          </a:p>
        </p:txBody>
      </p:sp>
      <p:sp>
        <p:nvSpPr>
          <p:cNvPr id="8217" name="Rectangle 133"/>
          <p:cNvSpPr>
            <a:spLocks noChangeArrowheads="1"/>
          </p:cNvSpPr>
          <p:nvPr/>
        </p:nvSpPr>
        <p:spPr bwMode="auto">
          <a:xfrm>
            <a:off x="1357313" y="2432050"/>
            <a:ext cx="1724025" cy="31591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8" name="Text Box 134"/>
          <p:cNvSpPr txBox="1">
            <a:spLocks noChangeArrowheads="1"/>
          </p:cNvSpPr>
          <p:nvPr/>
        </p:nvSpPr>
        <p:spPr bwMode="auto">
          <a:xfrm>
            <a:off x="1727200" y="2457450"/>
            <a:ext cx="981075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  <a:cs typeface="+mn-cs"/>
              </a:rPr>
              <a:t>802.11a,g</a:t>
            </a:r>
          </a:p>
        </p:txBody>
      </p:sp>
      <p:sp>
        <p:nvSpPr>
          <p:cNvPr id="8219" name="Line 135"/>
          <p:cNvSpPr>
            <a:spLocks noChangeShapeType="1"/>
          </p:cNvSpPr>
          <p:nvPr/>
        </p:nvSpPr>
        <p:spPr bwMode="auto">
          <a:xfrm flipV="1">
            <a:off x="1328738" y="2395538"/>
            <a:ext cx="0" cy="3027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20" name="Rectangle 136"/>
          <p:cNvSpPr>
            <a:spLocks noChangeArrowheads="1"/>
          </p:cNvSpPr>
          <p:nvPr/>
        </p:nvSpPr>
        <p:spPr bwMode="auto">
          <a:xfrm>
            <a:off x="2717800" y="2744788"/>
            <a:ext cx="5078413" cy="596900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21" name="Rectangle 137"/>
          <p:cNvSpPr>
            <a:spLocks noChangeArrowheads="1"/>
          </p:cNvSpPr>
          <p:nvPr/>
        </p:nvSpPr>
        <p:spPr bwMode="auto">
          <a:xfrm>
            <a:off x="2654300" y="3297238"/>
            <a:ext cx="4676775" cy="28416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22" name="Text Box 138"/>
          <p:cNvSpPr txBox="1">
            <a:spLocks noChangeArrowheads="1"/>
          </p:cNvSpPr>
          <p:nvPr/>
        </p:nvSpPr>
        <p:spPr bwMode="auto">
          <a:xfrm>
            <a:off x="2965450" y="3305175"/>
            <a:ext cx="4291013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  <a:cs typeface="+mn-cs"/>
              </a:rPr>
              <a:t>3G: UMTS/WCDMA-HSPDA, CDMA2000-1xEVDO</a:t>
            </a:r>
          </a:p>
        </p:txBody>
      </p:sp>
      <p:sp>
        <p:nvSpPr>
          <p:cNvPr id="8223" name="Text Box 140"/>
          <p:cNvSpPr txBox="1">
            <a:spLocks noChangeArrowheads="1"/>
          </p:cNvSpPr>
          <p:nvPr/>
        </p:nvSpPr>
        <p:spPr bwMode="auto">
          <a:xfrm>
            <a:off x="5013325" y="2922588"/>
            <a:ext cx="1695450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  <a:cs typeface="+mn-cs"/>
              </a:rPr>
              <a:t>4G: LTWE WIMAX</a:t>
            </a:r>
          </a:p>
        </p:txBody>
      </p:sp>
      <p:sp>
        <p:nvSpPr>
          <p:cNvPr id="8224" name="Rectangle 141"/>
          <p:cNvSpPr>
            <a:spLocks noChangeArrowheads="1"/>
          </p:cNvSpPr>
          <p:nvPr/>
        </p:nvSpPr>
        <p:spPr bwMode="auto">
          <a:xfrm>
            <a:off x="3133725" y="2536825"/>
            <a:ext cx="4062413" cy="284163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25" name="Text Box 142"/>
          <p:cNvSpPr txBox="1">
            <a:spLocks noChangeArrowheads="1"/>
          </p:cNvSpPr>
          <p:nvPr/>
        </p:nvSpPr>
        <p:spPr bwMode="auto">
          <a:xfrm>
            <a:off x="4164013" y="2514600"/>
            <a:ext cx="217805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  <a:cs typeface="+mn-cs"/>
              </a:rPr>
              <a:t>802.11a,g point-to-point</a:t>
            </a:r>
          </a:p>
        </p:txBody>
      </p:sp>
      <p:sp>
        <p:nvSpPr>
          <p:cNvPr id="8226" name="Line 143"/>
          <p:cNvSpPr>
            <a:spLocks noChangeShapeType="1"/>
          </p:cNvSpPr>
          <p:nvPr/>
        </p:nvSpPr>
        <p:spPr bwMode="auto">
          <a:xfrm flipH="1">
            <a:off x="7900988" y="2700338"/>
            <a:ext cx="254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57730" name="Text Box 144"/>
          <p:cNvSpPr txBox="1">
            <a:spLocks noChangeArrowheads="1"/>
          </p:cNvSpPr>
          <p:nvPr/>
        </p:nvSpPr>
        <p:spPr bwMode="auto">
          <a:xfrm>
            <a:off x="714375" y="2022475"/>
            <a:ext cx="565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latin typeface="Arial" charset="0"/>
              </a:rPr>
              <a:t>200</a:t>
            </a:r>
            <a:endParaRPr lang="en-US" sz="1400">
              <a:latin typeface="Arial" charset="0"/>
            </a:endParaRPr>
          </a:p>
        </p:txBody>
      </p:sp>
      <p:sp>
        <p:nvSpPr>
          <p:cNvPr id="8228" name="Rectangle 145"/>
          <p:cNvSpPr>
            <a:spLocks noChangeArrowheads="1"/>
          </p:cNvSpPr>
          <p:nvPr/>
        </p:nvSpPr>
        <p:spPr bwMode="auto">
          <a:xfrm>
            <a:off x="1344613" y="2036763"/>
            <a:ext cx="1522412" cy="315912"/>
          </a:xfrm>
          <a:prstGeom prst="rect">
            <a:avLst/>
          </a:prstGeom>
          <a:solidFill>
            <a:srgbClr val="3333CC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29" name="Text Box 146"/>
          <p:cNvSpPr txBox="1">
            <a:spLocks noChangeArrowheads="1"/>
          </p:cNvSpPr>
          <p:nvPr/>
        </p:nvSpPr>
        <p:spPr bwMode="auto">
          <a:xfrm>
            <a:off x="1714500" y="2036763"/>
            <a:ext cx="833438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400" b="1" smtClean="0">
                <a:solidFill>
                  <a:schemeClr val="bg1"/>
                </a:solidFill>
                <a:latin typeface="Arial" charset="0"/>
                <a:cs typeface="+mn-cs"/>
              </a:rPr>
              <a:t>802.11n</a:t>
            </a:r>
          </a:p>
        </p:txBody>
      </p:sp>
      <p:sp>
        <p:nvSpPr>
          <p:cNvPr id="8230" name="Text Box 147"/>
          <p:cNvSpPr txBox="1">
            <a:spLocks noChangeArrowheads="1"/>
          </p:cNvSpPr>
          <p:nvPr/>
        </p:nvSpPr>
        <p:spPr bwMode="auto">
          <a:xfrm rot="-5400000">
            <a:off x="-446881" y="3417094"/>
            <a:ext cx="1898650" cy="3667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mtClean="0">
                <a:latin typeface="Arial" charset="0"/>
                <a:cs typeface="+mn-cs"/>
              </a:rPr>
              <a:t>Data rate (Mbps)</a:t>
            </a:r>
          </a:p>
        </p:txBody>
      </p:sp>
      <p:pic>
        <p:nvPicPr>
          <p:cNvPr id="157734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033463"/>
            <a:ext cx="82280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166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</a:rPr>
              <a:t>Wireless, Mobile Networks</a:t>
            </a:r>
          </a:p>
        </p:txBody>
      </p:sp>
      <p:sp>
        <p:nvSpPr>
          <p:cNvPr id="15974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  <a:latin typeface="Calibri" charset="0"/>
              </a:rPr>
              <a:t>6-</a:t>
            </a:r>
            <a:fld id="{3FEEC8C7-CB2D-8D49-AAFA-102C24DC3138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63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36525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sz="3600" dirty="0">
                <a:solidFill>
                  <a:srgbClr val="000099"/>
                </a:solidFill>
                <a:latin typeface="Gill Sans MT" charset="0"/>
                <a:cs typeface="+mj-cs"/>
              </a:rPr>
              <a:t>Wireless Link </a:t>
            </a:r>
            <a:r>
              <a:rPr lang="en-US" sz="3600" dirty="0" smtClean="0">
                <a:solidFill>
                  <a:srgbClr val="000099"/>
                </a:solidFill>
                <a:latin typeface="Gill Sans MT" charset="0"/>
                <a:cs typeface="+mj-cs"/>
              </a:rPr>
              <a:t>Characteristics</a:t>
            </a:r>
            <a:endParaRPr lang="en-US" sz="3600" dirty="0">
              <a:solidFill>
                <a:srgbClr val="000099"/>
              </a:solidFill>
              <a:latin typeface="Gill Sans MT" charset="0"/>
              <a:cs typeface="+mj-cs"/>
            </a:endParaRPr>
          </a:p>
        </p:txBody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14450"/>
            <a:ext cx="8213725" cy="5197475"/>
          </a:xfrm>
        </p:spPr>
        <p:txBody>
          <a:bodyPr/>
          <a:lstStyle/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i="1">
                <a:solidFill>
                  <a:srgbClr val="C00000"/>
                </a:solidFill>
                <a:latin typeface="Gill Sans MT" charset="0"/>
              </a:rPr>
              <a:t>important </a:t>
            </a:r>
            <a:r>
              <a:rPr lang="en-US">
                <a:latin typeface="Gill Sans MT" charset="0"/>
              </a:rPr>
              <a:t>differences from wired link ….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400">
              <a:latin typeface="Gill Sans MT" charset="0"/>
            </a:endParaRPr>
          </a:p>
          <a:p>
            <a:pPr lvl="1">
              <a:lnSpc>
                <a:spcPct val="80000"/>
              </a:lnSpc>
            </a:pPr>
            <a:r>
              <a:rPr lang="en-US" sz="2600" i="1">
                <a:solidFill>
                  <a:srgbClr val="C00000"/>
                </a:solidFill>
                <a:latin typeface="Gill Sans MT" charset="0"/>
              </a:rPr>
              <a:t>decreased signal strength: </a:t>
            </a:r>
            <a:r>
              <a:rPr lang="en-US" sz="2600">
                <a:latin typeface="Gill Sans MT" charset="0"/>
              </a:rPr>
              <a:t>radio signal attenuates as it propagates through matter (path loss)</a:t>
            </a:r>
          </a:p>
          <a:p>
            <a:pPr lvl="1">
              <a:lnSpc>
                <a:spcPct val="80000"/>
              </a:lnSpc>
            </a:pPr>
            <a:r>
              <a:rPr lang="en-US" sz="2600" i="1">
                <a:solidFill>
                  <a:srgbClr val="C00000"/>
                </a:solidFill>
                <a:latin typeface="Gill Sans MT" charset="0"/>
              </a:rPr>
              <a:t>interference from other sources: </a:t>
            </a:r>
            <a:r>
              <a:rPr lang="en-US" sz="2600">
                <a:latin typeface="Gill Sans MT" charset="0"/>
              </a:rPr>
              <a:t>standardized wireless network frequencies (e.g., 2.4 GHz) shared by other devices (e.g., phone); devices (motors) interfere as well</a:t>
            </a:r>
          </a:p>
          <a:p>
            <a:pPr lvl="1">
              <a:lnSpc>
                <a:spcPct val="80000"/>
              </a:lnSpc>
            </a:pPr>
            <a:r>
              <a:rPr lang="en-US" sz="2600" i="1">
                <a:solidFill>
                  <a:srgbClr val="C00000"/>
                </a:solidFill>
                <a:latin typeface="Gill Sans MT" charset="0"/>
              </a:rPr>
              <a:t>multipath propagation: </a:t>
            </a:r>
            <a:r>
              <a:rPr lang="en-US" sz="2600">
                <a:latin typeface="Gill Sans MT" charset="0"/>
              </a:rPr>
              <a:t>radio signal reflects off objects and ground, arriving at destination at slightly different times</a:t>
            </a:r>
          </a:p>
          <a:p>
            <a:pPr>
              <a:lnSpc>
                <a:spcPct val="80000"/>
              </a:lnSpc>
              <a:buFont typeface="Wingdings" charset="0"/>
              <a:buNone/>
            </a:pPr>
            <a:endParaRPr lang="en-US" sz="2600">
              <a:latin typeface="Gill Sans MT" charset="0"/>
            </a:endParaRPr>
          </a:p>
          <a:p>
            <a:pPr>
              <a:lnSpc>
                <a:spcPct val="80000"/>
              </a:lnSpc>
              <a:buFont typeface="Wingdings" charset="0"/>
              <a:buNone/>
            </a:pPr>
            <a:r>
              <a:rPr lang="en-US" sz="2600">
                <a:latin typeface="Gill Sans MT" charset="0"/>
              </a:rPr>
              <a:t>…. make communication across (even a point to point) wireless link much more </a:t>
            </a:r>
            <a:r>
              <a:rPr lang="ja-JP" altLang="en-US" sz="2600">
                <a:latin typeface="Gill Sans MT" charset="0"/>
              </a:rPr>
              <a:t>“</a:t>
            </a:r>
            <a:r>
              <a:rPr lang="en-US" altLang="ja-JP" sz="2600">
                <a:latin typeface="Gill Sans MT" charset="0"/>
              </a:rPr>
              <a:t>difficult</a:t>
            </a:r>
            <a:r>
              <a:rPr lang="ja-JP" altLang="en-US" sz="2600">
                <a:latin typeface="Gill Sans MT" charset="0"/>
              </a:rPr>
              <a:t>”</a:t>
            </a:r>
            <a:r>
              <a:rPr lang="en-US" altLang="ja-JP" sz="2600">
                <a:latin typeface="Gill Sans MT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en-US" sz="2400">
              <a:latin typeface="Gill Sans MT" charset="0"/>
            </a:endParaRPr>
          </a:p>
        </p:txBody>
      </p:sp>
      <p:pic>
        <p:nvPicPr>
          <p:cNvPr id="159749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89535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Footer Placeholder 5"/>
          <p:cNvSpPr>
            <a:spLocks noGrp="1"/>
          </p:cNvSpPr>
          <p:nvPr>
            <p:ph type="ftr" sz="quarter" idx="11"/>
          </p:nvPr>
        </p:nvSpPr>
        <p:spPr bwMode="auto">
          <a:xfrm>
            <a:off x="5791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</a:rPr>
              <a:t>Wireless, Mobile Networks</a:t>
            </a:r>
          </a:p>
        </p:txBody>
      </p:sp>
      <p:sp>
        <p:nvSpPr>
          <p:cNvPr id="161794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  <a:latin typeface="Calibri" charset="0"/>
              </a:rPr>
              <a:t>6-</a:t>
            </a:r>
            <a:fld id="{3369F9A8-C5B7-584A-87AF-414E91B7599C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64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98438"/>
            <a:ext cx="8229600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j-cs"/>
              </a:rPr>
              <a:t>IEEE 802.11 Wireless LAN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63525" y="1489075"/>
            <a:ext cx="4665663" cy="3300413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00000"/>
                </a:solidFill>
                <a:ea typeface="+mn-ea"/>
                <a:cs typeface="+mn-cs"/>
              </a:rPr>
              <a:t>802.11b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 smtClean="0">
                <a:ea typeface="+mn-ea"/>
                <a:cs typeface="+mn-cs"/>
              </a:rPr>
              <a:t>2.4 GHz unlicensed spectrum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 smtClean="0">
                <a:ea typeface="+mn-ea"/>
                <a:cs typeface="+mn-cs"/>
              </a:rPr>
              <a:t>up to 11 Mbps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en-US" sz="2400" dirty="0" smtClean="0">
                <a:ea typeface="+mn-ea"/>
                <a:cs typeface="+mn-cs"/>
              </a:rPr>
              <a:t>direct sequence spread spectrum (DSSS) in physical layer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dirty="0" smtClean="0"/>
              <a:t>all hosts use same chipping code</a:t>
            </a:r>
          </a:p>
        </p:txBody>
      </p:sp>
      <p:sp>
        <p:nvSpPr>
          <p:cNvPr id="161797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929188" y="1398588"/>
            <a:ext cx="4044950" cy="3519487"/>
          </a:xfrm>
        </p:spPr>
        <p:txBody>
          <a:bodyPr/>
          <a:lstStyle/>
          <a:p>
            <a:pPr marL="0" indent="0">
              <a:buFont typeface="Wingdings" charset="0"/>
              <a:buNone/>
            </a:pPr>
            <a:r>
              <a:rPr lang="en-US" sz="2400">
                <a:solidFill>
                  <a:srgbClr val="C00000"/>
                </a:solidFill>
                <a:latin typeface="Gill Sans MT" charset="0"/>
              </a:rPr>
              <a:t>802.11a</a:t>
            </a:r>
            <a:r>
              <a:rPr lang="en-US" sz="2400">
                <a:latin typeface="Gill Sans MT" charset="0"/>
              </a:rPr>
              <a:t> </a:t>
            </a:r>
          </a:p>
          <a:p>
            <a:pPr lvl="1">
              <a:lnSpc>
                <a:spcPts val="2200"/>
              </a:lnSpc>
            </a:pPr>
            <a:r>
              <a:rPr lang="en-US">
                <a:latin typeface="Gill Sans MT" charset="0"/>
              </a:rPr>
              <a:t>5 GHz range</a:t>
            </a:r>
          </a:p>
          <a:p>
            <a:pPr lvl="1">
              <a:lnSpc>
                <a:spcPts val="2200"/>
              </a:lnSpc>
            </a:pPr>
            <a:r>
              <a:rPr lang="en-US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</a:pPr>
            <a:r>
              <a:rPr lang="en-US" sz="2400">
                <a:solidFill>
                  <a:srgbClr val="C00000"/>
                </a:solidFill>
                <a:latin typeface="Gill Sans MT" charset="0"/>
              </a:rPr>
              <a:t>802.11g</a:t>
            </a:r>
            <a:r>
              <a:rPr lang="en-US" sz="2400">
                <a:solidFill>
                  <a:srgbClr val="FF0000"/>
                </a:solidFill>
                <a:latin typeface="Gill Sans MT" charset="0"/>
              </a:rPr>
              <a:t> </a:t>
            </a:r>
          </a:p>
          <a:p>
            <a:pPr lvl="1">
              <a:lnSpc>
                <a:spcPts val="2200"/>
              </a:lnSpc>
            </a:pPr>
            <a:r>
              <a:rPr lang="en-US">
                <a:latin typeface="Gill Sans MT" charset="0"/>
              </a:rPr>
              <a:t>2.4 GHz range</a:t>
            </a:r>
          </a:p>
          <a:p>
            <a:pPr lvl="1">
              <a:lnSpc>
                <a:spcPts val="2200"/>
              </a:lnSpc>
            </a:pPr>
            <a:r>
              <a:rPr lang="en-US">
                <a:latin typeface="Gill Sans MT" charset="0"/>
              </a:rPr>
              <a:t>up to 54 Mbps</a:t>
            </a:r>
          </a:p>
          <a:p>
            <a:pPr marL="0" indent="0">
              <a:buFont typeface="Wingdings" charset="0"/>
              <a:buNone/>
            </a:pPr>
            <a:r>
              <a:rPr lang="en-US" sz="2400">
                <a:solidFill>
                  <a:srgbClr val="C00000"/>
                </a:solidFill>
                <a:latin typeface="Gill Sans MT" charset="0"/>
              </a:rPr>
              <a:t>802.11n: </a:t>
            </a:r>
            <a:r>
              <a:rPr lang="en-US" sz="2400">
                <a:latin typeface="Gill Sans MT" charset="0"/>
              </a:rPr>
              <a:t>multiple antennae</a:t>
            </a:r>
          </a:p>
          <a:p>
            <a:pPr lvl="1">
              <a:lnSpc>
                <a:spcPts val="2200"/>
              </a:lnSpc>
            </a:pPr>
            <a:r>
              <a:rPr lang="en-US">
                <a:latin typeface="Gill Sans MT" charset="0"/>
              </a:rPr>
              <a:t>2.4 and 5 GHz range</a:t>
            </a:r>
          </a:p>
          <a:p>
            <a:pPr lvl="1">
              <a:lnSpc>
                <a:spcPts val="2200"/>
              </a:lnSpc>
            </a:pPr>
            <a:r>
              <a:rPr lang="en-US">
                <a:latin typeface="Gill Sans MT" charset="0"/>
              </a:rPr>
              <a:t>up to 200 Mbps</a:t>
            </a:r>
          </a:p>
        </p:txBody>
      </p:sp>
      <p:sp>
        <p:nvSpPr>
          <p:cNvPr id="20487" name="Rectangle 5"/>
          <p:cNvSpPr>
            <a:spLocks noChangeArrowheads="1"/>
          </p:cNvSpPr>
          <p:nvPr/>
        </p:nvSpPr>
        <p:spPr bwMode="auto">
          <a:xfrm>
            <a:off x="782638" y="5456238"/>
            <a:ext cx="7383462" cy="10525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all use CSMA/CA for multiple access</a:t>
            </a:r>
          </a:p>
          <a:p>
            <a:pPr marL="342900" indent="-342900"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  <a:defRPr/>
            </a:pPr>
            <a:r>
              <a:rPr lang="en-US" sz="2400">
                <a:latin typeface="Gill Sans MT" charset="0"/>
                <a:cs typeface="+mn-cs"/>
              </a:rPr>
              <a:t>all have base-station and ad-hoc network versions</a:t>
            </a:r>
          </a:p>
        </p:txBody>
      </p:sp>
      <p:sp>
        <p:nvSpPr>
          <p:cNvPr id="20488" name="Line 6"/>
          <p:cNvSpPr>
            <a:spLocks noChangeShapeType="1"/>
          </p:cNvSpPr>
          <p:nvPr/>
        </p:nvSpPr>
        <p:spPr bwMode="auto">
          <a:xfrm>
            <a:off x="1712913" y="5180013"/>
            <a:ext cx="5264150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61800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1028700"/>
            <a:ext cx="63992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6311900" y="6375400"/>
            <a:ext cx="2068513" cy="3222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</a:rPr>
              <a:t>Wireless, Mobile Networks</a:t>
            </a:r>
          </a:p>
        </p:txBody>
      </p:sp>
      <p:sp>
        <p:nvSpPr>
          <p:cNvPr id="16384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6561138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  <a:latin typeface="Calibri" charset="0"/>
              </a:rPr>
              <a:t>6-</a:t>
            </a:r>
            <a:fld id="{48C66EDD-7143-A44C-8FFC-14DF89212F70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65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>
          <a:xfrm>
            <a:off x="509588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j-cs"/>
              </a:rPr>
              <a:t>IEEE 802.11: multiple access</a:t>
            </a:r>
          </a:p>
        </p:txBody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0463"/>
            <a:ext cx="8188325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avoid collisions: 2</a:t>
            </a:r>
            <a:r>
              <a:rPr lang="en-US" sz="2400" baseline="30000">
                <a:latin typeface="Gill Sans MT" charset="0"/>
              </a:rPr>
              <a:t>+</a:t>
            </a:r>
            <a:r>
              <a:rPr lang="en-US" sz="2400">
                <a:latin typeface="Gill Sans MT" charset="0"/>
              </a:rPr>
              <a:t> nodes </a:t>
            </a:r>
            <a:r>
              <a:rPr lang="en-US" sz="2400">
                <a:latin typeface="Gill Sans MT" charset="0"/>
                <a:sym typeface="Symbol" charset="0"/>
              </a:rPr>
              <a:t>transmitting at same time</a:t>
            </a:r>
          </a:p>
          <a:p>
            <a:r>
              <a:rPr lang="en-US" sz="2400">
                <a:latin typeface="Gill Sans MT" charset="0"/>
                <a:sym typeface="Symbol" charset="0"/>
              </a:rPr>
              <a:t>802.11: CSMA - sense before transmitting</a:t>
            </a:r>
          </a:p>
          <a:p>
            <a:pPr lvl="1"/>
            <a:r>
              <a:rPr lang="en-US" sz="2000">
                <a:latin typeface="Gill Sans MT" charset="0"/>
              </a:rPr>
              <a:t>don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t collide with ongoing transmission by other node</a:t>
            </a:r>
          </a:p>
          <a:p>
            <a:r>
              <a:rPr lang="en-US" sz="2400">
                <a:latin typeface="Gill Sans MT" charset="0"/>
              </a:rPr>
              <a:t>802.11: </a:t>
            </a:r>
            <a:r>
              <a:rPr lang="en-US" sz="2400" i="1">
                <a:latin typeface="Gill Sans MT" charset="0"/>
              </a:rPr>
              <a:t>no</a:t>
            </a:r>
            <a:r>
              <a:rPr lang="en-US" sz="2400">
                <a:latin typeface="Gill Sans MT" charset="0"/>
              </a:rPr>
              <a:t> collision detection!</a:t>
            </a:r>
          </a:p>
          <a:p>
            <a:pPr lvl="1"/>
            <a:r>
              <a:rPr lang="en-US" sz="2000">
                <a:latin typeface="Gill Sans MT" charset="0"/>
              </a:rPr>
              <a:t>difficult to receive (sense collisions) when transmitting due to weak received signals (fading)</a:t>
            </a:r>
          </a:p>
          <a:p>
            <a:pPr lvl="1"/>
            <a:r>
              <a:rPr lang="en-US" sz="2000">
                <a:latin typeface="Gill Sans MT" charset="0"/>
              </a:rPr>
              <a:t>can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t sense all collisions in any case: hidden terminal, fading</a:t>
            </a:r>
          </a:p>
          <a:p>
            <a:pPr lvl="1"/>
            <a:r>
              <a:rPr lang="en-US" sz="2000">
                <a:latin typeface="Gill Sans MT" charset="0"/>
              </a:rPr>
              <a:t>goal: </a:t>
            </a:r>
            <a:r>
              <a:rPr lang="en-US" sz="2000" i="1">
                <a:solidFill>
                  <a:srgbClr val="C00000"/>
                </a:solidFill>
                <a:latin typeface="Gill Sans MT" charset="0"/>
              </a:rPr>
              <a:t>avoid collisions</a:t>
            </a:r>
            <a:r>
              <a:rPr lang="en-US" sz="2000" i="1">
                <a:solidFill>
                  <a:srgbClr val="FF0000"/>
                </a:solidFill>
                <a:latin typeface="Gill Sans MT" charset="0"/>
              </a:rPr>
              <a:t>:</a:t>
            </a:r>
            <a:r>
              <a:rPr lang="en-US" sz="2000">
                <a:latin typeface="Gill Sans MT" charset="0"/>
              </a:rPr>
              <a:t> CSMA/C(ollision)A(voidance)</a:t>
            </a:r>
            <a:endParaRPr lang="en-US" sz="2000">
              <a:solidFill>
                <a:srgbClr val="FF0000"/>
              </a:solidFill>
              <a:latin typeface="Gill Sans MT" charset="0"/>
            </a:endParaRPr>
          </a:p>
        </p:txBody>
      </p:sp>
      <p:sp>
        <p:nvSpPr>
          <p:cNvPr id="63" name="Text Box 63"/>
          <p:cNvSpPr txBox="1">
            <a:spLocks noChangeArrowheads="1"/>
          </p:cNvSpPr>
          <p:nvPr/>
        </p:nvSpPr>
        <p:spPr bwMode="auto">
          <a:xfrm>
            <a:off x="5824538" y="6032500"/>
            <a:ext cx="5937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  <a:cs typeface="Arial" charset="0"/>
              </a:rPr>
              <a:t>space</a:t>
            </a:r>
          </a:p>
        </p:txBody>
      </p:sp>
      <p:grpSp>
        <p:nvGrpSpPr>
          <p:cNvPr id="163846" name="Group 1"/>
          <p:cNvGrpSpPr>
            <a:grpSpLocks/>
          </p:cNvGrpSpPr>
          <p:nvPr/>
        </p:nvGrpSpPr>
        <p:grpSpPr bwMode="auto">
          <a:xfrm>
            <a:off x="1371600" y="4664075"/>
            <a:ext cx="2273300" cy="1028700"/>
            <a:chOff x="576580" y="4516120"/>
            <a:chExt cx="3170330" cy="1491615"/>
          </a:xfrm>
        </p:grpSpPr>
        <p:grpSp>
          <p:nvGrpSpPr>
            <p:cNvPr id="163870" name="Group 356"/>
            <p:cNvGrpSpPr>
              <a:grpSpLocks/>
            </p:cNvGrpSpPr>
            <p:nvPr/>
          </p:nvGrpSpPr>
          <p:grpSpPr bwMode="auto">
            <a:xfrm>
              <a:off x="2042160" y="4673600"/>
              <a:ext cx="627380" cy="643255"/>
              <a:chOff x="313" y="1497"/>
              <a:chExt cx="1152" cy="1014"/>
            </a:xfrm>
          </p:grpSpPr>
          <p:pic>
            <p:nvPicPr>
              <p:cNvPr id="163883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884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871" name="Freeform 7"/>
            <p:cNvSpPr>
              <a:spLocks/>
            </p:cNvSpPr>
            <p:nvPr/>
          </p:nvSpPr>
          <p:spPr bwMode="auto">
            <a:xfrm>
              <a:off x="576580" y="4516120"/>
              <a:ext cx="2020888" cy="1085850"/>
            </a:xfrm>
            <a:custGeom>
              <a:avLst/>
              <a:gdLst>
                <a:gd name="T0" fmla="*/ 2147483647 w 1273"/>
                <a:gd name="T1" fmla="*/ 2147483647 h 684"/>
                <a:gd name="T2" fmla="*/ 2147483647 w 1273"/>
                <a:gd name="T3" fmla="*/ 0 h 684"/>
                <a:gd name="T4" fmla="*/ 2147483647 w 1273"/>
                <a:gd name="T5" fmla="*/ 2147483647 h 684"/>
                <a:gd name="T6" fmla="*/ 2147483647 w 1273"/>
                <a:gd name="T7" fmla="*/ 2147483647 h 684"/>
                <a:gd name="T8" fmla="*/ 2147483647 w 1273"/>
                <a:gd name="T9" fmla="*/ 2147483647 h 684"/>
                <a:gd name="T10" fmla="*/ 2147483647 w 1273"/>
                <a:gd name="T11" fmla="*/ 2147483647 h 684"/>
                <a:gd name="T12" fmla="*/ 2147483647 w 1273"/>
                <a:gd name="T13" fmla="*/ 2147483647 h 684"/>
                <a:gd name="T14" fmla="*/ 2147483647 w 1273"/>
                <a:gd name="T15" fmla="*/ 2147483647 h 684"/>
                <a:gd name="T16" fmla="*/ 2147483647 w 1273"/>
                <a:gd name="T17" fmla="*/ 2147483647 h 684"/>
                <a:gd name="T18" fmla="*/ 0 w 1273"/>
                <a:gd name="T19" fmla="*/ 2147483647 h 68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1273"/>
                <a:gd name="T31" fmla="*/ 0 h 684"/>
                <a:gd name="T32" fmla="*/ 1273 w 1273"/>
                <a:gd name="T33" fmla="*/ 684 h 684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1273" h="684">
                  <a:moveTo>
                    <a:pt x="9" y="675"/>
                  </a:moveTo>
                  <a:lnTo>
                    <a:pt x="316" y="0"/>
                  </a:lnTo>
                  <a:lnTo>
                    <a:pt x="461" y="228"/>
                  </a:lnTo>
                  <a:lnTo>
                    <a:pt x="510" y="119"/>
                  </a:lnTo>
                  <a:lnTo>
                    <a:pt x="631" y="467"/>
                  </a:lnTo>
                  <a:lnTo>
                    <a:pt x="667" y="391"/>
                  </a:lnTo>
                  <a:lnTo>
                    <a:pt x="739" y="464"/>
                  </a:lnTo>
                  <a:lnTo>
                    <a:pt x="1058" y="57"/>
                  </a:lnTo>
                  <a:lnTo>
                    <a:pt x="1273" y="684"/>
                  </a:lnTo>
                  <a:lnTo>
                    <a:pt x="0" y="674"/>
                  </a:lnTo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00CC66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4609" name="Line 26"/>
            <p:cNvSpPr>
              <a:spLocks noChangeShapeType="1"/>
            </p:cNvSpPr>
            <p:nvPr/>
          </p:nvSpPr>
          <p:spPr bwMode="auto">
            <a:xfrm flipV="1">
              <a:off x="1849583" y="5731510"/>
              <a:ext cx="998476" cy="1680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0" name="Line 27"/>
            <p:cNvSpPr>
              <a:spLocks noChangeShapeType="1"/>
            </p:cNvSpPr>
            <p:nvPr/>
          </p:nvSpPr>
          <p:spPr bwMode="auto">
            <a:xfrm>
              <a:off x="2522614" y="5250419"/>
              <a:ext cx="407361" cy="32226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74" name="Text Box 28"/>
            <p:cNvSpPr txBox="1">
              <a:spLocks noChangeArrowheads="1"/>
            </p:cNvSpPr>
            <p:nvPr/>
          </p:nvSpPr>
          <p:spPr bwMode="auto">
            <a:xfrm>
              <a:off x="968444" y="5623323"/>
              <a:ext cx="305521" cy="306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63875" name="Text Box 29"/>
            <p:cNvSpPr txBox="1">
              <a:spLocks noChangeArrowheads="1"/>
            </p:cNvSpPr>
            <p:nvPr/>
          </p:nvSpPr>
          <p:spPr bwMode="auto">
            <a:xfrm>
              <a:off x="3441389" y="5395436"/>
              <a:ext cx="305521" cy="308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63876" name="Text Box 30"/>
            <p:cNvSpPr txBox="1">
              <a:spLocks noChangeArrowheads="1"/>
            </p:cNvSpPr>
            <p:nvPr/>
          </p:nvSpPr>
          <p:spPr bwMode="auto">
            <a:xfrm>
              <a:off x="2620027" y="4691063"/>
              <a:ext cx="314376" cy="3084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  <a:cs typeface="Arial" charset="0"/>
                </a:rPr>
                <a:t>C</a:t>
              </a:r>
            </a:p>
          </p:txBody>
        </p:sp>
        <p:grpSp>
          <p:nvGrpSpPr>
            <p:cNvPr id="163877" name="Group 356"/>
            <p:cNvGrpSpPr>
              <a:grpSpLocks/>
            </p:cNvGrpSpPr>
            <p:nvPr/>
          </p:nvGrpSpPr>
          <p:grpSpPr bwMode="auto">
            <a:xfrm>
              <a:off x="2804160" y="5222240"/>
              <a:ext cx="627380" cy="643255"/>
              <a:chOff x="313" y="1497"/>
              <a:chExt cx="1152" cy="1014"/>
            </a:xfrm>
          </p:grpSpPr>
          <p:pic>
            <p:nvPicPr>
              <p:cNvPr id="163881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882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878" name="Group 356"/>
            <p:cNvGrpSpPr>
              <a:grpSpLocks/>
            </p:cNvGrpSpPr>
            <p:nvPr/>
          </p:nvGrpSpPr>
          <p:grpSpPr bwMode="auto">
            <a:xfrm>
              <a:off x="1280160" y="5364480"/>
              <a:ext cx="627380" cy="643255"/>
              <a:chOff x="313" y="1497"/>
              <a:chExt cx="1152" cy="1014"/>
            </a:xfrm>
          </p:grpSpPr>
          <p:pic>
            <p:nvPicPr>
              <p:cNvPr id="163879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880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63847" name="Group 2"/>
          <p:cNvGrpSpPr>
            <a:grpSpLocks/>
          </p:cNvGrpSpPr>
          <p:nvPr/>
        </p:nvGrpSpPr>
        <p:grpSpPr bwMode="auto">
          <a:xfrm>
            <a:off x="4724400" y="4460875"/>
            <a:ext cx="2809875" cy="1536700"/>
            <a:chOff x="4821555" y="4226560"/>
            <a:chExt cx="3545890" cy="2024698"/>
          </a:xfrm>
        </p:grpSpPr>
        <p:sp>
          <p:nvSpPr>
            <p:cNvPr id="163849" name="Text Box 47"/>
            <p:cNvSpPr txBox="1">
              <a:spLocks noChangeArrowheads="1"/>
            </p:cNvSpPr>
            <p:nvPr/>
          </p:nvSpPr>
          <p:spPr bwMode="auto">
            <a:xfrm>
              <a:off x="4821555" y="4395983"/>
              <a:ext cx="304506" cy="307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</a:p>
          </p:txBody>
        </p:sp>
        <p:sp>
          <p:nvSpPr>
            <p:cNvPr id="163850" name="Text Box 48"/>
            <p:cNvSpPr txBox="1">
              <a:spLocks noChangeArrowheads="1"/>
            </p:cNvSpPr>
            <p:nvPr/>
          </p:nvSpPr>
          <p:spPr bwMode="auto">
            <a:xfrm>
              <a:off x="6730727" y="4391799"/>
              <a:ext cx="328546" cy="3074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  <a:cs typeface="Arial" charset="0"/>
                </a:rPr>
                <a:t>B</a:t>
              </a:r>
            </a:p>
          </p:txBody>
        </p:sp>
        <p:sp>
          <p:nvSpPr>
            <p:cNvPr id="163851" name="Text Box 49"/>
            <p:cNvSpPr txBox="1">
              <a:spLocks noChangeArrowheads="1"/>
            </p:cNvSpPr>
            <p:nvPr/>
          </p:nvSpPr>
          <p:spPr bwMode="auto">
            <a:xfrm>
              <a:off x="7912690" y="4435723"/>
              <a:ext cx="314522" cy="30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  <a:cs typeface="Arial" charset="0"/>
                </a:rPr>
                <a:t>C</a:t>
              </a:r>
            </a:p>
          </p:txBody>
        </p:sp>
        <p:sp>
          <p:nvSpPr>
            <p:cNvPr id="163852" name="Text Box 55"/>
            <p:cNvSpPr txBox="1">
              <a:spLocks noChangeArrowheads="1"/>
            </p:cNvSpPr>
            <p:nvPr/>
          </p:nvSpPr>
          <p:spPr bwMode="auto">
            <a:xfrm>
              <a:off x="4893675" y="5222176"/>
              <a:ext cx="827375" cy="46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0000"/>
                  </a:solidFill>
                  <a:latin typeface="Arial" charset="0"/>
                  <a:cs typeface="Arial" charset="0"/>
                </a:rPr>
                <a:t>A</a:t>
              </a:r>
              <a:r>
                <a:rPr lang="ja-JP" altLang="en-US" sz="1200">
                  <a:solidFill>
                    <a:srgbClr val="FF0000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altLang="ja-JP" sz="1200">
                  <a:solidFill>
                    <a:srgbClr val="FF0000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r>
                <a:rPr lang="en-US" sz="1200">
                  <a:solidFill>
                    <a:srgbClr val="FF0000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0" name="Line 60"/>
            <p:cNvSpPr>
              <a:spLocks noChangeShapeType="1"/>
            </p:cNvSpPr>
            <p:nvPr/>
          </p:nvSpPr>
          <p:spPr bwMode="auto">
            <a:xfrm>
              <a:off x="4955779" y="6251258"/>
              <a:ext cx="32654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591" name="Line 61"/>
            <p:cNvSpPr>
              <a:spLocks noChangeShapeType="1"/>
            </p:cNvSpPr>
            <p:nvPr/>
          </p:nvSpPr>
          <p:spPr bwMode="auto">
            <a:xfrm>
              <a:off x="4901688" y="5071579"/>
              <a:ext cx="0" cy="11378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63855" name="Freeform 62"/>
            <p:cNvSpPr>
              <a:spLocks/>
            </p:cNvSpPr>
            <p:nvPr/>
          </p:nvSpPr>
          <p:spPr bwMode="auto">
            <a:xfrm>
              <a:off x="4985068" y="5127308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56" name="Freeform 65"/>
            <p:cNvSpPr>
              <a:spLocks/>
            </p:cNvSpPr>
            <p:nvPr/>
          </p:nvSpPr>
          <p:spPr bwMode="auto">
            <a:xfrm flipH="1">
              <a:off x="5080318" y="5097145"/>
              <a:ext cx="2995613" cy="1081088"/>
            </a:xfrm>
            <a:custGeom>
              <a:avLst/>
              <a:gdLst>
                <a:gd name="T0" fmla="*/ 0 w 1887"/>
                <a:gd name="T1" fmla="*/ 0 h 681"/>
                <a:gd name="T2" fmla="*/ 2147483647 w 1887"/>
                <a:gd name="T3" fmla="*/ 2147483647 h 681"/>
                <a:gd name="T4" fmla="*/ 2147483647 w 1887"/>
                <a:gd name="T5" fmla="*/ 2147483647 h 681"/>
                <a:gd name="T6" fmla="*/ 2147483647 w 1887"/>
                <a:gd name="T7" fmla="*/ 2147483647 h 6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887"/>
                <a:gd name="T13" fmla="*/ 0 h 681"/>
                <a:gd name="T14" fmla="*/ 1887 w 1887"/>
                <a:gd name="T15" fmla="*/ 681 h 6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887" h="681">
                  <a:moveTo>
                    <a:pt x="0" y="0"/>
                  </a:moveTo>
                  <a:cubicBezTo>
                    <a:pt x="161" y="25"/>
                    <a:pt x="737" y="52"/>
                    <a:pt x="966" y="151"/>
                  </a:cubicBezTo>
                  <a:cubicBezTo>
                    <a:pt x="1195" y="250"/>
                    <a:pt x="1220" y="507"/>
                    <a:pt x="1373" y="594"/>
                  </a:cubicBezTo>
                  <a:cubicBezTo>
                    <a:pt x="1526" y="681"/>
                    <a:pt x="1780" y="657"/>
                    <a:pt x="1887" y="673"/>
                  </a:cubicBezTo>
                </a:path>
              </a:pathLst>
            </a:custGeom>
            <a:noFill/>
            <a:ln w="381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63857" name="Text Box 66"/>
            <p:cNvSpPr txBox="1">
              <a:spLocks noChangeArrowheads="1"/>
            </p:cNvSpPr>
            <p:nvPr/>
          </p:nvSpPr>
          <p:spPr bwMode="auto">
            <a:xfrm>
              <a:off x="7522041" y="5151061"/>
              <a:ext cx="845404" cy="462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chemeClr val="accent2"/>
                  </a:solidFill>
                  <a:latin typeface="Arial" charset="0"/>
                  <a:cs typeface="Arial" charset="0"/>
                </a:rPr>
                <a:t>C</a:t>
              </a:r>
              <a:r>
                <a:rPr lang="ja-JP" altLang="en-US" sz="1200">
                  <a:solidFill>
                    <a:schemeClr val="accent2"/>
                  </a:solidFill>
                  <a:latin typeface="Arial" charset="0"/>
                  <a:cs typeface="Arial" charset="0"/>
                </a:rPr>
                <a:t>’</a:t>
              </a:r>
              <a:r>
                <a:rPr lang="en-US" altLang="ja-JP" sz="1200">
                  <a:solidFill>
                    <a:schemeClr val="accent2"/>
                  </a:solidFill>
                  <a:latin typeface="Arial" charset="0"/>
                  <a:cs typeface="Arial" charset="0"/>
                </a:rPr>
                <a:t>s signal</a:t>
              </a:r>
            </a:p>
            <a:p>
              <a:r>
                <a:rPr lang="en-US" sz="1200">
                  <a:solidFill>
                    <a:schemeClr val="accent2"/>
                  </a:solidFill>
                  <a:latin typeface="Arial" charset="0"/>
                  <a:cs typeface="Arial" charset="0"/>
                </a:rPr>
                <a:t>strength</a:t>
              </a:r>
            </a:p>
          </p:txBody>
        </p:sp>
        <p:sp>
          <p:nvSpPr>
            <p:cNvPr id="24595" name="Line 67"/>
            <p:cNvSpPr>
              <a:spLocks noChangeShapeType="1"/>
            </p:cNvSpPr>
            <p:nvPr/>
          </p:nvSpPr>
          <p:spPr bwMode="auto">
            <a:xfrm flipH="1">
              <a:off x="5282320" y="4958631"/>
              <a:ext cx="26044" cy="12633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596" name="Line 68"/>
            <p:cNvSpPr>
              <a:spLocks noChangeShapeType="1"/>
            </p:cNvSpPr>
            <p:nvPr/>
          </p:nvSpPr>
          <p:spPr bwMode="auto">
            <a:xfrm>
              <a:off x="6502348" y="5027655"/>
              <a:ext cx="0" cy="12068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597" name="Line 69"/>
            <p:cNvSpPr>
              <a:spLocks noChangeShapeType="1"/>
            </p:cNvSpPr>
            <p:nvPr/>
          </p:nvSpPr>
          <p:spPr bwMode="auto">
            <a:xfrm>
              <a:off x="7584145" y="5010922"/>
              <a:ext cx="0" cy="11817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63861" name="Group 356"/>
            <p:cNvGrpSpPr>
              <a:grpSpLocks/>
            </p:cNvGrpSpPr>
            <p:nvPr/>
          </p:nvGrpSpPr>
          <p:grpSpPr bwMode="auto">
            <a:xfrm>
              <a:off x="5008880" y="4257040"/>
              <a:ext cx="627380" cy="643255"/>
              <a:chOff x="313" y="1497"/>
              <a:chExt cx="1152" cy="1014"/>
            </a:xfrm>
          </p:grpSpPr>
          <p:pic>
            <p:nvPicPr>
              <p:cNvPr id="163868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869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862" name="Group 356"/>
            <p:cNvGrpSpPr>
              <a:grpSpLocks/>
            </p:cNvGrpSpPr>
            <p:nvPr/>
          </p:nvGrpSpPr>
          <p:grpSpPr bwMode="auto">
            <a:xfrm>
              <a:off x="6197600" y="4297680"/>
              <a:ext cx="627380" cy="643255"/>
              <a:chOff x="313" y="1497"/>
              <a:chExt cx="1152" cy="1014"/>
            </a:xfrm>
          </p:grpSpPr>
          <p:pic>
            <p:nvPicPr>
              <p:cNvPr id="163866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867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63863" name="Group 356"/>
            <p:cNvGrpSpPr>
              <a:grpSpLocks/>
            </p:cNvGrpSpPr>
            <p:nvPr/>
          </p:nvGrpSpPr>
          <p:grpSpPr bwMode="auto">
            <a:xfrm>
              <a:off x="7274560" y="4226560"/>
              <a:ext cx="627380" cy="643255"/>
              <a:chOff x="313" y="1497"/>
              <a:chExt cx="1152" cy="1014"/>
            </a:xfrm>
          </p:grpSpPr>
          <p:pic>
            <p:nvPicPr>
              <p:cNvPr id="163864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865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63848" name="Picture 18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814388"/>
            <a:ext cx="63992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34063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</a:rPr>
              <a:t>Wireless, Mobile Networks</a:t>
            </a:r>
          </a:p>
        </p:txBody>
      </p:sp>
      <p:sp>
        <p:nvSpPr>
          <p:cNvPr id="165890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  <a:latin typeface="Calibri" charset="0"/>
              </a:rPr>
              <a:t>6-</a:t>
            </a:r>
            <a:fld id="{2ECCE268-8877-0D47-B43F-9FE56EDFE8FA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66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/>
          </p:nvPr>
        </p:nvSpPr>
        <p:spPr>
          <a:xfrm>
            <a:off x="415925" y="157163"/>
            <a:ext cx="8220075" cy="950912"/>
          </a:xfrm>
        </p:spPr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j-cs"/>
              </a:rPr>
              <a:t>IEEE 802.11 MAC Protocol: CSMA/CA</a:t>
            </a:r>
          </a:p>
        </p:txBody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0850" y="1222375"/>
            <a:ext cx="5630863" cy="4953000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 u="sng">
                <a:solidFill>
                  <a:srgbClr val="C00000"/>
                </a:solidFill>
                <a:latin typeface="Arial" charset="0"/>
                <a:cs typeface="Arial" charset="0"/>
              </a:rPr>
              <a:t>802.11 sender</a:t>
            </a:r>
            <a:endParaRPr lang="en-US" sz="2400" i="1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</a:pPr>
            <a:r>
              <a:rPr lang="en-US" sz="2400">
                <a:solidFill>
                  <a:srgbClr val="000099"/>
                </a:solidFill>
                <a:latin typeface="Arial" charset="0"/>
                <a:cs typeface="Arial" charset="0"/>
              </a:rPr>
              <a:t>1 </a:t>
            </a:r>
            <a:r>
              <a:rPr lang="en-US" sz="2000">
                <a:solidFill>
                  <a:srgbClr val="000099"/>
                </a:solidFill>
                <a:latin typeface="Arial" charset="0"/>
                <a:cs typeface="Arial" charset="0"/>
              </a:rPr>
              <a:t>if sense channel idle</a:t>
            </a:r>
            <a:r>
              <a:rPr lang="en-US" sz="2000">
                <a:latin typeface="Arial" charset="0"/>
                <a:cs typeface="Arial" charset="0"/>
              </a:rPr>
              <a:t> for </a:t>
            </a:r>
            <a:r>
              <a:rPr lang="en-US" sz="2000" b="1">
                <a:latin typeface="Arial" charset="0"/>
                <a:cs typeface="Arial" charset="0"/>
              </a:rPr>
              <a:t>DIFS</a:t>
            </a:r>
            <a:r>
              <a:rPr lang="en-US" sz="2000">
                <a:latin typeface="Arial" charset="0"/>
                <a:cs typeface="Arial" charset="0"/>
              </a:rPr>
              <a:t>  </a:t>
            </a:r>
            <a:r>
              <a:rPr lang="en-US" sz="2000">
                <a:solidFill>
                  <a:srgbClr val="000099"/>
                </a:solidFill>
                <a:latin typeface="Arial" charset="0"/>
                <a:cs typeface="Arial" charset="0"/>
              </a:rPr>
              <a:t>then</a:t>
            </a:r>
            <a:r>
              <a:rPr lang="en-US" sz="200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</a:pPr>
            <a:r>
              <a:rPr lang="en-US" sz="2000">
                <a:latin typeface="Arial" charset="0"/>
                <a:cs typeface="Arial" charset="0"/>
              </a:rPr>
              <a:t>transmit entire frame (no CD)</a:t>
            </a:r>
          </a:p>
          <a:p>
            <a:pPr>
              <a:buFont typeface="Wingdings" charset="0"/>
              <a:buNone/>
            </a:pPr>
            <a:r>
              <a:rPr lang="en-US" sz="2000">
                <a:solidFill>
                  <a:srgbClr val="000099"/>
                </a:solidFill>
                <a:latin typeface="Arial" charset="0"/>
                <a:cs typeface="Arial" charset="0"/>
              </a:rPr>
              <a:t>2 if sense channel busy then</a:t>
            </a:r>
            <a:r>
              <a:rPr lang="en-US" sz="2000">
                <a:latin typeface="Arial" charset="0"/>
                <a:cs typeface="Arial" charset="0"/>
              </a:rPr>
              <a:t> </a:t>
            </a:r>
          </a:p>
          <a:p>
            <a:pPr lvl="1">
              <a:buFont typeface="Wingdings" charset="0"/>
              <a:buNone/>
            </a:pPr>
            <a:r>
              <a:rPr lang="en-US" sz="2000">
                <a:latin typeface="Arial" charset="0"/>
                <a:cs typeface="Arial" charset="0"/>
              </a:rPr>
              <a:t>start random backoff time</a:t>
            </a:r>
          </a:p>
          <a:p>
            <a:pPr lvl="1">
              <a:buFont typeface="Wingdings" charset="0"/>
              <a:buNone/>
            </a:pPr>
            <a:r>
              <a:rPr lang="en-US" sz="2000">
                <a:latin typeface="Arial" charset="0"/>
                <a:cs typeface="Arial" charset="0"/>
              </a:rPr>
              <a:t>timer counts down while channel idle</a:t>
            </a:r>
          </a:p>
          <a:p>
            <a:pPr lvl="1">
              <a:buFont typeface="Wingdings" charset="0"/>
              <a:buNone/>
            </a:pPr>
            <a:r>
              <a:rPr lang="en-US" sz="2000">
                <a:latin typeface="Arial" charset="0"/>
                <a:cs typeface="Arial" charset="0"/>
              </a:rPr>
              <a:t>transmit when timer expires</a:t>
            </a:r>
          </a:p>
          <a:p>
            <a:pPr lvl="1">
              <a:buFont typeface="Wingdings" charset="0"/>
              <a:buNone/>
            </a:pPr>
            <a:r>
              <a:rPr lang="en-US" sz="2000">
                <a:latin typeface="Arial" charset="0"/>
                <a:cs typeface="Arial" charset="0"/>
              </a:rPr>
              <a:t>if no ACK, increase random backoff interval, repeat 2</a:t>
            </a:r>
          </a:p>
          <a:p>
            <a:pPr>
              <a:buFont typeface="Wingdings" charset="0"/>
              <a:buNone/>
            </a:pPr>
            <a:r>
              <a:rPr lang="en-US" sz="2400" i="1" u="sng">
                <a:solidFill>
                  <a:srgbClr val="C00000"/>
                </a:solidFill>
                <a:latin typeface="Arial" charset="0"/>
                <a:cs typeface="Arial" charset="0"/>
              </a:rPr>
              <a:t>802.11 receiver</a:t>
            </a:r>
            <a:endParaRPr lang="en-US" sz="2400" i="1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>
              <a:buFont typeface="Wingdings" charset="0"/>
              <a:buNone/>
            </a:pPr>
            <a:r>
              <a:rPr lang="en-US" sz="2400">
                <a:solidFill>
                  <a:srgbClr val="000099"/>
                </a:solidFill>
                <a:latin typeface="Arial" charset="0"/>
                <a:cs typeface="Arial" charset="0"/>
              </a:rPr>
              <a:t>- </a:t>
            </a:r>
            <a:r>
              <a:rPr lang="en-US" sz="2000">
                <a:solidFill>
                  <a:srgbClr val="000099"/>
                </a:solidFill>
                <a:latin typeface="Arial" charset="0"/>
                <a:cs typeface="Arial" charset="0"/>
              </a:rPr>
              <a:t>if frame received OK</a:t>
            </a:r>
          </a:p>
          <a:p>
            <a:pPr>
              <a:buFont typeface="Wingdings" charset="0"/>
              <a:buNone/>
            </a:pPr>
            <a:r>
              <a:rPr lang="en-US" sz="2000">
                <a:solidFill>
                  <a:schemeClr val="accent2"/>
                </a:solidFill>
                <a:latin typeface="Arial" charset="0"/>
                <a:cs typeface="Arial" charset="0"/>
              </a:rPr>
              <a:t>   </a:t>
            </a:r>
            <a:r>
              <a:rPr lang="en-US" sz="2000">
                <a:latin typeface="Arial" charset="0"/>
                <a:cs typeface="Arial" charset="0"/>
              </a:rPr>
              <a:t>return ACK after </a:t>
            </a:r>
            <a:r>
              <a:rPr lang="en-US" sz="2000" b="1">
                <a:latin typeface="Arial" charset="0"/>
                <a:cs typeface="Arial" charset="0"/>
              </a:rPr>
              <a:t>SIFS </a:t>
            </a:r>
            <a:r>
              <a:rPr lang="en-US" sz="2000">
                <a:latin typeface="Arial" charset="0"/>
                <a:cs typeface="Arial" charset="0"/>
              </a:rPr>
              <a:t>(ACK needed due to hidden terminal problem) </a:t>
            </a:r>
            <a:endParaRPr lang="en-US" sz="2400" b="1">
              <a:latin typeface="Arial" charset="0"/>
              <a:cs typeface="Arial" charset="0"/>
            </a:endParaRPr>
          </a:p>
        </p:txBody>
      </p:sp>
      <p:sp>
        <p:nvSpPr>
          <p:cNvPr id="25606" name="Line 5"/>
          <p:cNvSpPr>
            <a:spLocks noChangeShapeType="1"/>
          </p:cNvSpPr>
          <p:nvPr/>
        </p:nvSpPr>
        <p:spPr bwMode="auto">
          <a:xfrm>
            <a:off x="6432550" y="22701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8351838" y="2257425"/>
            <a:ext cx="0" cy="3338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6022975" y="1912938"/>
            <a:ext cx="8286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  <a:cs typeface="Arial" charset="0"/>
              </a:rPr>
              <a:t>sender</a:t>
            </a:r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7861300" y="1922463"/>
            <a:ext cx="91440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600">
                <a:latin typeface="Arial" charset="0"/>
                <a:cs typeface="Arial" charset="0"/>
              </a:rPr>
              <a:t>receiver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5737225" y="2566988"/>
            <a:ext cx="2616200" cy="1690687"/>
            <a:chOff x="3614" y="1617"/>
            <a:chExt cx="1648" cy="1065"/>
          </a:xfrm>
        </p:grpSpPr>
        <p:grpSp>
          <p:nvGrpSpPr>
            <p:cNvPr id="165905" name="Group 22"/>
            <p:cNvGrpSpPr>
              <a:grpSpLocks/>
            </p:cNvGrpSpPr>
            <p:nvPr/>
          </p:nvGrpSpPr>
          <p:grpSpPr bwMode="auto">
            <a:xfrm>
              <a:off x="3614" y="1617"/>
              <a:ext cx="424" cy="194"/>
              <a:chOff x="3614" y="1617"/>
              <a:chExt cx="424" cy="194"/>
            </a:xfrm>
          </p:grpSpPr>
          <p:sp>
            <p:nvSpPr>
              <p:cNvPr id="165909" name="AutoShape 11"/>
              <p:cNvSpPr>
                <a:spLocks/>
              </p:cNvSpPr>
              <p:nvPr/>
            </p:nvSpPr>
            <p:spPr bwMode="auto">
              <a:xfrm>
                <a:off x="3984" y="1620"/>
                <a:ext cx="54" cy="162"/>
              </a:xfrm>
              <a:prstGeom prst="leftBrace">
                <a:avLst>
                  <a:gd name="adj1" fmla="val 25000"/>
                  <a:gd name="adj2" fmla="val 50000"/>
                </a:avLst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>
                  <a:latin typeface="Arial" charset="0"/>
                  <a:cs typeface="Arial" charset="0"/>
                </a:endParaRPr>
              </a:p>
            </p:txBody>
          </p:sp>
          <p:sp>
            <p:nvSpPr>
              <p:cNvPr id="165910" name="Text Box 12"/>
              <p:cNvSpPr txBox="1">
                <a:spLocks noChangeArrowheads="1"/>
              </p:cNvSpPr>
              <p:nvPr/>
            </p:nvSpPr>
            <p:spPr bwMode="auto">
              <a:xfrm>
                <a:off x="3614" y="1617"/>
                <a:ext cx="374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400">
                    <a:latin typeface="Arial" charset="0"/>
                    <a:cs typeface="Arial" charset="0"/>
                  </a:rPr>
                  <a:t>DIFS</a:t>
                </a:r>
              </a:p>
            </p:txBody>
          </p:sp>
        </p:grpSp>
        <p:grpSp>
          <p:nvGrpSpPr>
            <p:cNvPr id="165906" name="Group 20"/>
            <p:cNvGrpSpPr>
              <a:grpSpLocks/>
            </p:cNvGrpSpPr>
            <p:nvPr/>
          </p:nvGrpSpPr>
          <p:grpSpPr bwMode="auto">
            <a:xfrm>
              <a:off x="4050" y="1782"/>
              <a:ext cx="1212" cy="900"/>
              <a:chOff x="4050" y="1782"/>
              <a:chExt cx="1212" cy="900"/>
            </a:xfrm>
          </p:grpSpPr>
          <p:sp>
            <p:nvSpPr>
              <p:cNvPr id="165907" name="Freeform 13"/>
              <p:cNvSpPr>
                <a:spLocks/>
              </p:cNvSpPr>
              <p:nvPr/>
            </p:nvSpPr>
            <p:spPr bwMode="auto">
              <a:xfrm>
                <a:off x="4050" y="1782"/>
                <a:ext cx="1212" cy="900"/>
              </a:xfrm>
              <a:custGeom>
                <a:avLst/>
                <a:gdLst>
                  <a:gd name="T0" fmla="*/ 6 w 1212"/>
                  <a:gd name="T1" fmla="*/ 0 h 900"/>
                  <a:gd name="T2" fmla="*/ 1212 w 1212"/>
                  <a:gd name="T3" fmla="*/ 228 h 900"/>
                  <a:gd name="T4" fmla="*/ 1212 w 1212"/>
                  <a:gd name="T5" fmla="*/ 900 h 900"/>
                  <a:gd name="T6" fmla="*/ 0 w 1212"/>
                  <a:gd name="T7" fmla="*/ 660 h 900"/>
                  <a:gd name="T8" fmla="*/ 6 w 1212"/>
                  <a:gd name="T9" fmla="*/ 0 h 9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900"/>
                  <a:gd name="T17" fmla="*/ 1212 w 1212"/>
                  <a:gd name="T18" fmla="*/ 900 h 9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900">
                    <a:moveTo>
                      <a:pt x="6" y="0"/>
                    </a:moveTo>
                    <a:lnTo>
                      <a:pt x="1212" y="228"/>
                    </a:lnTo>
                    <a:lnTo>
                      <a:pt x="1212" y="900"/>
                    </a:lnTo>
                    <a:lnTo>
                      <a:pt x="0" y="66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908" name="Text Box 18"/>
              <p:cNvSpPr txBox="1">
                <a:spLocks noChangeArrowheads="1"/>
              </p:cNvSpPr>
              <p:nvPr/>
            </p:nvSpPr>
            <p:spPr bwMode="auto">
              <a:xfrm>
                <a:off x="4394" y="2108"/>
                <a:ext cx="399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data</a:t>
                </a:r>
              </a:p>
            </p:txBody>
          </p:sp>
        </p:grpSp>
      </p:grpSp>
      <p:grpSp>
        <p:nvGrpSpPr>
          <p:cNvPr id="5" name="Group 24"/>
          <p:cNvGrpSpPr>
            <a:grpSpLocks/>
          </p:cNvGrpSpPr>
          <p:nvPr/>
        </p:nvGrpSpPr>
        <p:grpSpPr bwMode="auto">
          <a:xfrm>
            <a:off x="6419850" y="4267200"/>
            <a:ext cx="2511425" cy="923925"/>
            <a:chOff x="4044" y="2688"/>
            <a:chExt cx="1582" cy="582"/>
          </a:xfrm>
        </p:grpSpPr>
        <p:sp>
          <p:nvSpPr>
            <p:cNvPr id="165900" name="Text Box 14"/>
            <p:cNvSpPr txBox="1">
              <a:spLocks noChangeArrowheads="1"/>
            </p:cNvSpPr>
            <p:nvPr/>
          </p:nvSpPr>
          <p:spPr bwMode="auto">
            <a:xfrm>
              <a:off x="5258" y="2697"/>
              <a:ext cx="3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>
                  <a:latin typeface="Arial" charset="0"/>
                  <a:cs typeface="Arial" charset="0"/>
                </a:rPr>
                <a:t>SIFS</a:t>
              </a:r>
            </a:p>
          </p:txBody>
        </p:sp>
        <p:sp>
          <p:nvSpPr>
            <p:cNvPr id="165901" name="AutoShape 15"/>
            <p:cNvSpPr>
              <a:spLocks/>
            </p:cNvSpPr>
            <p:nvPr/>
          </p:nvSpPr>
          <p:spPr bwMode="auto">
            <a:xfrm flipH="1">
              <a:off x="5262" y="2688"/>
              <a:ext cx="54" cy="162"/>
            </a:xfrm>
            <a:prstGeom prst="leftBrace">
              <a:avLst>
                <a:gd name="adj1" fmla="val 25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grpSp>
          <p:nvGrpSpPr>
            <p:cNvPr id="165902" name="Group 21"/>
            <p:cNvGrpSpPr>
              <a:grpSpLocks/>
            </p:cNvGrpSpPr>
            <p:nvPr/>
          </p:nvGrpSpPr>
          <p:grpSpPr bwMode="auto">
            <a:xfrm>
              <a:off x="4044" y="2856"/>
              <a:ext cx="1212" cy="414"/>
              <a:chOff x="4044" y="2856"/>
              <a:chExt cx="1212" cy="414"/>
            </a:xfrm>
          </p:grpSpPr>
          <p:sp>
            <p:nvSpPr>
              <p:cNvPr id="165903" name="Freeform 17"/>
              <p:cNvSpPr>
                <a:spLocks/>
              </p:cNvSpPr>
              <p:nvPr/>
            </p:nvSpPr>
            <p:spPr bwMode="auto">
              <a:xfrm flipV="1">
                <a:off x="4044" y="2856"/>
                <a:ext cx="1212" cy="414"/>
              </a:xfrm>
              <a:custGeom>
                <a:avLst/>
                <a:gdLst>
                  <a:gd name="T0" fmla="*/ 0 w 1212"/>
                  <a:gd name="T1" fmla="*/ 0 h 414"/>
                  <a:gd name="T2" fmla="*/ 1212 w 1212"/>
                  <a:gd name="T3" fmla="*/ 246 h 414"/>
                  <a:gd name="T4" fmla="*/ 1212 w 1212"/>
                  <a:gd name="T5" fmla="*/ 414 h 414"/>
                  <a:gd name="T6" fmla="*/ 6 w 1212"/>
                  <a:gd name="T7" fmla="*/ 174 h 414"/>
                  <a:gd name="T8" fmla="*/ 0 w 1212"/>
                  <a:gd name="T9" fmla="*/ 0 h 41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12"/>
                  <a:gd name="T16" fmla="*/ 0 h 414"/>
                  <a:gd name="T17" fmla="*/ 1212 w 1212"/>
                  <a:gd name="T18" fmla="*/ 414 h 41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12" h="414">
                    <a:moveTo>
                      <a:pt x="0" y="0"/>
                    </a:moveTo>
                    <a:lnTo>
                      <a:pt x="1212" y="246"/>
                    </a:lnTo>
                    <a:lnTo>
                      <a:pt x="1212" y="414"/>
                    </a:lnTo>
                    <a:lnTo>
                      <a:pt x="6" y="1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65904" name="Text Box 19"/>
              <p:cNvSpPr txBox="1">
                <a:spLocks noChangeArrowheads="1"/>
              </p:cNvSpPr>
              <p:nvPr/>
            </p:nvSpPr>
            <p:spPr bwMode="auto">
              <a:xfrm>
                <a:off x="4436" y="2954"/>
                <a:ext cx="415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r>
                  <a:rPr lang="en-US" sz="1800">
                    <a:solidFill>
                      <a:schemeClr val="bg1"/>
                    </a:solidFill>
                    <a:latin typeface="Arial" charset="0"/>
                    <a:cs typeface="Arial" charset="0"/>
                  </a:rPr>
                  <a:t>ACK</a:t>
                </a:r>
              </a:p>
            </p:txBody>
          </p:sp>
        </p:grpSp>
      </p:grpSp>
      <p:pic>
        <p:nvPicPr>
          <p:cNvPr id="165899" name="Picture 6" descr="underline_ba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849313"/>
            <a:ext cx="82280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849938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</a:rPr>
              <a:t>Wireless, Mobile Networks</a:t>
            </a:r>
          </a:p>
        </p:txBody>
      </p:sp>
      <p:sp>
        <p:nvSpPr>
          <p:cNvPr id="167938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  <a:latin typeface="Calibri" charset="0"/>
              </a:rPr>
              <a:t>6-</a:t>
            </a:r>
            <a:fld id="{C91446E0-D2CD-6F41-97FA-82FE2ED1080B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67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8" y="212725"/>
            <a:ext cx="8370887" cy="1143000"/>
          </a:xfrm>
        </p:spPr>
        <p:txBody>
          <a:bodyPr/>
          <a:lstStyle/>
          <a:p>
            <a:pPr algn="l">
              <a:defRPr/>
            </a:pPr>
            <a:r>
              <a:rPr lang="en-US" sz="4000" dirty="0">
                <a:solidFill>
                  <a:srgbClr val="000099"/>
                </a:solidFill>
                <a:latin typeface="Gill Sans MT" charset="0"/>
                <a:cs typeface="+mj-cs"/>
              </a:rPr>
              <a:t>Avoiding collisions (more)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975" y="1439863"/>
            <a:ext cx="7772400" cy="3611562"/>
          </a:xfrm>
        </p:spPr>
        <p:txBody>
          <a:bodyPr/>
          <a:lstStyle/>
          <a:p>
            <a:pPr>
              <a:buFont typeface="Wingdings" charset="0"/>
              <a:buNone/>
            </a:pPr>
            <a:r>
              <a:rPr lang="en-US" sz="2400" i="1">
                <a:solidFill>
                  <a:srgbClr val="C00000"/>
                </a:solidFill>
                <a:latin typeface="Gill Sans MT" charset="0"/>
              </a:rPr>
              <a:t>idea:</a:t>
            </a:r>
            <a:r>
              <a:rPr lang="en-US" sz="2400">
                <a:solidFill>
                  <a:srgbClr val="C00000"/>
                </a:solidFill>
                <a:latin typeface="Gill Sans MT" charset="0"/>
              </a:rPr>
              <a:t>  </a:t>
            </a:r>
            <a:r>
              <a:rPr lang="en-US" sz="2400">
                <a:latin typeface="Gill Sans MT" charset="0"/>
              </a:rPr>
              <a:t>allow sender to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reserve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channel rather than random access of data frames: avoid collisions of long data frames</a:t>
            </a:r>
          </a:p>
          <a:p>
            <a:r>
              <a:rPr lang="en-US" sz="2400">
                <a:latin typeface="Gill Sans MT" charset="0"/>
              </a:rPr>
              <a:t>sender first transmits </a:t>
            </a:r>
            <a:r>
              <a:rPr lang="en-US" sz="2400" i="1">
                <a:latin typeface="Gill Sans MT" charset="0"/>
              </a:rPr>
              <a:t>small</a:t>
            </a:r>
            <a:r>
              <a:rPr lang="en-US" sz="2400">
                <a:latin typeface="Gill Sans MT" charset="0"/>
              </a:rPr>
              <a:t> request-to-send (RTS) packets to BS using CSMA</a:t>
            </a:r>
          </a:p>
          <a:p>
            <a:pPr lvl="1"/>
            <a:r>
              <a:rPr lang="en-US" sz="2000">
                <a:latin typeface="Gill Sans MT" charset="0"/>
              </a:rPr>
              <a:t>RTSs may still collide with each other (but they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re short)</a:t>
            </a:r>
          </a:p>
          <a:p>
            <a:r>
              <a:rPr lang="en-US" sz="2400">
                <a:latin typeface="Gill Sans MT" charset="0"/>
              </a:rPr>
              <a:t>BS broadcasts clear-to-send CTS in response to RTS</a:t>
            </a:r>
          </a:p>
          <a:p>
            <a:r>
              <a:rPr lang="en-US" sz="2400">
                <a:latin typeface="Gill Sans MT" charset="0"/>
              </a:rPr>
              <a:t>CTS heard by all nodes</a:t>
            </a:r>
          </a:p>
          <a:p>
            <a:pPr lvl="1">
              <a:lnSpc>
                <a:spcPts val="2000"/>
              </a:lnSpc>
            </a:pPr>
            <a:r>
              <a:rPr lang="en-US" sz="2000">
                <a:latin typeface="Gill Sans MT" charset="0"/>
              </a:rPr>
              <a:t>sender transmits data frame</a:t>
            </a:r>
          </a:p>
          <a:p>
            <a:pPr lvl="1">
              <a:lnSpc>
                <a:spcPts val="2000"/>
              </a:lnSpc>
            </a:pPr>
            <a:r>
              <a:rPr lang="en-US" sz="2000">
                <a:latin typeface="Gill Sans MT" charset="0"/>
              </a:rPr>
              <a:t>other stations defer transmissions </a:t>
            </a:r>
          </a:p>
          <a:p>
            <a:pPr lvl="1">
              <a:buFont typeface="Wingdings" charset="0"/>
              <a:buNone/>
            </a:pPr>
            <a:endParaRPr lang="en-US" sz="2000">
              <a:latin typeface="Gill Sans MT" charset="0"/>
            </a:endParaRPr>
          </a:p>
        </p:txBody>
      </p:sp>
      <p:sp>
        <p:nvSpPr>
          <p:cNvPr id="167941" name="Text Box 4"/>
          <p:cNvSpPr txBox="1">
            <a:spLocks noChangeArrowheads="1"/>
          </p:cNvSpPr>
          <p:nvPr/>
        </p:nvSpPr>
        <p:spPr bwMode="auto">
          <a:xfrm>
            <a:off x="1857375" y="5203825"/>
            <a:ext cx="53562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/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avoid data frame collisions completely </a:t>
            </a:r>
          </a:p>
          <a:p>
            <a:pPr algn="ctr"/>
            <a:r>
              <a:rPr lang="en-US" sz="2800">
                <a:solidFill>
                  <a:srgbClr val="000099"/>
                </a:solidFill>
                <a:latin typeface="Gill Sans MT" charset="0"/>
                <a:cs typeface="Arial" charset="0"/>
              </a:rPr>
              <a:t>using small reservation packets!</a:t>
            </a:r>
          </a:p>
        </p:txBody>
      </p:sp>
      <p:sp>
        <p:nvSpPr>
          <p:cNvPr id="26631" name="Rectangle 5"/>
          <p:cNvSpPr>
            <a:spLocks noChangeArrowheads="1"/>
          </p:cNvSpPr>
          <p:nvPr/>
        </p:nvSpPr>
        <p:spPr bwMode="auto">
          <a:xfrm>
            <a:off x="1630363" y="5246688"/>
            <a:ext cx="5853112" cy="91440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67943" name="Picture 1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008063"/>
            <a:ext cx="63992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5791200" y="635635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latin typeface="Arial" charset="0"/>
              </a:rPr>
              <a:t>Wireless, Mobile Networks</a:t>
            </a:r>
          </a:p>
        </p:txBody>
      </p:sp>
      <p:sp>
        <p:nvSpPr>
          <p:cNvPr id="16998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>
                <a:solidFill>
                  <a:srgbClr val="898989"/>
                </a:solidFill>
                <a:latin typeface="Calibri" charset="0"/>
              </a:rPr>
              <a:t>6-</a:t>
            </a:r>
            <a:fld id="{534B8D36-6C55-794E-A3D9-B7CA934E300C}" type="slidenum">
              <a:rPr lang="en-US" sz="1200">
                <a:solidFill>
                  <a:srgbClr val="898989"/>
                </a:solidFill>
                <a:latin typeface="Calibri" charset="0"/>
              </a:rPr>
              <a:pPr/>
              <a:t>68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115888"/>
            <a:ext cx="7772400" cy="941387"/>
          </a:xfrm>
        </p:spPr>
        <p:txBody>
          <a:bodyPr/>
          <a:lstStyle/>
          <a:p>
            <a:pPr algn="l">
              <a:defRPr/>
            </a:pPr>
            <a:r>
              <a:rPr lang="en-US" sz="3200" dirty="0">
                <a:solidFill>
                  <a:srgbClr val="000099"/>
                </a:solidFill>
                <a:latin typeface="Gill Sans MT" charset="0"/>
                <a:cs typeface="+mj-cs"/>
              </a:rPr>
              <a:t>Collision Avoidance: RTS-CTS exchange</a:t>
            </a:r>
          </a:p>
        </p:txBody>
      </p:sp>
      <p:sp>
        <p:nvSpPr>
          <p:cNvPr id="27653" name="Text Box 4"/>
          <p:cNvSpPr txBox="1">
            <a:spLocks noChangeArrowheads="1"/>
          </p:cNvSpPr>
          <p:nvPr/>
        </p:nvSpPr>
        <p:spPr bwMode="auto">
          <a:xfrm>
            <a:off x="3246438" y="746125"/>
            <a:ext cx="18415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endParaRPr lang="en-US" sz="3200" smtClean="0">
              <a:latin typeface="Times New Roman" charset="0"/>
              <a:cs typeface="+mn-cs"/>
            </a:endParaRPr>
          </a:p>
        </p:txBody>
      </p:sp>
      <p:sp>
        <p:nvSpPr>
          <p:cNvPr id="169989" name="Text Box 15"/>
          <p:cNvSpPr txBox="1">
            <a:spLocks noChangeArrowheads="1"/>
          </p:cNvSpPr>
          <p:nvPr/>
        </p:nvSpPr>
        <p:spPr bwMode="auto">
          <a:xfrm>
            <a:off x="4767263" y="1393825"/>
            <a:ext cx="49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latin typeface="Arial" charset="0"/>
                <a:cs typeface="Arial" charset="0"/>
              </a:rPr>
              <a:t>AP</a:t>
            </a:r>
          </a:p>
        </p:txBody>
      </p:sp>
      <p:sp>
        <p:nvSpPr>
          <p:cNvPr id="169990" name="Text Box 41"/>
          <p:cNvSpPr txBox="1">
            <a:spLocks noChangeArrowheads="1"/>
          </p:cNvSpPr>
          <p:nvPr/>
        </p:nvSpPr>
        <p:spPr bwMode="auto">
          <a:xfrm>
            <a:off x="2073275" y="1243013"/>
            <a:ext cx="3508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A</a:t>
            </a:r>
          </a:p>
        </p:txBody>
      </p:sp>
      <p:sp>
        <p:nvSpPr>
          <p:cNvPr id="169991" name="Text Box 42"/>
          <p:cNvSpPr txBox="1">
            <a:spLocks noChangeArrowheads="1"/>
          </p:cNvSpPr>
          <p:nvPr/>
        </p:nvSpPr>
        <p:spPr bwMode="auto">
          <a:xfrm>
            <a:off x="7670800" y="1241425"/>
            <a:ext cx="338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B</a:t>
            </a:r>
          </a:p>
        </p:txBody>
      </p:sp>
      <p:sp>
        <p:nvSpPr>
          <p:cNvPr id="27657" name="Line 45"/>
          <p:cNvSpPr>
            <a:spLocks noChangeShapeType="1"/>
          </p:cNvSpPr>
          <p:nvPr/>
        </p:nvSpPr>
        <p:spPr bwMode="auto">
          <a:xfrm>
            <a:off x="758825" y="1743075"/>
            <a:ext cx="41275" cy="3938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69993" name="Text Box 46"/>
          <p:cNvSpPr txBox="1">
            <a:spLocks noChangeArrowheads="1"/>
          </p:cNvSpPr>
          <p:nvPr/>
        </p:nvSpPr>
        <p:spPr bwMode="auto">
          <a:xfrm>
            <a:off x="188913" y="5378450"/>
            <a:ext cx="620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800">
                <a:latin typeface="Arial" charset="0"/>
                <a:cs typeface="Arial" charset="0"/>
              </a:rPr>
              <a:t>time</a:t>
            </a:r>
          </a:p>
        </p:txBody>
      </p:sp>
      <p:sp>
        <p:nvSpPr>
          <p:cNvPr id="27659" name="Line 44"/>
          <p:cNvSpPr>
            <a:spLocks noChangeShapeType="1"/>
          </p:cNvSpPr>
          <p:nvPr/>
        </p:nvSpPr>
        <p:spPr bwMode="auto">
          <a:xfrm>
            <a:off x="744538" y="1728788"/>
            <a:ext cx="783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1801813" y="1857375"/>
            <a:ext cx="6611937" cy="855663"/>
            <a:chOff x="1135" y="1170"/>
            <a:chExt cx="4165" cy="539"/>
          </a:xfrm>
        </p:grpSpPr>
        <p:grpSp>
          <p:nvGrpSpPr>
            <p:cNvPr id="170026" name="Group 9"/>
            <p:cNvGrpSpPr>
              <a:grpSpLocks/>
            </p:cNvGrpSpPr>
            <p:nvPr/>
          </p:nvGrpSpPr>
          <p:grpSpPr bwMode="auto">
            <a:xfrm>
              <a:off x="1135" y="1194"/>
              <a:ext cx="4163" cy="515"/>
              <a:chOff x="594" y="1184"/>
              <a:chExt cx="4163" cy="515"/>
            </a:xfrm>
          </p:grpSpPr>
          <p:sp>
            <p:nvSpPr>
              <p:cNvPr id="170029" name="Freeform 7"/>
              <p:cNvSpPr>
                <a:spLocks/>
              </p:cNvSpPr>
              <p:nvPr/>
            </p:nvSpPr>
            <p:spPr bwMode="auto">
              <a:xfrm>
                <a:off x="594" y="1238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25665 w 2996"/>
                  <a:gd name="T3" fmla="*/ 298 h 461"/>
                  <a:gd name="T4" fmla="*/ 25665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6"/>
                  <a:gd name="T16" fmla="*/ 0 h 461"/>
                  <a:gd name="T17" fmla="*/ 2996 w 2996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70030" name="Freeform 8"/>
              <p:cNvSpPr>
                <a:spLocks/>
              </p:cNvSpPr>
              <p:nvPr/>
            </p:nvSpPr>
            <p:spPr bwMode="auto">
              <a:xfrm flipH="1">
                <a:off x="1115" y="1184"/>
                <a:ext cx="3642" cy="461"/>
              </a:xfrm>
              <a:custGeom>
                <a:avLst/>
                <a:gdLst>
                  <a:gd name="T0" fmla="*/ 1 w 2996"/>
                  <a:gd name="T1" fmla="*/ 0 h 461"/>
                  <a:gd name="T2" fmla="*/ 25665 w 2996"/>
                  <a:gd name="T3" fmla="*/ 298 h 461"/>
                  <a:gd name="T4" fmla="*/ 25665 w 2996"/>
                  <a:gd name="T5" fmla="*/ 461 h 461"/>
                  <a:gd name="T6" fmla="*/ 0 w 2996"/>
                  <a:gd name="T7" fmla="*/ 160 h 461"/>
                  <a:gd name="T8" fmla="*/ 1 w 2996"/>
                  <a:gd name="T9" fmla="*/ 0 h 4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96"/>
                  <a:gd name="T16" fmla="*/ 0 h 461"/>
                  <a:gd name="T17" fmla="*/ 2996 w 2996"/>
                  <a:gd name="T18" fmla="*/ 461 h 4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96" h="461">
                    <a:moveTo>
                      <a:pt x="1" y="0"/>
                    </a:moveTo>
                    <a:lnTo>
                      <a:pt x="2996" y="298"/>
                    </a:lnTo>
                    <a:lnTo>
                      <a:pt x="2996" y="461"/>
                    </a:lnTo>
                    <a:lnTo>
                      <a:pt x="0" y="160"/>
                    </a:lnTo>
                    <a:lnTo>
                      <a:pt x="1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/>
                  </a:gs>
                  <a:gs pos="100000">
                    <a:srgbClr val="FFFFFF">
                      <a:alpha val="6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70027" name="Text Box 51"/>
            <p:cNvSpPr txBox="1">
              <a:spLocks noChangeArrowheads="1"/>
            </p:cNvSpPr>
            <p:nvPr/>
          </p:nvSpPr>
          <p:spPr bwMode="auto">
            <a:xfrm rot="356404">
              <a:off x="1544" y="1279"/>
              <a:ext cx="6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170028" name="Text Box 52"/>
            <p:cNvSpPr txBox="1">
              <a:spLocks noChangeArrowheads="1"/>
            </p:cNvSpPr>
            <p:nvPr/>
          </p:nvSpPr>
          <p:spPr bwMode="auto">
            <a:xfrm rot="-354180">
              <a:off x="4699" y="1170"/>
              <a:ext cx="60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RTS(B)</a:t>
              </a:r>
            </a:p>
          </p:txBody>
        </p:sp>
      </p:grpSp>
      <p:grpSp>
        <p:nvGrpSpPr>
          <p:cNvPr id="4" name="Group 68"/>
          <p:cNvGrpSpPr>
            <a:grpSpLocks/>
          </p:cNvGrpSpPr>
          <p:nvPr/>
        </p:nvGrpSpPr>
        <p:grpSpPr bwMode="auto">
          <a:xfrm>
            <a:off x="1800225" y="2693988"/>
            <a:ext cx="6472238" cy="1174750"/>
            <a:chOff x="1134" y="1697"/>
            <a:chExt cx="4077" cy="740"/>
          </a:xfrm>
        </p:grpSpPr>
        <p:sp>
          <p:nvSpPr>
            <p:cNvPr id="170020" name="Freeform 48"/>
            <p:cNvSpPr>
              <a:spLocks/>
            </p:cNvSpPr>
            <p:nvPr/>
          </p:nvSpPr>
          <p:spPr bwMode="auto">
            <a:xfrm>
              <a:off x="1134" y="1697"/>
              <a:ext cx="3642" cy="461"/>
            </a:xfrm>
            <a:custGeom>
              <a:avLst/>
              <a:gdLst>
                <a:gd name="T0" fmla="*/ 1 w 2996"/>
                <a:gd name="T1" fmla="*/ 0 h 461"/>
                <a:gd name="T2" fmla="*/ 25665 w 2996"/>
                <a:gd name="T3" fmla="*/ 298 h 461"/>
                <a:gd name="T4" fmla="*/ 25665 w 2996"/>
                <a:gd name="T5" fmla="*/ 461 h 461"/>
                <a:gd name="T6" fmla="*/ 0 w 2996"/>
                <a:gd name="T7" fmla="*/ 160 h 461"/>
                <a:gd name="T8" fmla="*/ 1 w 2996"/>
                <a:gd name="T9" fmla="*/ 0 h 4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96"/>
                <a:gd name="T16" fmla="*/ 0 h 461"/>
                <a:gd name="T17" fmla="*/ 2996 w 2996"/>
                <a:gd name="T18" fmla="*/ 461 h 4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96" h="461">
                  <a:moveTo>
                    <a:pt x="1" y="0"/>
                  </a:moveTo>
                  <a:lnTo>
                    <a:pt x="2996" y="298"/>
                  </a:lnTo>
                  <a:lnTo>
                    <a:pt x="2996" y="461"/>
                  </a:lnTo>
                  <a:lnTo>
                    <a:pt x="0" y="160"/>
                  </a:lnTo>
                  <a:lnTo>
                    <a:pt x="1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21" name="Text Box 54"/>
            <p:cNvSpPr txBox="1">
              <a:spLocks noChangeArrowheads="1"/>
            </p:cNvSpPr>
            <p:nvPr/>
          </p:nvSpPr>
          <p:spPr bwMode="auto">
            <a:xfrm rot="356404">
              <a:off x="1551" y="1738"/>
              <a:ext cx="61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RTS(A)</a:t>
              </a:r>
            </a:p>
          </p:txBody>
        </p:sp>
        <p:sp>
          <p:nvSpPr>
            <p:cNvPr id="170022" name="Freeform 56"/>
            <p:cNvSpPr>
              <a:spLocks/>
            </p:cNvSpPr>
            <p:nvPr/>
          </p:nvSpPr>
          <p:spPr bwMode="auto">
            <a:xfrm>
              <a:off x="2951" y="2082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0"/>
                <a:gd name="T16" fmla="*/ 0 h 355"/>
                <a:gd name="T17" fmla="*/ 2260 w 2260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23" name="Freeform 57"/>
            <p:cNvSpPr>
              <a:spLocks/>
            </p:cNvSpPr>
            <p:nvPr/>
          </p:nvSpPr>
          <p:spPr bwMode="auto">
            <a:xfrm>
              <a:off x="1134" y="2081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0"/>
                <a:gd name="T16" fmla="*/ 0 h 347"/>
                <a:gd name="T17" fmla="*/ 1860 w 1860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24" name="Text Box 58"/>
            <p:cNvSpPr txBox="1">
              <a:spLocks noChangeArrowheads="1"/>
            </p:cNvSpPr>
            <p:nvPr/>
          </p:nvSpPr>
          <p:spPr bwMode="auto">
            <a:xfrm rot="-379204">
              <a:off x="1584" y="2157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CTS(A)</a:t>
              </a:r>
            </a:p>
          </p:txBody>
        </p:sp>
        <p:sp>
          <p:nvSpPr>
            <p:cNvPr id="170025" name="Text Box 59"/>
            <p:cNvSpPr txBox="1">
              <a:spLocks noChangeArrowheads="1"/>
            </p:cNvSpPr>
            <p:nvPr/>
          </p:nvSpPr>
          <p:spPr bwMode="auto">
            <a:xfrm rot="276164">
              <a:off x="3816" y="2147"/>
              <a:ext cx="61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CTS(A)</a:t>
              </a:r>
            </a:p>
          </p:txBody>
        </p:sp>
      </p:grpSp>
      <p:grpSp>
        <p:nvGrpSpPr>
          <p:cNvPr id="5" name="Group 69"/>
          <p:cNvGrpSpPr>
            <a:grpSpLocks/>
          </p:cNvGrpSpPr>
          <p:nvPr/>
        </p:nvGrpSpPr>
        <p:grpSpPr bwMode="auto">
          <a:xfrm>
            <a:off x="1825625" y="3956050"/>
            <a:ext cx="6472238" cy="2174875"/>
            <a:chOff x="1150" y="2492"/>
            <a:chExt cx="4077" cy="1370"/>
          </a:xfrm>
        </p:grpSpPr>
        <p:sp>
          <p:nvSpPr>
            <p:cNvPr id="170014" name="Freeform 60"/>
            <p:cNvSpPr>
              <a:spLocks/>
            </p:cNvSpPr>
            <p:nvPr/>
          </p:nvSpPr>
          <p:spPr bwMode="auto">
            <a:xfrm>
              <a:off x="1150" y="2492"/>
              <a:ext cx="3652" cy="1134"/>
            </a:xfrm>
            <a:custGeom>
              <a:avLst/>
              <a:gdLst>
                <a:gd name="T0" fmla="*/ 0 w 3652"/>
                <a:gd name="T1" fmla="*/ 0 h 1134"/>
                <a:gd name="T2" fmla="*/ 3652 w 3652"/>
                <a:gd name="T3" fmla="*/ 318 h 1134"/>
                <a:gd name="T4" fmla="*/ 3652 w 3652"/>
                <a:gd name="T5" fmla="*/ 1134 h 1134"/>
                <a:gd name="T6" fmla="*/ 1 w 3652"/>
                <a:gd name="T7" fmla="*/ 787 h 1134"/>
                <a:gd name="T8" fmla="*/ 0 w 3652"/>
                <a:gd name="T9" fmla="*/ 0 h 11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652"/>
                <a:gd name="T16" fmla="*/ 0 h 1134"/>
                <a:gd name="T17" fmla="*/ 3652 w 3652"/>
                <a:gd name="T18" fmla="*/ 1134 h 11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652" h="1134">
                  <a:moveTo>
                    <a:pt x="0" y="0"/>
                  </a:moveTo>
                  <a:lnTo>
                    <a:pt x="3652" y="318"/>
                  </a:lnTo>
                  <a:lnTo>
                    <a:pt x="3652" y="1134"/>
                  </a:lnTo>
                  <a:lnTo>
                    <a:pt x="1" y="787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15" name="Text Box 61"/>
            <p:cNvSpPr txBox="1">
              <a:spLocks noChangeArrowheads="1"/>
            </p:cNvSpPr>
            <p:nvPr/>
          </p:nvSpPr>
          <p:spPr bwMode="auto">
            <a:xfrm>
              <a:off x="1594" y="2814"/>
              <a:ext cx="113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1800">
                  <a:latin typeface="Arial" charset="0"/>
                  <a:cs typeface="Arial" charset="0"/>
                </a:rPr>
                <a:t>DATA (A)</a:t>
              </a:r>
            </a:p>
          </p:txBody>
        </p:sp>
        <p:sp>
          <p:nvSpPr>
            <p:cNvPr id="170016" name="Freeform 62"/>
            <p:cNvSpPr>
              <a:spLocks/>
            </p:cNvSpPr>
            <p:nvPr/>
          </p:nvSpPr>
          <p:spPr bwMode="auto">
            <a:xfrm>
              <a:off x="2967" y="3507"/>
              <a:ext cx="2260" cy="355"/>
            </a:xfrm>
            <a:custGeom>
              <a:avLst/>
              <a:gdLst>
                <a:gd name="T0" fmla="*/ 0 w 2260"/>
                <a:gd name="T1" fmla="*/ 0 h 355"/>
                <a:gd name="T2" fmla="*/ 2260 w 2260"/>
                <a:gd name="T3" fmla="*/ 186 h 355"/>
                <a:gd name="T4" fmla="*/ 2260 w 2260"/>
                <a:gd name="T5" fmla="*/ 355 h 355"/>
                <a:gd name="T6" fmla="*/ 0 w 2260"/>
                <a:gd name="T7" fmla="*/ 151 h 355"/>
                <a:gd name="T8" fmla="*/ 0 w 2260"/>
                <a:gd name="T9" fmla="*/ 0 h 3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60"/>
                <a:gd name="T16" fmla="*/ 0 h 355"/>
                <a:gd name="T17" fmla="*/ 2260 w 2260"/>
                <a:gd name="T18" fmla="*/ 355 h 35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60" h="355">
                  <a:moveTo>
                    <a:pt x="0" y="0"/>
                  </a:moveTo>
                  <a:lnTo>
                    <a:pt x="2260" y="186"/>
                  </a:lnTo>
                  <a:lnTo>
                    <a:pt x="2260" y="355"/>
                  </a:lnTo>
                  <a:lnTo>
                    <a:pt x="0" y="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17" name="Freeform 63"/>
            <p:cNvSpPr>
              <a:spLocks/>
            </p:cNvSpPr>
            <p:nvPr/>
          </p:nvSpPr>
          <p:spPr bwMode="auto">
            <a:xfrm>
              <a:off x="1150" y="3506"/>
              <a:ext cx="1860" cy="347"/>
            </a:xfrm>
            <a:custGeom>
              <a:avLst/>
              <a:gdLst>
                <a:gd name="T0" fmla="*/ 1860 w 1860"/>
                <a:gd name="T1" fmla="*/ 0 h 347"/>
                <a:gd name="T2" fmla="*/ 0 w 1860"/>
                <a:gd name="T3" fmla="*/ 179 h 347"/>
                <a:gd name="T4" fmla="*/ 0 w 1860"/>
                <a:gd name="T5" fmla="*/ 347 h 347"/>
                <a:gd name="T6" fmla="*/ 1860 w 1860"/>
                <a:gd name="T7" fmla="*/ 151 h 347"/>
                <a:gd name="T8" fmla="*/ 1860 w 1860"/>
                <a:gd name="T9" fmla="*/ 0 h 3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60"/>
                <a:gd name="T16" fmla="*/ 0 h 347"/>
                <a:gd name="T17" fmla="*/ 1860 w 1860"/>
                <a:gd name="T18" fmla="*/ 347 h 34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60" h="347">
                  <a:moveTo>
                    <a:pt x="1860" y="0"/>
                  </a:moveTo>
                  <a:lnTo>
                    <a:pt x="0" y="179"/>
                  </a:lnTo>
                  <a:lnTo>
                    <a:pt x="0" y="347"/>
                  </a:lnTo>
                  <a:lnTo>
                    <a:pt x="1860" y="151"/>
                  </a:lnTo>
                  <a:lnTo>
                    <a:pt x="1860" y="0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70018" name="Text Box 64"/>
            <p:cNvSpPr txBox="1">
              <a:spLocks noChangeArrowheads="1"/>
            </p:cNvSpPr>
            <p:nvPr/>
          </p:nvSpPr>
          <p:spPr bwMode="auto">
            <a:xfrm rot="-379204">
              <a:off x="1600" y="3582"/>
              <a:ext cx="6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ACK(A)</a:t>
              </a:r>
            </a:p>
          </p:txBody>
        </p:sp>
        <p:sp>
          <p:nvSpPr>
            <p:cNvPr id="170019" name="Text Box 65"/>
            <p:cNvSpPr txBox="1">
              <a:spLocks noChangeArrowheads="1"/>
            </p:cNvSpPr>
            <p:nvPr/>
          </p:nvSpPr>
          <p:spPr bwMode="auto">
            <a:xfrm rot="276164">
              <a:off x="3832" y="3572"/>
              <a:ext cx="60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ACK(A)</a:t>
              </a:r>
            </a:p>
          </p:txBody>
        </p:sp>
      </p:grpSp>
      <p:grpSp>
        <p:nvGrpSpPr>
          <p:cNvPr id="6" name="Group 66"/>
          <p:cNvGrpSpPr>
            <a:grpSpLocks/>
          </p:cNvGrpSpPr>
          <p:nvPr/>
        </p:nvGrpSpPr>
        <p:grpSpPr bwMode="auto">
          <a:xfrm>
            <a:off x="4418013" y="2046288"/>
            <a:ext cx="3109912" cy="715962"/>
            <a:chOff x="2596" y="1330"/>
            <a:chExt cx="1959" cy="451"/>
          </a:xfrm>
        </p:grpSpPr>
        <p:sp>
          <p:nvSpPr>
            <p:cNvPr id="170012" name="AutoShape 10"/>
            <p:cNvSpPr>
              <a:spLocks noChangeArrowheads="1"/>
            </p:cNvSpPr>
            <p:nvPr/>
          </p:nvSpPr>
          <p:spPr bwMode="auto">
            <a:xfrm>
              <a:off x="2596" y="1330"/>
              <a:ext cx="683" cy="293"/>
            </a:xfrm>
            <a:prstGeom prst="irregularSeal1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70013" name="Text Box 11"/>
            <p:cNvSpPr txBox="1">
              <a:spLocks noChangeArrowheads="1"/>
            </p:cNvSpPr>
            <p:nvPr/>
          </p:nvSpPr>
          <p:spPr bwMode="auto">
            <a:xfrm>
              <a:off x="2778" y="1550"/>
              <a:ext cx="1777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reservation collision</a:t>
              </a:r>
            </a:p>
          </p:txBody>
        </p:sp>
      </p:grpSp>
      <p:grpSp>
        <p:nvGrpSpPr>
          <p:cNvPr id="7" name="Group 1"/>
          <p:cNvGrpSpPr>
            <a:grpSpLocks/>
          </p:cNvGrpSpPr>
          <p:nvPr/>
        </p:nvGrpSpPr>
        <p:grpSpPr bwMode="auto">
          <a:xfrm>
            <a:off x="8015288" y="3671888"/>
            <a:ext cx="711200" cy="2424112"/>
            <a:chOff x="8015288" y="3671888"/>
            <a:chExt cx="711200" cy="2424112"/>
          </a:xfrm>
        </p:grpSpPr>
        <p:sp>
          <p:nvSpPr>
            <p:cNvPr id="27664" name="Line 71"/>
            <p:cNvSpPr>
              <a:spLocks noChangeShapeType="1"/>
            </p:cNvSpPr>
            <p:nvPr/>
          </p:nvSpPr>
          <p:spPr bwMode="auto">
            <a:xfrm>
              <a:off x="8428038" y="3671888"/>
              <a:ext cx="0" cy="24241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0011" name="Text Box 72"/>
            <p:cNvSpPr txBox="1">
              <a:spLocks noChangeArrowheads="1"/>
            </p:cNvSpPr>
            <p:nvPr/>
          </p:nvSpPr>
          <p:spPr bwMode="auto">
            <a:xfrm>
              <a:off x="8015288" y="4689475"/>
              <a:ext cx="711200" cy="3698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800">
                  <a:latin typeface="Arial" charset="0"/>
                  <a:cs typeface="Arial" charset="0"/>
                </a:rPr>
                <a:t>defer</a:t>
              </a:r>
            </a:p>
          </p:txBody>
        </p:sp>
      </p:grpSp>
      <p:grpSp>
        <p:nvGrpSpPr>
          <p:cNvPr id="170000" name="Group 361"/>
          <p:cNvGrpSpPr>
            <a:grpSpLocks/>
          </p:cNvGrpSpPr>
          <p:nvPr/>
        </p:nvGrpSpPr>
        <p:grpSpPr bwMode="auto">
          <a:xfrm>
            <a:off x="4327525" y="1117600"/>
            <a:ext cx="650875" cy="561975"/>
            <a:chOff x="2967" y="478"/>
            <a:chExt cx="788" cy="625"/>
          </a:xfrm>
        </p:grpSpPr>
        <p:pic>
          <p:nvPicPr>
            <p:cNvPr id="170008" name="Picture 358" descr="access_point_stylized_smal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2" y="559"/>
              <a:ext cx="576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009" name="Picture 360" descr="antenna_radiation_stylize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7" y="478"/>
              <a:ext cx="788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0001" name="Group 356"/>
          <p:cNvGrpSpPr>
            <a:grpSpLocks/>
          </p:cNvGrpSpPr>
          <p:nvPr/>
        </p:nvGrpSpPr>
        <p:grpSpPr bwMode="auto">
          <a:xfrm>
            <a:off x="1514475" y="1057275"/>
            <a:ext cx="609600" cy="598488"/>
            <a:chOff x="313" y="1497"/>
            <a:chExt cx="1152" cy="1014"/>
          </a:xfrm>
        </p:grpSpPr>
        <p:pic>
          <p:nvPicPr>
            <p:cNvPr id="170006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007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0002" name="Group 356"/>
          <p:cNvGrpSpPr>
            <a:grpSpLocks/>
          </p:cNvGrpSpPr>
          <p:nvPr/>
        </p:nvGrpSpPr>
        <p:grpSpPr bwMode="auto">
          <a:xfrm>
            <a:off x="7966075" y="1087438"/>
            <a:ext cx="609600" cy="598487"/>
            <a:chOff x="313" y="1497"/>
            <a:chExt cx="1152" cy="1014"/>
          </a:xfrm>
        </p:grpSpPr>
        <p:pic>
          <p:nvPicPr>
            <p:cNvPr id="170004" name="Picture 354" descr="laptop_stylized_small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0005" name="Picture 355" descr="antenna_stylize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0003" name="Picture 17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746125"/>
            <a:ext cx="6856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720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1820F9C1-2966-3946-8D7E-601E86B8FE84}" type="slidenum">
              <a:rPr lang="en-US" sz="1200" i="0">
                <a:latin typeface="Arial" charset="0"/>
                <a:cs typeface="Arial" charset="0"/>
              </a:rPr>
              <a:pPr/>
              <a:t>69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172035" name="Picture 5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028700"/>
            <a:ext cx="59420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Link layer, </a:t>
            </a:r>
            <a:r>
              <a:rPr lang="en-US" sz="4000">
                <a:cs typeface="+mj-cs"/>
              </a:rPr>
              <a:t>LAN</a:t>
            </a:r>
            <a:r>
              <a:rPr lang="en-US">
                <a:cs typeface="+mj-cs"/>
              </a:rPr>
              <a:t>s: outline</a:t>
            </a:r>
          </a:p>
        </p:txBody>
      </p:sp>
      <p:sp>
        <p:nvSpPr>
          <p:cNvPr id="1720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3922713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.1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introduction, services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.2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error detection, correction 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.3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latin typeface="Gill Sans MT" charset="0"/>
              </a:rPr>
              <a:t>multiple access protocols</a:t>
            </a:r>
          </a:p>
          <a:p>
            <a:pPr marL="457200" indent="-457200">
              <a:buFont typeface="Wingdings" charset="0"/>
              <a:buNone/>
            </a:pPr>
            <a:r>
              <a:rPr lang="en-US" dirty="0">
                <a:solidFill>
                  <a:srgbClr val="000099"/>
                </a:solidFill>
                <a:latin typeface="Gill Sans MT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.4</a:t>
            </a: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 </a:t>
            </a:r>
            <a:r>
              <a:rPr lang="en-US" dirty="0">
                <a:solidFill>
                  <a:srgbClr val="000000"/>
                </a:solidFill>
                <a:latin typeface="Gill Sans MT" charset="0"/>
              </a:rPr>
              <a:t>LANs</a:t>
            </a:r>
          </a:p>
          <a:p>
            <a:pPr lvl="1"/>
            <a:r>
              <a:rPr lang="en-US" dirty="0">
                <a:latin typeface="Gill Sans MT" charset="0"/>
              </a:rPr>
              <a:t>addressing, ARP</a:t>
            </a:r>
          </a:p>
          <a:p>
            <a:pPr lvl="1"/>
            <a:r>
              <a:rPr lang="en-US" dirty="0">
                <a:latin typeface="Gill Sans MT" charset="0"/>
              </a:rPr>
              <a:t>Ethernet</a:t>
            </a:r>
          </a:p>
          <a:p>
            <a:pPr lvl="1"/>
            <a:r>
              <a:rPr lang="en-US" dirty="0">
                <a:latin typeface="Gill Sans MT" charset="0"/>
              </a:rPr>
              <a:t>switches</a:t>
            </a:r>
          </a:p>
        </p:txBody>
      </p:sp>
      <p:sp>
        <p:nvSpPr>
          <p:cNvPr id="17203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95800" y="1600200"/>
            <a:ext cx="4054475" cy="4648200"/>
          </a:xfrm>
        </p:spPr>
        <p:txBody>
          <a:bodyPr/>
          <a:lstStyle/>
          <a:p>
            <a:pPr marL="457200" indent="-457200">
              <a:buFont typeface="Wingdings" charset="0"/>
              <a:buNone/>
            </a:pPr>
            <a:r>
              <a:rPr lang="en-US" dirty="0" smtClean="0">
                <a:solidFill>
                  <a:srgbClr val="000099"/>
                </a:solidFill>
                <a:latin typeface="Gill Sans MT" charset="0"/>
              </a:rPr>
              <a:t>7</a:t>
            </a:r>
            <a:r>
              <a:rPr lang="en-US" dirty="0" smtClean="0">
                <a:latin typeface="Gill Sans MT" charset="0"/>
              </a:rPr>
              <a:t>  </a:t>
            </a:r>
            <a:r>
              <a:rPr lang="en-US" dirty="0">
                <a:latin typeface="Gill Sans MT" charset="0"/>
              </a:rPr>
              <a:t>Wireless Links and</a:t>
            </a:r>
            <a:br>
              <a:rPr lang="en-US" dirty="0">
                <a:latin typeface="Gill Sans MT" charset="0"/>
              </a:rPr>
            </a:br>
            <a:r>
              <a:rPr lang="en-US" dirty="0">
                <a:latin typeface="Gill Sans MT" charset="0"/>
              </a:rPr>
              <a:t>WLAN (Ch. </a:t>
            </a:r>
            <a:r>
              <a:rPr lang="en-US" dirty="0" smtClean="0">
                <a:latin typeface="Gill Sans MT" charset="0"/>
              </a:rPr>
              <a:t>7)</a:t>
            </a:r>
            <a:endParaRPr lang="en-US" dirty="0">
              <a:latin typeface="Gill Sans MT" charset="0"/>
            </a:endParaRPr>
          </a:p>
          <a:p>
            <a:pPr marL="457200" indent="-457200">
              <a:buFont typeface="Wingdings" charset="0"/>
              <a:buNone/>
            </a:pPr>
            <a:r>
              <a:rPr lang="en-US" dirty="0" smtClean="0">
                <a:solidFill>
                  <a:srgbClr val="CC0000"/>
                </a:solidFill>
                <a:latin typeface="Gill Sans MT" charset="0"/>
              </a:rPr>
              <a:t>6.7 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a day in the life of a web request</a:t>
            </a:r>
          </a:p>
          <a:p>
            <a:pPr marL="457200" indent="-457200">
              <a:buFont typeface="Wingdings" charset="0"/>
              <a:buNone/>
            </a:pPr>
            <a:endParaRPr lang="en-US" sz="2600" dirty="0">
              <a:latin typeface="Gill Sans MT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389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D360FB5D-7710-DE43-B1EC-F3DDCED5ADAC}" type="slidenum">
              <a:rPr lang="en-US" sz="1200" i="0">
                <a:latin typeface="Arial" charset="0"/>
                <a:cs typeface="Arial" charset="0"/>
              </a:rPr>
              <a:pPr/>
              <a:t>7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pic>
        <p:nvPicPr>
          <p:cNvPr id="38915" name="Picture 7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028700"/>
            <a:ext cx="5942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2288" y="1563688"/>
            <a:ext cx="7772400" cy="4648200"/>
          </a:xfrm>
        </p:spPr>
        <p:txBody>
          <a:bodyPr/>
          <a:lstStyle/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flow control: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 </a:t>
            </a:r>
          </a:p>
          <a:p>
            <a:pPr lvl="1"/>
            <a:r>
              <a:rPr lang="en-US" sz="2000" dirty="0">
                <a:latin typeface="Gill Sans MT" charset="0"/>
              </a:rPr>
              <a:t>pacing between adjacent sending and receiving nodes</a:t>
            </a:r>
            <a:endParaRPr lang="en-US" dirty="0">
              <a:latin typeface="Gill Sans MT" charset="0"/>
            </a:endParaRP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error detection</a:t>
            </a:r>
            <a:r>
              <a:rPr lang="en-US" dirty="0">
                <a:solidFill>
                  <a:srgbClr val="CC0000"/>
                </a:solidFill>
                <a:latin typeface="Gill Sans MT" charset="0"/>
              </a:rPr>
              <a:t>: </a:t>
            </a:r>
          </a:p>
          <a:p>
            <a:pPr lvl="1"/>
            <a:r>
              <a:rPr lang="en-US" sz="2000" dirty="0">
                <a:latin typeface="Gill Sans MT" charset="0"/>
              </a:rPr>
              <a:t>errors caused by signal attenuation, noise. </a:t>
            </a:r>
          </a:p>
          <a:p>
            <a:pPr lvl="1"/>
            <a:r>
              <a:rPr lang="en-US" sz="2000" dirty="0">
                <a:latin typeface="Gill Sans MT" charset="0"/>
              </a:rPr>
              <a:t>receiver detects presence of errors: </a:t>
            </a:r>
          </a:p>
          <a:p>
            <a:pPr lvl="2"/>
            <a:r>
              <a:rPr lang="en-US" dirty="0">
                <a:latin typeface="Gill Sans MT" charset="0"/>
              </a:rPr>
              <a:t>signals sender for retransmission or drops frame </a:t>
            </a:r>
          </a:p>
          <a:p>
            <a:r>
              <a:rPr lang="en-US" i="1" dirty="0">
                <a:solidFill>
                  <a:srgbClr val="CC0000"/>
                </a:solidFill>
                <a:latin typeface="Gill Sans MT" charset="0"/>
              </a:rPr>
              <a:t>error correction:</a:t>
            </a:r>
            <a:r>
              <a:rPr lang="en-US" dirty="0">
                <a:latin typeface="Gill Sans MT" charset="0"/>
              </a:rPr>
              <a:t> </a:t>
            </a:r>
          </a:p>
          <a:p>
            <a:pPr lvl="1"/>
            <a:r>
              <a:rPr lang="en-US" sz="2000" dirty="0">
                <a:latin typeface="Gill Sans MT" charset="0"/>
              </a:rPr>
              <a:t>receiver identifies </a:t>
            </a:r>
            <a:r>
              <a:rPr lang="en-US" sz="2000" i="1" dirty="0">
                <a:solidFill>
                  <a:srgbClr val="CC0000"/>
                </a:solidFill>
                <a:latin typeface="Gill Sans MT" charset="0"/>
              </a:rPr>
              <a:t>and corrects</a:t>
            </a:r>
            <a:r>
              <a:rPr lang="en-US" sz="2000" dirty="0">
                <a:latin typeface="Gill Sans MT" charset="0"/>
              </a:rPr>
              <a:t> bit error(s) without resorting to </a:t>
            </a:r>
            <a:r>
              <a:rPr lang="en-US" sz="2000" dirty="0" smtClean="0">
                <a:latin typeface="Gill Sans MT" charset="0"/>
              </a:rPr>
              <a:t>retransmission</a:t>
            </a:r>
            <a:endParaRPr lang="en-US" dirty="0">
              <a:latin typeface="Gill Sans MT" charset="0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6176963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Link layer services (more)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740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fld id="{2FDBA7F2-9F0E-594B-A440-7C6BF5BDB83B}" type="slidenum"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70</a:t>
            </a:fld>
            <a:endParaRPr lang="en-US" sz="12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34338" cy="1143000"/>
          </a:xfrm>
        </p:spPr>
        <p:txBody>
          <a:bodyPr/>
          <a:lstStyle/>
          <a:p>
            <a:pPr>
              <a:defRPr/>
            </a:pPr>
            <a:r>
              <a:rPr lang="en-US" sz="3200" i="1">
                <a:solidFill>
                  <a:srgbClr val="C00000"/>
                </a:solidFill>
                <a:cs typeface="+mj-cs"/>
              </a:rPr>
              <a:t>Synthesis: </a:t>
            </a:r>
            <a:r>
              <a:rPr lang="en-US" sz="3200">
                <a:cs typeface="+mj-cs"/>
              </a:rPr>
              <a:t>a day in the life of a web request</a:t>
            </a:r>
          </a:p>
        </p:txBody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38263"/>
            <a:ext cx="7772400" cy="4648200"/>
          </a:xfrm>
        </p:spPr>
        <p:txBody>
          <a:bodyPr/>
          <a:lstStyle/>
          <a:p>
            <a:r>
              <a:rPr lang="en-US">
                <a:latin typeface="Gill Sans MT" charset="0"/>
              </a:rPr>
              <a:t>journey down protocol stack complete!</a:t>
            </a:r>
          </a:p>
          <a:p>
            <a:pPr lvl="1"/>
            <a:r>
              <a:rPr lang="en-US">
                <a:latin typeface="Gill Sans MT" charset="0"/>
              </a:rPr>
              <a:t>application, transport, network, link</a:t>
            </a:r>
          </a:p>
          <a:p>
            <a:r>
              <a:rPr lang="en-US">
                <a:latin typeface="Gill Sans MT" charset="0"/>
              </a:rPr>
              <a:t>putting-it-all-together: synthesis!</a:t>
            </a:r>
          </a:p>
          <a:p>
            <a:pPr lvl="1"/>
            <a:r>
              <a:rPr lang="en-US" i="1">
                <a:solidFill>
                  <a:srgbClr val="C00000"/>
                </a:solidFill>
                <a:latin typeface="Gill Sans MT" charset="0"/>
              </a:rPr>
              <a:t>goal:</a:t>
            </a:r>
            <a:r>
              <a:rPr lang="en-US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identify, review, understand protocols (at all layers) involved in seemingly simple scenario: requesting www page</a:t>
            </a:r>
          </a:p>
          <a:p>
            <a:pPr lvl="1"/>
            <a:r>
              <a:rPr lang="en-US" i="1">
                <a:solidFill>
                  <a:srgbClr val="C00000"/>
                </a:solidFill>
                <a:latin typeface="Gill Sans MT" charset="0"/>
              </a:rPr>
              <a:t>scenario:</a:t>
            </a:r>
            <a:r>
              <a:rPr lang="en-US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student attaches laptop to campus network, requests/receives www.google.com </a:t>
            </a:r>
          </a:p>
          <a:p>
            <a:endParaRPr lang="en-US">
              <a:latin typeface="Gill Sans MT" charset="0"/>
            </a:endParaRPr>
          </a:p>
          <a:p>
            <a:endParaRPr lang="en-US">
              <a:latin typeface="Gill Sans MT" charset="0"/>
            </a:endParaRPr>
          </a:p>
        </p:txBody>
      </p:sp>
      <p:pic>
        <p:nvPicPr>
          <p:cNvPr id="174085" name="Picture 16" descr="underline_base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971550"/>
            <a:ext cx="73136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572125" y="6486525"/>
            <a:ext cx="2895600" cy="271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751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fld id="{5FA37EB9-88A4-CE4B-9E5E-4A5BC9375EDC}" type="slidenum"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71</a:t>
            </a:fld>
            <a:endParaRPr lang="en-US" sz="12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5107" name="Freeform 406"/>
          <p:cNvSpPr>
            <a:spLocks/>
          </p:cNvSpPr>
          <p:nvPr/>
        </p:nvSpPr>
        <p:spPr bwMode="auto">
          <a:xfrm>
            <a:off x="4751388" y="706438"/>
            <a:ext cx="3894137" cy="3192462"/>
          </a:xfrm>
          <a:custGeom>
            <a:avLst/>
            <a:gdLst>
              <a:gd name="T0" fmla="*/ 2147483647 w 2453"/>
              <a:gd name="T1" fmla="*/ 2147483647 h 2011"/>
              <a:gd name="T2" fmla="*/ 2147483647 w 2453"/>
              <a:gd name="T3" fmla="*/ 2147483647 h 2011"/>
              <a:gd name="T4" fmla="*/ 2147483647 w 2453"/>
              <a:gd name="T5" fmla="*/ 2147483647 h 2011"/>
              <a:gd name="T6" fmla="*/ 2147483647 w 2453"/>
              <a:gd name="T7" fmla="*/ 2147483647 h 2011"/>
              <a:gd name="T8" fmla="*/ 2147483647 w 2453"/>
              <a:gd name="T9" fmla="*/ 2147483647 h 2011"/>
              <a:gd name="T10" fmla="*/ 2147483647 w 2453"/>
              <a:gd name="T11" fmla="*/ 2147483647 h 2011"/>
              <a:gd name="T12" fmla="*/ 2147483647 w 2453"/>
              <a:gd name="T13" fmla="*/ 2147483647 h 2011"/>
              <a:gd name="T14" fmla="*/ 2147483647 w 2453"/>
              <a:gd name="T15" fmla="*/ 2147483647 h 2011"/>
              <a:gd name="T16" fmla="*/ 2147483647 w 2453"/>
              <a:gd name="T17" fmla="*/ 2147483647 h 2011"/>
              <a:gd name="T18" fmla="*/ 2147483647 w 2453"/>
              <a:gd name="T19" fmla="*/ 2147483647 h 2011"/>
              <a:gd name="T20" fmla="*/ 2147483647 w 2453"/>
              <a:gd name="T21" fmla="*/ 2147483647 h 2011"/>
              <a:gd name="T22" fmla="*/ 2147483647 w 2453"/>
              <a:gd name="T23" fmla="*/ 2147483647 h 2011"/>
              <a:gd name="T24" fmla="*/ 2147483647 w 2453"/>
              <a:gd name="T25" fmla="*/ 2147483647 h 2011"/>
              <a:gd name="T26" fmla="*/ 2147483647 w 2453"/>
              <a:gd name="T27" fmla="*/ 2147483647 h 2011"/>
              <a:gd name="T28" fmla="*/ 2147483647 w 2453"/>
              <a:gd name="T29" fmla="*/ 2147483647 h 2011"/>
              <a:gd name="T30" fmla="*/ 2147483647 w 2453"/>
              <a:gd name="T31" fmla="*/ 2147483647 h 2011"/>
              <a:gd name="T32" fmla="*/ 2147483647 w 2453"/>
              <a:gd name="T33" fmla="*/ 2147483647 h 2011"/>
              <a:gd name="T34" fmla="*/ 2147483647 w 2453"/>
              <a:gd name="T35" fmla="*/ 2147483647 h 2011"/>
              <a:gd name="T36" fmla="*/ 2147483647 w 2453"/>
              <a:gd name="T37" fmla="*/ 2147483647 h 2011"/>
              <a:gd name="T38" fmla="*/ 2147483647 w 2453"/>
              <a:gd name="T39" fmla="*/ 2147483647 h 2011"/>
              <a:gd name="T40" fmla="*/ 2147483647 w 2453"/>
              <a:gd name="T41" fmla="*/ 2147483647 h 2011"/>
              <a:gd name="T42" fmla="*/ 2147483647 w 2453"/>
              <a:gd name="T43" fmla="*/ 2147483647 h 2011"/>
              <a:gd name="T44" fmla="*/ 2147483647 w 2453"/>
              <a:gd name="T45" fmla="*/ 2147483647 h 2011"/>
              <a:gd name="T46" fmla="*/ 2147483647 w 2453"/>
              <a:gd name="T47" fmla="*/ 2147483647 h 201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w 2453"/>
              <a:gd name="T73" fmla="*/ 0 h 2011"/>
              <a:gd name="T74" fmla="*/ 2453 w 2453"/>
              <a:gd name="T75" fmla="*/ 2011 h 2011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T72" t="T73" r="T74" b="T75"/>
            <a:pathLst>
              <a:path w="2453" h="2011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16" y="1402"/>
                  <a:pt x="280" y="1446"/>
                </a:cubicBezTo>
                <a:cubicBezTo>
                  <a:pt x="344" y="1490"/>
                  <a:pt x="404" y="1587"/>
                  <a:pt x="549" y="1627"/>
                </a:cubicBezTo>
                <a:cubicBezTo>
                  <a:pt x="694" y="1667"/>
                  <a:pt x="987" y="1631"/>
                  <a:pt x="1152" y="1687"/>
                </a:cubicBezTo>
                <a:cubicBezTo>
                  <a:pt x="1317" y="1743"/>
                  <a:pt x="1455" y="1919"/>
                  <a:pt x="1542" y="1965"/>
                </a:cubicBezTo>
                <a:cubicBezTo>
                  <a:pt x="1629" y="2011"/>
                  <a:pt x="1610" y="1968"/>
                  <a:pt x="1675" y="1965"/>
                </a:cubicBezTo>
                <a:cubicBezTo>
                  <a:pt x="1740" y="1962"/>
                  <a:pt x="1816" y="1974"/>
                  <a:pt x="1933" y="1945"/>
                </a:cubicBezTo>
                <a:cubicBezTo>
                  <a:pt x="2050" y="1916"/>
                  <a:pt x="2299" y="1866"/>
                  <a:pt x="2376" y="1793"/>
                </a:cubicBezTo>
                <a:cubicBezTo>
                  <a:pt x="2453" y="1720"/>
                  <a:pt x="2410" y="1591"/>
                  <a:pt x="2396" y="1508"/>
                </a:cubicBezTo>
                <a:cubicBezTo>
                  <a:pt x="2382" y="1425"/>
                  <a:pt x="2301" y="1408"/>
                  <a:pt x="2293" y="1297"/>
                </a:cubicBezTo>
                <a:cubicBezTo>
                  <a:pt x="2285" y="1186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45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96838"/>
            <a:ext cx="8034338" cy="973137"/>
          </a:xfrm>
        </p:spPr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A day in the life: scenario</a:t>
            </a:r>
          </a:p>
        </p:txBody>
      </p:sp>
      <p:sp>
        <p:nvSpPr>
          <p:cNvPr id="175109" name="Freeform 3"/>
          <p:cNvSpPr>
            <a:spLocks/>
          </p:cNvSpPr>
          <p:nvPr/>
        </p:nvSpPr>
        <p:spPr bwMode="auto">
          <a:xfrm>
            <a:off x="611188" y="1273175"/>
            <a:ext cx="3554412" cy="2754313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10" name="Group 4"/>
          <p:cNvGrpSpPr>
            <a:grpSpLocks/>
          </p:cNvGrpSpPr>
          <p:nvPr/>
        </p:nvGrpSpPr>
        <p:grpSpPr bwMode="auto">
          <a:xfrm>
            <a:off x="5383213" y="2679700"/>
            <a:ext cx="757237" cy="379413"/>
            <a:chOff x="2466" y="2026"/>
            <a:chExt cx="477" cy="282"/>
          </a:xfrm>
        </p:grpSpPr>
        <p:sp>
          <p:nvSpPr>
            <p:cNvPr id="175381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82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83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75384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75385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75392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93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94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386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75389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90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91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387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88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11" name="Group 19"/>
          <p:cNvGrpSpPr>
            <a:grpSpLocks/>
          </p:cNvGrpSpPr>
          <p:nvPr/>
        </p:nvGrpSpPr>
        <p:grpSpPr bwMode="auto">
          <a:xfrm>
            <a:off x="6748463" y="2425700"/>
            <a:ext cx="757237" cy="379413"/>
            <a:chOff x="2466" y="2026"/>
            <a:chExt cx="477" cy="282"/>
          </a:xfrm>
        </p:grpSpPr>
        <p:sp>
          <p:nvSpPr>
            <p:cNvPr id="175367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68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69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75370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75371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75378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79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80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372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75375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76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77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373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74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12" name="Text Box 34"/>
          <p:cNvSpPr txBox="1">
            <a:spLocks noChangeArrowheads="1"/>
          </p:cNvSpPr>
          <p:nvPr/>
        </p:nvSpPr>
        <p:spPr bwMode="auto">
          <a:xfrm>
            <a:off x="5364163" y="17621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sp>
        <p:nvSpPr>
          <p:cNvPr id="175113" name="Line 36"/>
          <p:cNvSpPr>
            <a:spLocks noChangeShapeType="1"/>
          </p:cNvSpPr>
          <p:nvPr/>
        </p:nvSpPr>
        <p:spPr bwMode="auto">
          <a:xfrm flipV="1">
            <a:off x="3613150" y="2344738"/>
            <a:ext cx="155575" cy="1428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4" name="Line 43"/>
          <p:cNvSpPr>
            <a:spLocks noChangeShapeType="1"/>
          </p:cNvSpPr>
          <p:nvPr/>
        </p:nvSpPr>
        <p:spPr bwMode="auto">
          <a:xfrm flipV="1">
            <a:off x="2503488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5" name="Line 44"/>
          <p:cNvSpPr>
            <a:spLocks noChangeShapeType="1"/>
          </p:cNvSpPr>
          <p:nvPr/>
        </p:nvSpPr>
        <p:spPr bwMode="auto">
          <a:xfrm flipV="1">
            <a:off x="3762375" y="2201863"/>
            <a:ext cx="138113" cy="142875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6" name="Line 48"/>
          <p:cNvSpPr>
            <a:spLocks noChangeShapeType="1"/>
          </p:cNvSpPr>
          <p:nvPr/>
        </p:nvSpPr>
        <p:spPr bwMode="auto">
          <a:xfrm flipV="1">
            <a:off x="3117850" y="2736850"/>
            <a:ext cx="512763" cy="612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5117" name="Group 49"/>
          <p:cNvGrpSpPr>
            <a:grpSpLocks/>
          </p:cNvGrpSpPr>
          <p:nvPr/>
        </p:nvGrpSpPr>
        <p:grpSpPr bwMode="auto">
          <a:xfrm>
            <a:off x="2598738" y="3365500"/>
            <a:ext cx="987425" cy="479425"/>
            <a:chOff x="1118" y="1621"/>
            <a:chExt cx="622" cy="302"/>
          </a:xfrm>
        </p:grpSpPr>
        <p:sp>
          <p:nvSpPr>
            <p:cNvPr id="175350" name="Rectangle 50"/>
            <p:cNvSpPr>
              <a:spLocks noChangeArrowheads="1"/>
            </p:cNvSpPr>
            <p:nvPr/>
          </p:nvSpPr>
          <p:spPr bwMode="auto">
            <a:xfrm>
              <a:off x="1578" y="1789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51" name="Rectangle 51"/>
            <p:cNvSpPr>
              <a:spLocks noChangeArrowheads="1"/>
            </p:cNvSpPr>
            <p:nvPr/>
          </p:nvSpPr>
          <p:spPr bwMode="auto">
            <a:xfrm rot="-2700000">
              <a:off x="1336" y="1621"/>
              <a:ext cx="162" cy="44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75352" name="Group 52"/>
            <p:cNvGrpSpPr>
              <a:grpSpLocks/>
            </p:cNvGrpSpPr>
            <p:nvPr/>
          </p:nvGrpSpPr>
          <p:grpSpPr bwMode="auto">
            <a:xfrm>
              <a:off x="1118" y="1684"/>
              <a:ext cx="477" cy="239"/>
              <a:chOff x="2466" y="2026"/>
              <a:chExt cx="477" cy="282"/>
            </a:xfrm>
          </p:grpSpPr>
          <p:sp>
            <p:nvSpPr>
              <p:cNvPr id="175353" name="Oval 53"/>
              <p:cNvSpPr>
                <a:spLocks noChangeArrowheads="1"/>
              </p:cNvSpPr>
              <p:nvPr/>
            </p:nvSpPr>
            <p:spPr bwMode="auto">
              <a:xfrm>
                <a:off x="2466" y="2168"/>
                <a:ext cx="476" cy="14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75354" name="Line 54"/>
              <p:cNvSpPr>
                <a:spLocks noChangeShapeType="1"/>
              </p:cNvSpPr>
              <p:nvPr/>
            </p:nvSpPr>
            <p:spPr bwMode="auto">
              <a:xfrm>
                <a:off x="2470" y="2125"/>
                <a:ext cx="1" cy="85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55" name="Rectangle 55"/>
              <p:cNvSpPr>
                <a:spLocks noChangeArrowheads="1"/>
              </p:cNvSpPr>
              <p:nvPr/>
            </p:nvSpPr>
            <p:spPr bwMode="auto">
              <a:xfrm>
                <a:off x="2470" y="2125"/>
                <a:ext cx="472" cy="111"/>
              </a:xfrm>
              <a:prstGeom prst="rect">
                <a:avLst/>
              </a:pr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/>
                <a:endParaRPr lang="en-US" sz="2400" i="0">
                  <a:solidFill>
                    <a:srgbClr val="000000"/>
                  </a:solidFill>
                  <a:latin typeface="Times New Roman" charset="0"/>
                </a:endParaRPr>
              </a:p>
            </p:txBody>
          </p:sp>
          <p:sp>
            <p:nvSpPr>
              <p:cNvPr id="175356" name="Oval 56"/>
              <p:cNvSpPr>
                <a:spLocks noChangeArrowheads="1"/>
              </p:cNvSpPr>
              <p:nvPr/>
            </p:nvSpPr>
            <p:spPr bwMode="auto">
              <a:xfrm>
                <a:off x="2466" y="2026"/>
                <a:ext cx="476" cy="160"/>
              </a:xfrm>
              <a:prstGeom prst="ellipse">
                <a:avLst/>
              </a:prstGeom>
              <a:solidFill>
                <a:srgbClr val="DDDDDD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en-US" i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grpSp>
            <p:nvGrpSpPr>
              <p:cNvPr id="175357" name="Group 57"/>
              <p:cNvGrpSpPr>
                <a:grpSpLocks/>
              </p:cNvGrpSpPr>
              <p:nvPr/>
            </p:nvGrpSpPr>
            <p:grpSpPr bwMode="auto">
              <a:xfrm>
                <a:off x="2581" y="2061"/>
                <a:ext cx="236" cy="94"/>
                <a:chOff x="2848" y="848"/>
                <a:chExt cx="140" cy="98"/>
              </a:xfrm>
            </p:grpSpPr>
            <p:sp>
              <p:nvSpPr>
                <p:cNvPr id="175364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65" name="Line 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66" name="Line 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5358" name="Group 61"/>
              <p:cNvGrpSpPr>
                <a:grpSpLocks/>
              </p:cNvGrpSpPr>
              <p:nvPr/>
            </p:nvGrpSpPr>
            <p:grpSpPr bwMode="auto">
              <a:xfrm flipV="1">
                <a:off x="2581" y="2060"/>
                <a:ext cx="236" cy="94"/>
                <a:chOff x="2848" y="848"/>
                <a:chExt cx="140" cy="98"/>
              </a:xfrm>
            </p:grpSpPr>
            <p:sp>
              <p:nvSpPr>
                <p:cNvPr id="175361" name="Line 6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62" name="Line 6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5363" name="Line 6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5359" name="Line 65"/>
              <p:cNvSpPr>
                <a:spLocks noChangeShapeType="1"/>
              </p:cNvSpPr>
              <p:nvPr/>
            </p:nvSpPr>
            <p:spPr bwMode="auto">
              <a:xfrm flipH="1">
                <a:off x="2942" y="2109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60" name="Line 66"/>
              <p:cNvSpPr>
                <a:spLocks noChangeShapeType="1"/>
              </p:cNvSpPr>
              <p:nvPr/>
            </p:nvSpPr>
            <p:spPr bwMode="auto">
              <a:xfrm flipH="1">
                <a:off x="2466" y="2117"/>
                <a:ext cx="1" cy="12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5118" name="Line 68"/>
          <p:cNvSpPr>
            <a:spLocks noChangeShapeType="1"/>
          </p:cNvSpPr>
          <p:nvPr/>
        </p:nvSpPr>
        <p:spPr bwMode="auto">
          <a:xfrm flipV="1">
            <a:off x="3589338" y="2930525"/>
            <a:ext cx="1819275" cy="7334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5119" name="Group 69"/>
          <p:cNvGrpSpPr>
            <a:grpSpLocks/>
          </p:cNvGrpSpPr>
          <p:nvPr/>
        </p:nvGrpSpPr>
        <p:grpSpPr bwMode="auto">
          <a:xfrm>
            <a:off x="7405688" y="3341688"/>
            <a:ext cx="757237" cy="379412"/>
            <a:chOff x="2466" y="2026"/>
            <a:chExt cx="477" cy="282"/>
          </a:xfrm>
        </p:grpSpPr>
        <p:sp>
          <p:nvSpPr>
            <p:cNvPr id="175336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37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38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75339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75340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75347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48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49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341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75344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45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46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342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43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20" name="Line 93"/>
          <p:cNvSpPr>
            <a:spLocks noChangeShapeType="1"/>
          </p:cNvSpPr>
          <p:nvPr/>
        </p:nvSpPr>
        <p:spPr bwMode="auto">
          <a:xfrm flipH="1">
            <a:off x="7124700" y="2166938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1" name="Freeform 94"/>
          <p:cNvSpPr>
            <a:spLocks/>
          </p:cNvSpPr>
          <p:nvPr/>
        </p:nvSpPr>
        <p:spPr bwMode="auto">
          <a:xfrm>
            <a:off x="1089025" y="4146550"/>
            <a:ext cx="6419850" cy="1620838"/>
          </a:xfrm>
          <a:custGeom>
            <a:avLst/>
            <a:gdLst>
              <a:gd name="T0" fmla="*/ 2147483647 w 2406"/>
              <a:gd name="T1" fmla="*/ 2147483647 h 958"/>
              <a:gd name="T2" fmla="*/ 2147483647 w 2406"/>
              <a:gd name="T3" fmla="*/ 2147483647 h 958"/>
              <a:gd name="T4" fmla="*/ 2147483647 w 2406"/>
              <a:gd name="T5" fmla="*/ 2147483647 h 958"/>
              <a:gd name="T6" fmla="*/ 2147483647 w 2406"/>
              <a:gd name="T7" fmla="*/ 2147483647 h 958"/>
              <a:gd name="T8" fmla="*/ 2147483647 w 2406"/>
              <a:gd name="T9" fmla="*/ 2147483647 h 958"/>
              <a:gd name="T10" fmla="*/ 2147483647 w 2406"/>
              <a:gd name="T11" fmla="*/ 2147483647 h 958"/>
              <a:gd name="T12" fmla="*/ 2147483647 w 2406"/>
              <a:gd name="T13" fmla="*/ 2147483647 h 958"/>
              <a:gd name="T14" fmla="*/ 2147483647 w 2406"/>
              <a:gd name="T15" fmla="*/ 2147483647 h 958"/>
              <a:gd name="T16" fmla="*/ 2147483647 w 2406"/>
              <a:gd name="T17" fmla="*/ 2147483647 h 958"/>
              <a:gd name="T18" fmla="*/ 2147483647 w 2406"/>
              <a:gd name="T19" fmla="*/ 2147483647 h 958"/>
              <a:gd name="T20" fmla="*/ 2147483647 w 2406"/>
              <a:gd name="T21" fmla="*/ 2147483647 h 958"/>
              <a:gd name="T22" fmla="*/ 2147483647 w 2406"/>
              <a:gd name="T23" fmla="*/ 2147483647 h 958"/>
              <a:gd name="T24" fmla="*/ 2147483647 w 2406"/>
              <a:gd name="T25" fmla="*/ 2147483647 h 9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406"/>
              <a:gd name="T40" fmla="*/ 0 h 958"/>
              <a:gd name="T41" fmla="*/ 2406 w 2406"/>
              <a:gd name="T42" fmla="*/ 958 h 9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406" h="958">
                <a:moveTo>
                  <a:pt x="2192" y="274"/>
                </a:moveTo>
                <a:cubicBezTo>
                  <a:pt x="1978" y="94"/>
                  <a:pt x="1990" y="122"/>
                  <a:pt x="1857" y="77"/>
                </a:cubicBezTo>
                <a:cubicBezTo>
                  <a:pt x="1724" y="32"/>
                  <a:pt x="1584" y="0"/>
                  <a:pt x="1393" y="7"/>
                </a:cubicBezTo>
                <a:cubicBezTo>
                  <a:pt x="1202" y="14"/>
                  <a:pt x="898" y="84"/>
                  <a:pt x="713" y="122"/>
                </a:cubicBezTo>
                <a:cubicBezTo>
                  <a:pt x="528" y="160"/>
                  <a:pt x="395" y="168"/>
                  <a:pt x="280" y="234"/>
                </a:cubicBezTo>
                <a:cubicBezTo>
                  <a:pt x="166" y="301"/>
                  <a:pt x="52" y="432"/>
                  <a:pt x="26" y="522"/>
                </a:cubicBezTo>
                <a:cubicBezTo>
                  <a:pt x="0" y="612"/>
                  <a:pt x="81" y="711"/>
                  <a:pt x="122" y="773"/>
                </a:cubicBezTo>
                <a:cubicBezTo>
                  <a:pt x="163" y="835"/>
                  <a:pt x="99" y="877"/>
                  <a:pt x="273" y="894"/>
                </a:cubicBezTo>
                <a:cubicBezTo>
                  <a:pt x="447" y="911"/>
                  <a:pt x="938" y="866"/>
                  <a:pt x="1169" y="876"/>
                </a:cubicBezTo>
                <a:cubicBezTo>
                  <a:pt x="1400" y="886"/>
                  <a:pt x="1499" y="950"/>
                  <a:pt x="1659" y="954"/>
                </a:cubicBezTo>
                <a:cubicBezTo>
                  <a:pt x="1819" y="958"/>
                  <a:pt x="2014" y="958"/>
                  <a:pt x="2129" y="897"/>
                </a:cubicBezTo>
                <a:cubicBezTo>
                  <a:pt x="2244" y="836"/>
                  <a:pt x="2327" y="856"/>
                  <a:pt x="2350" y="591"/>
                </a:cubicBezTo>
                <a:cubicBezTo>
                  <a:pt x="2373" y="326"/>
                  <a:pt x="2406" y="454"/>
                  <a:pt x="2192" y="274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75122" name="Group 110"/>
          <p:cNvGrpSpPr>
            <a:grpSpLocks/>
          </p:cNvGrpSpPr>
          <p:nvPr/>
        </p:nvGrpSpPr>
        <p:grpSpPr bwMode="auto">
          <a:xfrm>
            <a:off x="4025900" y="4724400"/>
            <a:ext cx="757238" cy="379413"/>
            <a:chOff x="2466" y="2026"/>
            <a:chExt cx="477" cy="282"/>
          </a:xfrm>
        </p:grpSpPr>
        <p:sp>
          <p:nvSpPr>
            <p:cNvPr id="175322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23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24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75325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75326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75333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34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35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327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75330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31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32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328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29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5123" name="Line 134"/>
          <p:cNvSpPr>
            <a:spLocks noChangeShapeType="1"/>
          </p:cNvSpPr>
          <p:nvPr/>
        </p:nvSpPr>
        <p:spPr bwMode="auto">
          <a:xfrm flipV="1">
            <a:off x="4479925" y="3074988"/>
            <a:ext cx="1174750" cy="1651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4" name="Text Box 135"/>
          <p:cNvSpPr txBox="1">
            <a:spLocks noChangeArrowheads="1"/>
          </p:cNvSpPr>
          <p:nvPr/>
        </p:nvSpPr>
        <p:spPr bwMode="auto">
          <a:xfrm>
            <a:off x="5357813" y="5018088"/>
            <a:ext cx="18097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Google</a:t>
            </a:r>
            <a:r>
              <a:rPr lang="ja-JP" altLang="en-US" sz="1600" i="0">
                <a:solidFill>
                  <a:srgbClr val="000000"/>
                </a:solidFill>
                <a:latin typeface="Arial" charset="0"/>
              </a:rPr>
              <a:t>’</a:t>
            </a:r>
            <a:r>
              <a:rPr lang="en-US" altLang="ja-JP" sz="1600" i="0">
                <a:solidFill>
                  <a:srgbClr val="000000"/>
                </a:solidFill>
                <a:latin typeface="Arial" charset="0"/>
              </a:rPr>
              <a:t>s network </a:t>
            </a:r>
          </a:p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64.233.160.0/19 </a:t>
            </a:r>
          </a:p>
        </p:txBody>
      </p:sp>
      <p:sp>
        <p:nvSpPr>
          <p:cNvPr id="175125" name="Line 136"/>
          <p:cNvSpPr>
            <a:spLocks noChangeShapeType="1"/>
          </p:cNvSpPr>
          <p:nvPr/>
        </p:nvSpPr>
        <p:spPr bwMode="auto">
          <a:xfrm flipV="1">
            <a:off x="3059113" y="4894263"/>
            <a:ext cx="942975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6" name="Text Box 137"/>
          <p:cNvSpPr txBox="1">
            <a:spLocks noChangeArrowheads="1"/>
          </p:cNvSpPr>
          <p:nvPr/>
        </p:nvSpPr>
        <p:spPr bwMode="auto">
          <a:xfrm>
            <a:off x="1971675" y="5286375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175127" name="Text Box 138"/>
          <p:cNvSpPr txBox="1">
            <a:spLocks noChangeArrowheads="1"/>
          </p:cNvSpPr>
          <p:nvPr/>
        </p:nvSpPr>
        <p:spPr bwMode="auto">
          <a:xfrm>
            <a:off x="1939925" y="4992688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sp>
        <p:nvSpPr>
          <p:cNvPr id="175128" name="Text Box 139"/>
          <p:cNvSpPr txBox="1">
            <a:spLocks noChangeArrowheads="1"/>
          </p:cNvSpPr>
          <p:nvPr/>
        </p:nvSpPr>
        <p:spPr bwMode="auto">
          <a:xfrm>
            <a:off x="7577138" y="1384300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75129" name="Group 95"/>
          <p:cNvGrpSpPr>
            <a:grpSpLocks/>
          </p:cNvGrpSpPr>
          <p:nvPr/>
        </p:nvGrpSpPr>
        <p:grpSpPr bwMode="auto">
          <a:xfrm>
            <a:off x="5797550" y="4365625"/>
            <a:ext cx="757238" cy="379413"/>
            <a:chOff x="2466" y="2026"/>
            <a:chExt cx="477" cy="282"/>
          </a:xfrm>
        </p:grpSpPr>
        <p:sp>
          <p:nvSpPr>
            <p:cNvPr id="175308" name="Oval 96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5309" name="Line 97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10" name="Rectangle 98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75311" name="Oval 99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75312" name="Group 100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75319" name="Line 10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20" name="Line 10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21" name="Line 10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5313" name="Group 104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75316" name="Line 10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17" name="Line 10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5318" name="Line 10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5314" name="Line 108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5315" name="Line 109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5130" name="Group 166"/>
          <p:cNvGrpSpPr>
            <a:grpSpLocks/>
          </p:cNvGrpSpPr>
          <p:nvPr/>
        </p:nvGrpSpPr>
        <p:grpSpPr bwMode="auto">
          <a:xfrm>
            <a:off x="5181600" y="3048000"/>
            <a:ext cx="400050" cy="152400"/>
            <a:chOff x="3228" y="1776"/>
            <a:chExt cx="252" cy="96"/>
          </a:xfrm>
        </p:grpSpPr>
        <p:sp>
          <p:nvSpPr>
            <p:cNvPr id="175306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07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131" name="Group 167"/>
          <p:cNvGrpSpPr>
            <a:grpSpLocks/>
          </p:cNvGrpSpPr>
          <p:nvPr/>
        </p:nvGrpSpPr>
        <p:grpSpPr bwMode="auto">
          <a:xfrm flipH="1">
            <a:off x="5810250" y="3062288"/>
            <a:ext cx="400050" cy="152400"/>
            <a:chOff x="3228" y="1776"/>
            <a:chExt cx="252" cy="96"/>
          </a:xfrm>
        </p:grpSpPr>
        <p:sp>
          <p:nvSpPr>
            <p:cNvPr id="175304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05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132" name="Group 170"/>
          <p:cNvGrpSpPr>
            <a:grpSpLocks/>
          </p:cNvGrpSpPr>
          <p:nvPr/>
        </p:nvGrpSpPr>
        <p:grpSpPr bwMode="auto">
          <a:xfrm flipH="1" flipV="1">
            <a:off x="5962650" y="2538413"/>
            <a:ext cx="400050" cy="152400"/>
            <a:chOff x="3228" y="1776"/>
            <a:chExt cx="252" cy="96"/>
          </a:xfrm>
        </p:grpSpPr>
        <p:sp>
          <p:nvSpPr>
            <p:cNvPr id="175302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03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133" name="Group 173"/>
          <p:cNvGrpSpPr>
            <a:grpSpLocks/>
          </p:cNvGrpSpPr>
          <p:nvPr/>
        </p:nvGrpSpPr>
        <p:grpSpPr bwMode="auto">
          <a:xfrm flipH="1" flipV="1">
            <a:off x="8062913" y="3228975"/>
            <a:ext cx="400050" cy="152400"/>
            <a:chOff x="3228" y="1776"/>
            <a:chExt cx="252" cy="96"/>
          </a:xfrm>
        </p:grpSpPr>
        <p:sp>
          <p:nvSpPr>
            <p:cNvPr id="175300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301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134" name="Group 176"/>
          <p:cNvGrpSpPr>
            <a:grpSpLocks/>
          </p:cNvGrpSpPr>
          <p:nvPr/>
        </p:nvGrpSpPr>
        <p:grpSpPr bwMode="auto">
          <a:xfrm flipV="1">
            <a:off x="7239000" y="3248025"/>
            <a:ext cx="295275" cy="114300"/>
            <a:chOff x="3228" y="1776"/>
            <a:chExt cx="252" cy="96"/>
          </a:xfrm>
        </p:grpSpPr>
        <p:sp>
          <p:nvSpPr>
            <p:cNvPr id="175298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9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135" name="Group 179"/>
          <p:cNvGrpSpPr>
            <a:grpSpLocks/>
          </p:cNvGrpSpPr>
          <p:nvPr/>
        </p:nvGrpSpPr>
        <p:grpSpPr bwMode="auto">
          <a:xfrm rot="409689" flipH="1" flipV="1">
            <a:off x="7510463" y="2590800"/>
            <a:ext cx="452437" cy="57150"/>
            <a:chOff x="3228" y="1776"/>
            <a:chExt cx="252" cy="96"/>
          </a:xfrm>
        </p:grpSpPr>
        <p:sp>
          <p:nvSpPr>
            <p:cNvPr id="175296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7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136" name="Group 182"/>
          <p:cNvGrpSpPr>
            <a:grpSpLocks/>
          </p:cNvGrpSpPr>
          <p:nvPr/>
        </p:nvGrpSpPr>
        <p:grpSpPr bwMode="auto">
          <a:xfrm>
            <a:off x="6653213" y="2795588"/>
            <a:ext cx="295275" cy="114300"/>
            <a:chOff x="3228" y="1776"/>
            <a:chExt cx="252" cy="96"/>
          </a:xfrm>
        </p:grpSpPr>
        <p:sp>
          <p:nvSpPr>
            <p:cNvPr id="175294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5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137" name="Group 185"/>
          <p:cNvGrpSpPr>
            <a:grpSpLocks/>
          </p:cNvGrpSpPr>
          <p:nvPr/>
        </p:nvGrpSpPr>
        <p:grpSpPr bwMode="auto">
          <a:xfrm flipH="1">
            <a:off x="7291388" y="2795588"/>
            <a:ext cx="295275" cy="114300"/>
            <a:chOff x="3228" y="1776"/>
            <a:chExt cx="252" cy="96"/>
          </a:xfrm>
        </p:grpSpPr>
        <p:sp>
          <p:nvSpPr>
            <p:cNvPr id="175292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3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138" name="Group 188"/>
          <p:cNvGrpSpPr>
            <a:grpSpLocks/>
          </p:cNvGrpSpPr>
          <p:nvPr/>
        </p:nvGrpSpPr>
        <p:grpSpPr bwMode="auto">
          <a:xfrm>
            <a:off x="5705475" y="4743450"/>
            <a:ext cx="295275" cy="114300"/>
            <a:chOff x="3228" y="1776"/>
            <a:chExt cx="252" cy="96"/>
          </a:xfrm>
        </p:grpSpPr>
        <p:sp>
          <p:nvSpPr>
            <p:cNvPr id="175290" name="Line 189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91" name="Line 190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139" name="Group 191"/>
          <p:cNvGrpSpPr>
            <a:grpSpLocks/>
          </p:cNvGrpSpPr>
          <p:nvPr/>
        </p:nvGrpSpPr>
        <p:grpSpPr bwMode="auto">
          <a:xfrm flipH="1">
            <a:off x="6343650" y="4743450"/>
            <a:ext cx="295275" cy="114300"/>
            <a:chOff x="3228" y="1776"/>
            <a:chExt cx="252" cy="96"/>
          </a:xfrm>
        </p:grpSpPr>
        <p:sp>
          <p:nvSpPr>
            <p:cNvPr id="175288" name="Line 192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89" name="Line 193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140" name="Group 194"/>
          <p:cNvGrpSpPr>
            <a:grpSpLocks/>
          </p:cNvGrpSpPr>
          <p:nvPr/>
        </p:nvGrpSpPr>
        <p:grpSpPr bwMode="auto">
          <a:xfrm>
            <a:off x="3938588" y="5100638"/>
            <a:ext cx="295275" cy="114300"/>
            <a:chOff x="3228" y="1776"/>
            <a:chExt cx="252" cy="96"/>
          </a:xfrm>
        </p:grpSpPr>
        <p:sp>
          <p:nvSpPr>
            <p:cNvPr id="175286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87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141" name="Group 197"/>
          <p:cNvGrpSpPr>
            <a:grpSpLocks/>
          </p:cNvGrpSpPr>
          <p:nvPr/>
        </p:nvGrpSpPr>
        <p:grpSpPr bwMode="auto">
          <a:xfrm flipH="1">
            <a:off x="4576763" y="5100638"/>
            <a:ext cx="295275" cy="114300"/>
            <a:chOff x="3228" y="1776"/>
            <a:chExt cx="252" cy="96"/>
          </a:xfrm>
        </p:grpSpPr>
        <p:sp>
          <p:nvSpPr>
            <p:cNvPr id="175284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85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5142" name="Group 200"/>
          <p:cNvGrpSpPr>
            <a:grpSpLocks/>
          </p:cNvGrpSpPr>
          <p:nvPr/>
        </p:nvGrpSpPr>
        <p:grpSpPr bwMode="auto">
          <a:xfrm flipH="1" flipV="1">
            <a:off x="4781550" y="4805363"/>
            <a:ext cx="295275" cy="114300"/>
            <a:chOff x="3228" y="1776"/>
            <a:chExt cx="252" cy="96"/>
          </a:xfrm>
        </p:grpSpPr>
        <p:sp>
          <p:nvSpPr>
            <p:cNvPr id="175282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83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5143" name="Text Box 34"/>
          <p:cNvSpPr txBox="1">
            <a:spLocks noChangeArrowheads="1"/>
          </p:cNvSpPr>
          <p:nvPr/>
        </p:nvSpPr>
        <p:spPr bwMode="auto">
          <a:xfrm>
            <a:off x="962025" y="3128963"/>
            <a:ext cx="1595438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school network </a:t>
            </a:r>
          </a:p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68.80.2.0/24</a:t>
            </a:r>
          </a:p>
        </p:txBody>
      </p:sp>
      <p:pic>
        <p:nvPicPr>
          <p:cNvPr id="699793" name="Picture 4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42084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9796" name="Text Box 404"/>
          <p:cNvSpPr txBox="1">
            <a:spLocks noChangeArrowheads="1"/>
          </p:cNvSpPr>
          <p:nvPr/>
        </p:nvSpPr>
        <p:spPr bwMode="auto">
          <a:xfrm>
            <a:off x="1563688" y="3940175"/>
            <a:ext cx="9525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400" i="0" smtClean="0">
                <a:solidFill>
                  <a:srgbClr val="FF0000"/>
                </a:solidFill>
                <a:latin typeface="Arial" charset="0"/>
                <a:cs typeface="+mn-cs"/>
              </a:rPr>
              <a:t>web page</a:t>
            </a:r>
          </a:p>
        </p:txBody>
      </p:sp>
      <p:grpSp>
        <p:nvGrpSpPr>
          <p:cNvPr id="187686" name="Group 405"/>
          <p:cNvGrpSpPr>
            <a:grpSpLocks/>
          </p:cNvGrpSpPr>
          <p:nvPr/>
        </p:nvGrpSpPr>
        <p:grpSpPr bwMode="auto">
          <a:xfrm>
            <a:off x="288925" y="1162050"/>
            <a:ext cx="1416050" cy="1265238"/>
            <a:chOff x="146" y="690"/>
            <a:chExt cx="892" cy="797"/>
          </a:xfrm>
        </p:grpSpPr>
        <p:grpSp>
          <p:nvGrpSpPr>
            <p:cNvPr id="175275" name="Group 400"/>
            <p:cNvGrpSpPr>
              <a:grpSpLocks/>
            </p:cNvGrpSpPr>
            <p:nvPr/>
          </p:nvGrpSpPr>
          <p:grpSpPr bwMode="auto">
            <a:xfrm>
              <a:off x="146" y="690"/>
              <a:ext cx="892" cy="797"/>
              <a:chOff x="146" y="690"/>
              <a:chExt cx="892" cy="797"/>
            </a:xfrm>
          </p:grpSpPr>
          <p:sp>
            <p:nvSpPr>
              <p:cNvPr id="175277" name="Freeform 398"/>
              <p:cNvSpPr>
                <a:spLocks/>
              </p:cNvSpPr>
              <p:nvPr/>
            </p:nvSpPr>
            <p:spPr bwMode="auto">
              <a:xfrm>
                <a:off x="177" y="715"/>
                <a:ext cx="861" cy="772"/>
              </a:xfrm>
              <a:custGeom>
                <a:avLst/>
                <a:gdLst>
                  <a:gd name="T0" fmla="*/ 861 w 861"/>
                  <a:gd name="T1" fmla="*/ 772 h 772"/>
                  <a:gd name="T2" fmla="*/ 0 w 861"/>
                  <a:gd name="T3" fmla="*/ 557 h 772"/>
                  <a:gd name="T4" fmla="*/ 532 w 861"/>
                  <a:gd name="T5" fmla="*/ 405 h 772"/>
                  <a:gd name="T6" fmla="*/ 652 w 861"/>
                  <a:gd name="T7" fmla="*/ 0 h 772"/>
                  <a:gd name="T8" fmla="*/ 861 w 861"/>
                  <a:gd name="T9" fmla="*/ 772 h 7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861"/>
                  <a:gd name="T16" fmla="*/ 0 h 772"/>
                  <a:gd name="T17" fmla="*/ 861 w 861"/>
                  <a:gd name="T18" fmla="*/ 772 h 7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861" h="772">
                    <a:moveTo>
                      <a:pt x="861" y="772"/>
                    </a:moveTo>
                    <a:lnTo>
                      <a:pt x="0" y="557"/>
                    </a:lnTo>
                    <a:lnTo>
                      <a:pt x="532" y="405"/>
                    </a:lnTo>
                    <a:lnTo>
                      <a:pt x="652" y="0"/>
                    </a:lnTo>
                    <a:lnTo>
                      <a:pt x="861" y="77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bg1"/>
                  </a:gs>
                  <a:gs pos="100000">
                    <a:srgbClr val="FF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grpSp>
            <p:nvGrpSpPr>
              <p:cNvPr id="175278" name="Group 392"/>
              <p:cNvGrpSpPr>
                <a:grpSpLocks/>
              </p:cNvGrpSpPr>
              <p:nvPr/>
            </p:nvGrpSpPr>
            <p:grpSpPr bwMode="auto">
              <a:xfrm>
                <a:off x="148" y="697"/>
                <a:ext cx="694" cy="574"/>
                <a:chOff x="2579" y="1366"/>
                <a:chExt cx="1078" cy="674"/>
              </a:xfrm>
            </p:grpSpPr>
            <p:pic>
              <p:nvPicPr>
                <p:cNvPr id="175280" name="Picture 393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79" y="1366"/>
                  <a:ext cx="1078" cy="6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7218" name="Rectangle 394"/>
                <p:cNvSpPr>
                  <a:spLocks noChangeArrowheads="1"/>
                </p:cNvSpPr>
                <p:nvPr/>
              </p:nvSpPr>
              <p:spPr bwMode="auto">
                <a:xfrm>
                  <a:off x="2633" y="1428"/>
                  <a:ext cx="957" cy="56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7216" name="Rectangle 399"/>
              <p:cNvSpPr>
                <a:spLocks noChangeArrowheads="1"/>
              </p:cNvSpPr>
              <p:nvPr/>
            </p:nvSpPr>
            <p:spPr bwMode="auto">
              <a:xfrm>
                <a:off x="146" y="690"/>
                <a:ext cx="696" cy="582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213" name="Text Box 402"/>
            <p:cNvSpPr txBox="1">
              <a:spLocks noChangeArrowheads="1"/>
            </p:cNvSpPr>
            <p:nvPr/>
          </p:nvSpPr>
          <p:spPr bwMode="auto">
            <a:xfrm>
              <a:off x="227" y="850"/>
              <a:ext cx="513" cy="19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400" i="0" smtClean="0">
                  <a:solidFill>
                    <a:srgbClr val="FF0000"/>
                  </a:solidFill>
                  <a:latin typeface="Arial" charset="0"/>
                  <a:cs typeface="+mn-cs"/>
                </a:rPr>
                <a:t>browser</a:t>
              </a:r>
            </a:p>
          </p:txBody>
        </p:sp>
      </p:grpSp>
      <p:grpSp>
        <p:nvGrpSpPr>
          <p:cNvPr id="175147" name="Group 356"/>
          <p:cNvGrpSpPr>
            <a:grpSpLocks/>
          </p:cNvGrpSpPr>
          <p:nvPr/>
        </p:nvGrpSpPr>
        <p:grpSpPr bwMode="auto">
          <a:xfrm>
            <a:off x="1511300" y="1898650"/>
            <a:ext cx="842963" cy="814388"/>
            <a:chOff x="313" y="1497"/>
            <a:chExt cx="1152" cy="1014"/>
          </a:xfrm>
        </p:grpSpPr>
        <p:pic>
          <p:nvPicPr>
            <p:cNvPr id="175273" name="Picture 354" descr="laptop_stylized_small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" y="1727"/>
              <a:ext cx="115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5274" name="Picture 355" descr="antenna_stylize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" y="1497"/>
              <a:ext cx="1113" cy="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99788" name="AutoShape 396"/>
          <p:cNvSpPr>
            <a:spLocks noChangeArrowheads="1"/>
          </p:cNvSpPr>
          <p:nvPr/>
        </p:nvSpPr>
        <p:spPr bwMode="auto">
          <a:xfrm>
            <a:off x="668338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7514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863" y="2444750"/>
            <a:ext cx="9144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6" name="Rectangle 43"/>
          <p:cNvSpPr>
            <a:spLocks noChangeArrowheads="1"/>
          </p:cNvSpPr>
          <p:nvPr/>
        </p:nvSpPr>
        <p:spPr bwMode="auto">
          <a:xfrm rot="16200000">
            <a:off x="3416300" y="3551238"/>
            <a:ext cx="147638" cy="188912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98" name="Rectangle 43"/>
          <p:cNvSpPr>
            <a:spLocks noChangeArrowheads="1"/>
          </p:cNvSpPr>
          <p:nvPr/>
        </p:nvSpPr>
        <p:spPr bwMode="auto">
          <a:xfrm rot="2460490">
            <a:off x="3074988" y="3208338"/>
            <a:ext cx="136525" cy="306387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75152" name="Oval 407"/>
          <p:cNvSpPr>
            <a:spLocks noChangeArrowheads="1"/>
          </p:cNvSpPr>
          <p:nvPr/>
        </p:nvSpPr>
        <p:spPr bwMode="auto">
          <a:xfrm>
            <a:off x="2552700" y="3619500"/>
            <a:ext cx="850900" cy="250825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75153" name="Rectangle 410"/>
          <p:cNvSpPr>
            <a:spLocks noChangeArrowheads="1"/>
          </p:cNvSpPr>
          <p:nvPr/>
        </p:nvSpPr>
        <p:spPr bwMode="auto">
          <a:xfrm>
            <a:off x="2552700" y="3590925"/>
            <a:ext cx="854075" cy="157163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 i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sp>
        <p:nvSpPr>
          <p:cNvPr id="175154" name="Oval 411"/>
          <p:cNvSpPr>
            <a:spLocks noChangeArrowheads="1"/>
          </p:cNvSpPr>
          <p:nvPr/>
        </p:nvSpPr>
        <p:spPr bwMode="auto">
          <a:xfrm>
            <a:off x="2549525" y="3421063"/>
            <a:ext cx="850900" cy="293687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400" i="0">
              <a:solidFill>
                <a:srgbClr val="000000"/>
              </a:solidFill>
              <a:latin typeface="Times New Roman" charset="0"/>
              <a:cs typeface="Arial" charset="0"/>
            </a:endParaRPr>
          </a:p>
        </p:txBody>
      </p:sp>
      <p:grpSp>
        <p:nvGrpSpPr>
          <p:cNvPr id="175155" name="Group 1189"/>
          <p:cNvGrpSpPr>
            <a:grpSpLocks/>
          </p:cNvGrpSpPr>
          <p:nvPr/>
        </p:nvGrpSpPr>
        <p:grpSpPr bwMode="auto">
          <a:xfrm>
            <a:off x="2720975" y="3497263"/>
            <a:ext cx="481013" cy="136525"/>
            <a:chOff x="2468" y="1332"/>
            <a:chExt cx="310" cy="60"/>
          </a:xfrm>
        </p:grpSpPr>
        <p:sp>
          <p:nvSpPr>
            <p:cNvPr id="175271" name="Freeform 1190"/>
            <p:cNvSpPr>
              <a:spLocks/>
            </p:cNvSpPr>
            <p:nvPr/>
          </p:nvSpPr>
          <p:spPr bwMode="auto">
            <a:xfrm>
              <a:off x="2468" y="1332"/>
              <a:ext cx="310" cy="60"/>
            </a:xfrm>
            <a:custGeom>
              <a:avLst/>
              <a:gdLst>
                <a:gd name="T0" fmla="*/ 0 w 310"/>
                <a:gd name="T1" fmla="*/ 60 h 60"/>
                <a:gd name="T2" fmla="*/ 96 w 310"/>
                <a:gd name="T3" fmla="*/ 60 h 60"/>
                <a:gd name="T4" fmla="*/ 192 w 310"/>
                <a:gd name="T5" fmla="*/ 0 h 60"/>
                <a:gd name="T6" fmla="*/ 310 w 310"/>
                <a:gd name="T7" fmla="*/ 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0"/>
                <a:gd name="T13" fmla="*/ 0 h 60"/>
                <a:gd name="T14" fmla="*/ 310 w 310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0" h="60">
                  <a:moveTo>
                    <a:pt x="0" y="60"/>
                  </a:moveTo>
                  <a:lnTo>
                    <a:pt x="96" y="60"/>
                  </a:lnTo>
                  <a:lnTo>
                    <a:pt x="192" y="0"/>
                  </a:lnTo>
                  <a:lnTo>
                    <a:pt x="310" y="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72" name="Freeform 1191"/>
            <p:cNvSpPr>
              <a:spLocks/>
            </p:cNvSpPr>
            <p:nvPr/>
          </p:nvSpPr>
          <p:spPr bwMode="auto">
            <a:xfrm>
              <a:off x="2482" y="1332"/>
              <a:ext cx="282" cy="60"/>
            </a:xfrm>
            <a:custGeom>
              <a:avLst/>
              <a:gdLst>
                <a:gd name="T0" fmla="*/ 0 w 282"/>
                <a:gd name="T1" fmla="*/ 0 h 60"/>
                <a:gd name="T2" fmla="*/ 96 w 282"/>
                <a:gd name="T3" fmla="*/ 0 h 60"/>
                <a:gd name="T4" fmla="*/ 192 w 282"/>
                <a:gd name="T5" fmla="*/ 60 h 60"/>
                <a:gd name="T6" fmla="*/ 282 w 282"/>
                <a:gd name="T7" fmla="*/ 60 h 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2"/>
                <a:gd name="T13" fmla="*/ 0 h 60"/>
                <a:gd name="T14" fmla="*/ 282 w 282"/>
                <a:gd name="T15" fmla="*/ 60 h 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2" h="60">
                  <a:moveTo>
                    <a:pt x="0" y="0"/>
                  </a:moveTo>
                  <a:lnTo>
                    <a:pt x="96" y="0"/>
                  </a:lnTo>
                  <a:lnTo>
                    <a:pt x="192" y="60"/>
                  </a:lnTo>
                  <a:lnTo>
                    <a:pt x="282" y="60"/>
                  </a:lnTo>
                </a:path>
              </a:pathLst>
            </a:cu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7093" name="Line 1192"/>
          <p:cNvSpPr>
            <a:spLocks noChangeShapeType="1"/>
          </p:cNvSpPr>
          <p:nvPr/>
        </p:nvSpPr>
        <p:spPr bwMode="auto">
          <a:xfrm>
            <a:off x="2552700" y="3557588"/>
            <a:ext cx="0" cy="200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7094" name="Line 1193"/>
          <p:cNvSpPr>
            <a:spLocks noChangeShapeType="1"/>
          </p:cNvSpPr>
          <p:nvPr/>
        </p:nvSpPr>
        <p:spPr bwMode="auto">
          <a:xfrm>
            <a:off x="3400425" y="3567113"/>
            <a:ext cx="0" cy="195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" name="Rectangle 43"/>
          <p:cNvSpPr>
            <a:spLocks noChangeArrowheads="1"/>
          </p:cNvSpPr>
          <p:nvPr/>
        </p:nvSpPr>
        <p:spPr bwMode="auto">
          <a:xfrm rot="16200000">
            <a:off x="2338388" y="2365375"/>
            <a:ext cx="146050" cy="3143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 w="9525">
            <a:solidFill>
              <a:srgbClr val="008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00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175159" name="Group 1185"/>
          <p:cNvGrpSpPr>
            <a:grpSpLocks/>
          </p:cNvGrpSpPr>
          <p:nvPr/>
        </p:nvGrpSpPr>
        <p:grpSpPr bwMode="auto">
          <a:xfrm>
            <a:off x="5338763" y="2667000"/>
            <a:ext cx="830262" cy="455613"/>
            <a:chOff x="4650" y="1129"/>
            <a:chExt cx="246" cy="95"/>
          </a:xfrm>
        </p:grpSpPr>
        <p:sp>
          <p:nvSpPr>
            <p:cNvPr id="175263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75264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75265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175266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75269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70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204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205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75160" name="Group 1185"/>
          <p:cNvGrpSpPr>
            <a:grpSpLocks/>
          </p:cNvGrpSpPr>
          <p:nvPr/>
        </p:nvGrpSpPr>
        <p:grpSpPr bwMode="auto">
          <a:xfrm>
            <a:off x="6729413" y="2401888"/>
            <a:ext cx="808037" cy="425450"/>
            <a:chOff x="4650" y="1129"/>
            <a:chExt cx="246" cy="95"/>
          </a:xfrm>
        </p:grpSpPr>
        <p:sp>
          <p:nvSpPr>
            <p:cNvPr id="175255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75256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75257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175258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75261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62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96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197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75161" name="Group 1185"/>
          <p:cNvGrpSpPr>
            <a:grpSpLocks/>
          </p:cNvGrpSpPr>
          <p:nvPr/>
        </p:nvGrpSpPr>
        <p:grpSpPr bwMode="auto">
          <a:xfrm>
            <a:off x="7343775" y="3338513"/>
            <a:ext cx="892175" cy="390525"/>
            <a:chOff x="4650" y="1129"/>
            <a:chExt cx="246" cy="95"/>
          </a:xfrm>
        </p:grpSpPr>
        <p:sp>
          <p:nvSpPr>
            <p:cNvPr id="175247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75248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75249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175250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75253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54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88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189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75162" name="Group 1185"/>
          <p:cNvGrpSpPr>
            <a:grpSpLocks/>
          </p:cNvGrpSpPr>
          <p:nvPr/>
        </p:nvGrpSpPr>
        <p:grpSpPr bwMode="auto">
          <a:xfrm>
            <a:off x="5754688" y="4344988"/>
            <a:ext cx="808037" cy="425450"/>
            <a:chOff x="4650" y="1129"/>
            <a:chExt cx="246" cy="95"/>
          </a:xfrm>
        </p:grpSpPr>
        <p:sp>
          <p:nvSpPr>
            <p:cNvPr id="175239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75240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75241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175242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75245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46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80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181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75163" name="Group 1185"/>
          <p:cNvGrpSpPr>
            <a:grpSpLocks/>
          </p:cNvGrpSpPr>
          <p:nvPr/>
        </p:nvGrpSpPr>
        <p:grpSpPr bwMode="auto">
          <a:xfrm>
            <a:off x="4013200" y="4710113"/>
            <a:ext cx="808038" cy="425450"/>
            <a:chOff x="4650" y="1129"/>
            <a:chExt cx="246" cy="95"/>
          </a:xfrm>
        </p:grpSpPr>
        <p:sp>
          <p:nvSpPr>
            <p:cNvPr id="175231" name="Oval 407"/>
            <p:cNvSpPr>
              <a:spLocks noChangeArrowheads="1"/>
            </p:cNvSpPr>
            <p:nvPr/>
          </p:nvSpPr>
          <p:spPr bwMode="auto">
            <a:xfrm>
              <a:off x="4651" y="1171"/>
              <a:ext cx="244" cy="53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75232" name="Rectangle 410"/>
            <p:cNvSpPr>
              <a:spLocks noChangeArrowheads="1"/>
            </p:cNvSpPr>
            <p:nvPr/>
          </p:nvSpPr>
          <p:spPr bwMode="auto">
            <a:xfrm>
              <a:off x="4651" y="1165"/>
              <a:ext cx="245" cy="33"/>
            </a:xfrm>
            <a:prstGeom prst="rect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sp>
          <p:nvSpPr>
            <p:cNvPr id="175233" name="Oval 411"/>
            <p:cNvSpPr>
              <a:spLocks noChangeArrowheads="1"/>
            </p:cNvSpPr>
            <p:nvPr/>
          </p:nvSpPr>
          <p:spPr bwMode="auto">
            <a:xfrm>
              <a:off x="4650" y="1129"/>
              <a:ext cx="244" cy="62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 i="0">
                <a:solidFill>
                  <a:srgbClr val="000000"/>
                </a:solidFill>
                <a:latin typeface="Times New Roman" charset="0"/>
                <a:cs typeface="Arial" charset="0"/>
              </a:endParaRPr>
            </a:p>
          </p:txBody>
        </p:sp>
        <p:grpSp>
          <p:nvGrpSpPr>
            <p:cNvPr id="175234" name="Group 1189"/>
            <p:cNvGrpSpPr>
              <a:grpSpLocks/>
            </p:cNvGrpSpPr>
            <p:nvPr/>
          </p:nvGrpSpPr>
          <p:grpSpPr bwMode="auto">
            <a:xfrm>
              <a:off x="4699" y="1145"/>
              <a:ext cx="138" cy="29"/>
              <a:chOff x="2468" y="1332"/>
              <a:chExt cx="310" cy="60"/>
            </a:xfrm>
          </p:grpSpPr>
          <p:sp>
            <p:nvSpPr>
              <p:cNvPr id="175237" name="Freeform 1190"/>
              <p:cNvSpPr>
                <a:spLocks/>
              </p:cNvSpPr>
              <p:nvPr/>
            </p:nvSpPr>
            <p:spPr bwMode="auto">
              <a:xfrm>
                <a:off x="2468" y="1332"/>
                <a:ext cx="310" cy="60"/>
              </a:xfrm>
              <a:custGeom>
                <a:avLst/>
                <a:gdLst>
                  <a:gd name="T0" fmla="*/ 0 w 310"/>
                  <a:gd name="T1" fmla="*/ 60 h 60"/>
                  <a:gd name="T2" fmla="*/ 96 w 310"/>
                  <a:gd name="T3" fmla="*/ 60 h 60"/>
                  <a:gd name="T4" fmla="*/ 192 w 310"/>
                  <a:gd name="T5" fmla="*/ 0 h 60"/>
                  <a:gd name="T6" fmla="*/ 310 w 310"/>
                  <a:gd name="T7" fmla="*/ 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10"/>
                  <a:gd name="T13" fmla="*/ 0 h 60"/>
                  <a:gd name="T14" fmla="*/ 310 w 310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10" h="60">
                    <a:moveTo>
                      <a:pt x="0" y="60"/>
                    </a:moveTo>
                    <a:lnTo>
                      <a:pt x="96" y="60"/>
                    </a:lnTo>
                    <a:lnTo>
                      <a:pt x="192" y="0"/>
                    </a:lnTo>
                    <a:lnTo>
                      <a:pt x="310" y="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38" name="Freeform 1191"/>
              <p:cNvSpPr>
                <a:spLocks/>
              </p:cNvSpPr>
              <p:nvPr/>
            </p:nvSpPr>
            <p:spPr bwMode="auto">
              <a:xfrm>
                <a:off x="2482" y="1332"/>
                <a:ext cx="282" cy="60"/>
              </a:xfrm>
              <a:custGeom>
                <a:avLst/>
                <a:gdLst>
                  <a:gd name="T0" fmla="*/ 0 w 282"/>
                  <a:gd name="T1" fmla="*/ 0 h 60"/>
                  <a:gd name="T2" fmla="*/ 96 w 282"/>
                  <a:gd name="T3" fmla="*/ 0 h 60"/>
                  <a:gd name="T4" fmla="*/ 192 w 282"/>
                  <a:gd name="T5" fmla="*/ 60 h 60"/>
                  <a:gd name="T6" fmla="*/ 282 w 282"/>
                  <a:gd name="T7" fmla="*/ 60 h 6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82"/>
                  <a:gd name="T13" fmla="*/ 0 h 60"/>
                  <a:gd name="T14" fmla="*/ 282 w 282"/>
                  <a:gd name="T15" fmla="*/ 60 h 6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82" h="60">
                    <a:moveTo>
                      <a:pt x="0" y="0"/>
                    </a:moveTo>
                    <a:lnTo>
                      <a:pt x="96" y="0"/>
                    </a:lnTo>
                    <a:lnTo>
                      <a:pt x="192" y="60"/>
                    </a:lnTo>
                    <a:lnTo>
                      <a:pt x="282" y="60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7172" name="Line 1192"/>
            <p:cNvSpPr>
              <a:spLocks noChangeShapeType="1"/>
            </p:cNvSpPr>
            <p:nvPr/>
          </p:nvSpPr>
          <p:spPr bwMode="auto">
            <a:xfrm>
              <a:off x="4651" y="1158"/>
              <a:ext cx="0" cy="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7173" name="Line 1193"/>
            <p:cNvSpPr>
              <a:spLocks noChangeShapeType="1"/>
            </p:cNvSpPr>
            <p:nvPr/>
          </p:nvSpPr>
          <p:spPr bwMode="auto">
            <a:xfrm>
              <a:off x="4894" y="1160"/>
              <a:ext cx="0" cy="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75164" name="Group 248"/>
          <p:cNvGrpSpPr>
            <a:grpSpLocks/>
          </p:cNvGrpSpPr>
          <p:nvPr/>
        </p:nvGrpSpPr>
        <p:grpSpPr bwMode="auto">
          <a:xfrm>
            <a:off x="7218363" y="1558925"/>
            <a:ext cx="358775" cy="623888"/>
            <a:chOff x="4140" y="429"/>
            <a:chExt cx="1425" cy="2396"/>
          </a:xfrm>
        </p:grpSpPr>
        <p:sp>
          <p:nvSpPr>
            <p:cNvPr id="175199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9 w 354"/>
                <a:gd name="T1" fmla="*/ 0 h 2742"/>
                <a:gd name="T2" fmla="*/ 47 w 354"/>
                <a:gd name="T3" fmla="*/ 66 h 2742"/>
                <a:gd name="T4" fmla="*/ 46 w 354"/>
                <a:gd name="T5" fmla="*/ 510 h 2742"/>
                <a:gd name="T6" fmla="*/ 0 w 354"/>
                <a:gd name="T7" fmla="*/ 534 h 2742"/>
                <a:gd name="T8" fmla="*/ 9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37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75201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9 w 211"/>
                <a:gd name="T3" fmla="*/ 43 h 2537"/>
                <a:gd name="T4" fmla="*/ 2 w 211"/>
                <a:gd name="T5" fmla="*/ 48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02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5 h 226"/>
                <a:gd name="T4" fmla="*/ 45 w 328"/>
                <a:gd name="T5" fmla="*/ 45 h 226"/>
                <a:gd name="T6" fmla="*/ 0 w 328"/>
                <a:gd name="T7" fmla="*/ 1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40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75204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66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7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2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75206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64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5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4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45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75209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62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3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175210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4 h 226"/>
                <a:gd name="T4" fmla="*/ 45 w 328"/>
                <a:gd name="T5" fmla="*/ 43 h 226"/>
                <a:gd name="T6" fmla="*/ 0 w 328"/>
                <a:gd name="T7" fmla="*/ 1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211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60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61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49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75213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0 w 296"/>
                <a:gd name="T3" fmla="*/ 27 h 256"/>
                <a:gd name="T4" fmla="*/ 40 w 296"/>
                <a:gd name="T5" fmla="*/ 49 h 256"/>
                <a:gd name="T6" fmla="*/ 0 w 296"/>
                <a:gd name="T7" fmla="*/ 1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214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2 w 304"/>
                <a:gd name="T3" fmla="*/ 32 h 288"/>
                <a:gd name="T4" fmla="*/ 39 w 304"/>
                <a:gd name="T5" fmla="*/ 57 h 288"/>
                <a:gd name="T6" fmla="*/ 2 w 304"/>
                <a:gd name="T7" fmla="*/ 2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2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75216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1 h 240"/>
                <a:gd name="T2" fmla="*/ 2 w 306"/>
                <a:gd name="T3" fmla="*/ 48 h 240"/>
                <a:gd name="T4" fmla="*/ 42 w 306"/>
                <a:gd name="T5" fmla="*/ 22 h 240"/>
                <a:gd name="T6" fmla="*/ 40 w 306"/>
                <a:gd name="T7" fmla="*/ 0 h 240"/>
                <a:gd name="T8" fmla="*/ 0 w 306"/>
                <a:gd name="T9" fmla="*/ 2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54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5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6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7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5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59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175165" name="Group 248"/>
          <p:cNvGrpSpPr>
            <a:grpSpLocks/>
          </p:cNvGrpSpPr>
          <p:nvPr/>
        </p:nvGrpSpPr>
        <p:grpSpPr bwMode="auto">
          <a:xfrm>
            <a:off x="2876550" y="4454525"/>
            <a:ext cx="358775" cy="623888"/>
            <a:chOff x="4140" y="429"/>
            <a:chExt cx="1425" cy="2396"/>
          </a:xfrm>
        </p:grpSpPr>
        <p:sp>
          <p:nvSpPr>
            <p:cNvPr id="175167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9 w 354"/>
                <a:gd name="T1" fmla="*/ 0 h 2742"/>
                <a:gd name="T2" fmla="*/ 47 w 354"/>
                <a:gd name="T3" fmla="*/ 66 h 2742"/>
                <a:gd name="T4" fmla="*/ 46 w 354"/>
                <a:gd name="T5" fmla="*/ 510 h 2742"/>
                <a:gd name="T6" fmla="*/ 0 w 354"/>
                <a:gd name="T7" fmla="*/ 534 h 2742"/>
                <a:gd name="T8" fmla="*/ 9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5" name="Rectangle 149"/>
            <p:cNvSpPr>
              <a:spLocks noChangeArrowheads="1"/>
            </p:cNvSpPr>
            <p:nvPr/>
          </p:nvSpPr>
          <p:spPr bwMode="auto">
            <a:xfrm>
              <a:off x="4203" y="429"/>
              <a:ext cx="1053" cy="2286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75169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9 w 211"/>
                <a:gd name="T3" fmla="*/ 43 h 2537"/>
                <a:gd name="T4" fmla="*/ 2 w 211"/>
                <a:gd name="T5" fmla="*/ 48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70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5 h 226"/>
                <a:gd name="T4" fmla="*/ 45 w 328"/>
                <a:gd name="T5" fmla="*/ 45 h 226"/>
                <a:gd name="T6" fmla="*/ 0 w 328"/>
                <a:gd name="T7" fmla="*/ 1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08" name="Rectangle 152"/>
            <p:cNvSpPr>
              <a:spLocks noChangeArrowheads="1"/>
            </p:cNvSpPr>
            <p:nvPr/>
          </p:nvSpPr>
          <p:spPr bwMode="auto">
            <a:xfrm>
              <a:off x="4209" y="691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75172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134" name="AutoShape 154"/>
              <p:cNvSpPr>
                <a:spLocks noChangeArrowheads="1"/>
              </p:cNvSpPr>
              <p:nvPr/>
            </p:nvSpPr>
            <p:spPr bwMode="auto">
              <a:xfrm>
                <a:off x="617" y="2567"/>
                <a:ext cx="724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5" name="AutoShape 155"/>
              <p:cNvSpPr>
                <a:spLocks noChangeArrowheads="1"/>
              </p:cNvSpPr>
              <p:nvPr/>
            </p:nvSpPr>
            <p:spPr bwMode="auto">
              <a:xfrm>
                <a:off x="633" y="2584"/>
                <a:ext cx="692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0" name="Rectangle 156"/>
            <p:cNvSpPr>
              <a:spLocks noChangeArrowheads="1"/>
            </p:cNvSpPr>
            <p:nvPr/>
          </p:nvSpPr>
          <p:spPr bwMode="auto">
            <a:xfrm>
              <a:off x="4222" y="1020"/>
              <a:ext cx="599" cy="4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75174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7132" name="AutoShape 158"/>
              <p:cNvSpPr>
                <a:spLocks noChangeArrowheads="1"/>
              </p:cNvSpPr>
              <p:nvPr/>
            </p:nvSpPr>
            <p:spPr bwMode="auto">
              <a:xfrm>
                <a:off x="612" y="2570"/>
                <a:ext cx="724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3" name="AutoShape 159"/>
              <p:cNvSpPr>
                <a:spLocks noChangeArrowheads="1"/>
              </p:cNvSpPr>
              <p:nvPr/>
            </p:nvSpPr>
            <p:spPr bwMode="auto">
              <a:xfrm>
                <a:off x="628" y="2589"/>
                <a:ext cx="692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2" name="Rectangle 160"/>
            <p:cNvSpPr>
              <a:spLocks noChangeArrowheads="1"/>
            </p:cNvSpPr>
            <p:nvPr/>
          </p:nvSpPr>
          <p:spPr bwMode="auto">
            <a:xfrm>
              <a:off x="4216" y="1356"/>
              <a:ext cx="599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13" name="Rectangle 161"/>
            <p:cNvSpPr>
              <a:spLocks noChangeArrowheads="1"/>
            </p:cNvSpPr>
            <p:nvPr/>
          </p:nvSpPr>
          <p:spPr bwMode="auto">
            <a:xfrm>
              <a:off x="4228" y="1654"/>
              <a:ext cx="593" cy="4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75177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7130" name="AutoShape 163"/>
              <p:cNvSpPr>
                <a:spLocks noChangeArrowheads="1"/>
              </p:cNvSpPr>
              <p:nvPr/>
            </p:nvSpPr>
            <p:spPr bwMode="auto">
              <a:xfrm>
                <a:off x="611" y="2576"/>
                <a:ext cx="730" cy="12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31" name="AutoShape 164"/>
              <p:cNvSpPr>
                <a:spLocks noChangeArrowheads="1"/>
              </p:cNvSpPr>
              <p:nvPr/>
            </p:nvSpPr>
            <p:spPr bwMode="auto">
              <a:xfrm>
                <a:off x="627" y="2588"/>
                <a:ext cx="699" cy="10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175178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4 h 226"/>
                <a:gd name="T4" fmla="*/ 45 w 328"/>
                <a:gd name="T5" fmla="*/ 43 h 226"/>
                <a:gd name="T6" fmla="*/ 0 w 328"/>
                <a:gd name="T7" fmla="*/ 1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5179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7128" name="AutoShape 167"/>
              <p:cNvSpPr>
                <a:spLocks noChangeArrowheads="1"/>
              </p:cNvSpPr>
              <p:nvPr/>
            </p:nvSpPr>
            <p:spPr bwMode="auto">
              <a:xfrm>
                <a:off x="614" y="2566"/>
                <a:ext cx="723" cy="140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7129" name="AutoShape 168"/>
              <p:cNvSpPr>
                <a:spLocks noChangeArrowheads="1"/>
              </p:cNvSpPr>
              <p:nvPr/>
            </p:nvSpPr>
            <p:spPr bwMode="auto">
              <a:xfrm>
                <a:off x="630" y="2585"/>
                <a:ext cx="691" cy="104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7117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9" cy="2286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75181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0 w 296"/>
                <a:gd name="T3" fmla="*/ 27 h 256"/>
                <a:gd name="T4" fmla="*/ 40 w 296"/>
                <a:gd name="T5" fmla="*/ 49 h 256"/>
                <a:gd name="T6" fmla="*/ 0 w 296"/>
                <a:gd name="T7" fmla="*/ 1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5182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2 w 304"/>
                <a:gd name="T3" fmla="*/ 32 h 288"/>
                <a:gd name="T4" fmla="*/ 39 w 304"/>
                <a:gd name="T5" fmla="*/ 57 h 288"/>
                <a:gd name="T6" fmla="*/ 2 w 304"/>
                <a:gd name="T7" fmla="*/ 2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0" name="Oval 172"/>
            <p:cNvSpPr>
              <a:spLocks noChangeArrowheads="1"/>
            </p:cNvSpPr>
            <p:nvPr/>
          </p:nvSpPr>
          <p:spPr bwMode="auto">
            <a:xfrm>
              <a:off x="5515" y="2612"/>
              <a:ext cx="50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75184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1 h 240"/>
                <a:gd name="T2" fmla="*/ 2 w 306"/>
                <a:gd name="T3" fmla="*/ 48 h 240"/>
                <a:gd name="T4" fmla="*/ 42 w 306"/>
                <a:gd name="T5" fmla="*/ 22 h 240"/>
                <a:gd name="T6" fmla="*/ 40 w 306"/>
                <a:gd name="T7" fmla="*/ 0 h 240"/>
                <a:gd name="T8" fmla="*/ 0 w 306"/>
                <a:gd name="T9" fmla="*/ 2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7122" name="AutoShape 174"/>
            <p:cNvSpPr>
              <a:spLocks noChangeArrowheads="1"/>
            </p:cNvSpPr>
            <p:nvPr/>
          </p:nvSpPr>
          <p:spPr bwMode="auto">
            <a:xfrm>
              <a:off x="4140" y="2679"/>
              <a:ext cx="1198" cy="146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3" name="AutoShape 175"/>
            <p:cNvSpPr>
              <a:spLocks noChangeArrowheads="1"/>
            </p:cNvSpPr>
            <p:nvPr/>
          </p:nvSpPr>
          <p:spPr bwMode="auto">
            <a:xfrm>
              <a:off x="4203" y="2709"/>
              <a:ext cx="1072" cy="8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4" name="Oval 176"/>
            <p:cNvSpPr>
              <a:spLocks noChangeArrowheads="1"/>
            </p:cNvSpPr>
            <p:nvPr/>
          </p:nvSpPr>
          <p:spPr bwMode="auto">
            <a:xfrm>
              <a:off x="4310" y="2386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5" name="Oval 177"/>
            <p:cNvSpPr>
              <a:spLocks noChangeArrowheads="1"/>
            </p:cNvSpPr>
            <p:nvPr/>
          </p:nvSpPr>
          <p:spPr bwMode="auto">
            <a:xfrm>
              <a:off x="4487" y="2386"/>
              <a:ext cx="158" cy="14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87126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8" cy="140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7127" name="Rectangle 179"/>
            <p:cNvSpPr>
              <a:spLocks noChangeArrowheads="1"/>
            </p:cNvSpPr>
            <p:nvPr/>
          </p:nvSpPr>
          <p:spPr bwMode="auto">
            <a:xfrm>
              <a:off x="5061" y="1837"/>
              <a:ext cx="88" cy="756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175166" name="Picture 22" descr="underline_base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746125"/>
            <a:ext cx="45704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99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8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9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9796" grpId="0"/>
      <p:bldP spid="699788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129" name="Group 156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176246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6247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48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49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50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6251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176252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176304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6305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625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6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7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8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76257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176272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6274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75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1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76277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823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4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76279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823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1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1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76282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823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176283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6284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823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23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822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6286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87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6289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22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9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2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823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23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76258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819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9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19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19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820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76264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820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820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820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76265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820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820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820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sp>
        <p:nvSpPr>
          <p:cNvPr id="17613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76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fld id="{D4B61B87-D754-DF4C-8323-4876BC8BE76C}" type="slidenum"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72</a:t>
            </a:fld>
            <a:endParaRPr lang="en-US" sz="12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A day in the life… connecting to the Internet</a:t>
            </a:r>
          </a:p>
        </p:txBody>
      </p:sp>
      <p:sp>
        <p:nvSpPr>
          <p:cNvPr id="701629" name="Rectangle 189"/>
          <p:cNvSpPr>
            <a:spLocks noGrp="1" noChangeArrowheads="1"/>
          </p:cNvSpPr>
          <p:nvPr>
            <p:ph type="body" idx="1"/>
          </p:nvPr>
        </p:nvSpPr>
        <p:spPr>
          <a:xfrm>
            <a:off x="5037138" y="1128713"/>
            <a:ext cx="3732212" cy="1262062"/>
          </a:xfrm>
        </p:spPr>
        <p:txBody>
          <a:bodyPr/>
          <a:lstStyle/>
          <a:p>
            <a:pPr>
              <a:defRPr/>
            </a:pPr>
            <a:r>
              <a:rPr lang="en-US" sz="2200">
                <a:cs typeface="+mn-cs"/>
              </a:rPr>
              <a:t>connecting laptop needs to get its own IP address, addr of first-hop router, addr of DNS server: use </a:t>
            </a:r>
            <a:r>
              <a:rPr lang="en-US" sz="2200" i="1">
                <a:solidFill>
                  <a:srgbClr val="C00000"/>
                </a:solidFill>
                <a:cs typeface="+mn-cs"/>
              </a:rPr>
              <a:t>DHCP</a:t>
            </a:r>
          </a:p>
        </p:txBody>
      </p:sp>
      <p:sp>
        <p:nvSpPr>
          <p:cNvPr id="701661" name="AutoShape 221"/>
          <p:cNvSpPr>
            <a:spLocks noChangeArrowheads="1"/>
          </p:cNvSpPr>
          <p:nvPr/>
        </p:nvSpPr>
        <p:spPr bwMode="auto">
          <a:xfrm>
            <a:off x="830263" y="2266950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" name="Group 250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76238" name="Freeform 249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6239" name="Group 248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8177" name="Rectangle 242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78" name="Text Box 241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79" name="Line 243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180" name="Line 244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181" name="Line 245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182" name="Line 246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4" name="Group 253"/>
          <p:cNvGrpSpPr>
            <a:grpSpLocks/>
          </p:cNvGrpSpPr>
          <p:nvPr/>
        </p:nvGrpSpPr>
        <p:grpSpPr bwMode="auto">
          <a:xfrm>
            <a:off x="520700" y="1162050"/>
            <a:ext cx="544513" cy="244475"/>
            <a:chOff x="844" y="3337"/>
            <a:chExt cx="343" cy="154"/>
          </a:xfrm>
        </p:grpSpPr>
        <p:sp>
          <p:nvSpPr>
            <p:cNvPr id="88173" name="Rectangle 251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74" name="Text Box 252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grpSp>
        <p:nvGrpSpPr>
          <p:cNvPr id="15" name="Group 299"/>
          <p:cNvGrpSpPr>
            <a:grpSpLocks/>
          </p:cNvGrpSpPr>
          <p:nvPr/>
        </p:nvGrpSpPr>
        <p:grpSpPr bwMode="auto">
          <a:xfrm>
            <a:off x="66675" y="1181100"/>
            <a:ext cx="1081088" cy="1166813"/>
            <a:chOff x="42" y="744"/>
            <a:chExt cx="681" cy="735"/>
          </a:xfrm>
        </p:grpSpPr>
        <p:grpSp>
          <p:nvGrpSpPr>
            <p:cNvPr id="176204" name="Group 296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76206" name="Group 29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76231" name="Group 25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71" name="Rectangle 25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72" name="Text Box 2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69" name="Rectangle 266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70" name="Rectangle 267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176207" name="Group 274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76225" name="Group 26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66" name="Rectangle 26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7" name="Text Box 27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176226" name="Group 27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64" name="Rectangle 27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65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176208" name="Group 293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60" name="Rectangle 276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61" name="Rectangle 277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176209" name="Group 29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76210" name="Group 287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76214" name="Group 278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76217" name="Group 27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58" name="Rectangle 2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9" name="Text Box 281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76218" name="Group 28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56" name="Rectangle 2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57" name="Rectangle 28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152" name="Rectangle 285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53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148" name="Rectangle 288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49" name="Rectangle 290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50" name="Rectangle 291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142" name="AutoShape 297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8" name="Group 318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176191" name="Group 319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76195" name="Group 320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76198" name="Group 321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39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40" name="Text Box 32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176199" name="Group 324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37" name="Rectangle 325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38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8133" name="Rectangle 327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34" name="Rectangle 328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8129" name="Rectangle 329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0" name="Rectangle 330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131" name="Rectangle 331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188417" name="Group 342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176183" name="Freeform 334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6184" name="Group 335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8122" name="Rectangle 33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123" name="Text Box 337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8124" name="Line 33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125" name="Line 33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126" name="Line 34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8127" name="Line 34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88421" name="Group 442"/>
          <p:cNvGrpSpPr>
            <a:grpSpLocks/>
          </p:cNvGrpSpPr>
          <p:nvPr/>
        </p:nvGrpSpPr>
        <p:grpSpPr bwMode="auto">
          <a:xfrm>
            <a:off x="339725" y="2981325"/>
            <a:ext cx="1081088" cy="1217613"/>
            <a:chOff x="1404" y="3105"/>
            <a:chExt cx="681" cy="767"/>
          </a:xfrm>
        </p:grpSpPr>
        <p:grpSp>
          <p:nvGrpSpPr>
            <p:cNvPr id="176148" name="Group 34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76153" name="Group 34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76178" name="Group 34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8118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9" name="Text Box 3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8116" name="Rectangle 34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17" name="Rectangle 35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176154" name="Group 35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76172" name="Group 35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8113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4" name="Text Box 3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176173" name="Group 35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8111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12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176155" name="Group 35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8107" name="Rectangle 35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108" name="Rectangle 36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176156" name="Group 36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76157" name="Group 36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76161" name="Group 36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76164" name="Group 36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8105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6" name="Text Box 36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76165" name="Group 36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8103" name="Rectangl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8104" name="Rectangle 3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809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810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8095" name="Rectangle 37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6" name="Rectangle 37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8097" name="Rectangle 37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8086" name="AutoShape 37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76150" name="Group 379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8088" name="Rectangle 38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8089" name="Text Box 38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188436" name="Group 476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8083" name="Rectangle 477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8084" name="Text Box 478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1919" name="Rectangle 479"/>
          <p:cNvSpPr>
            <a:spLocks noChangeArrowheads="1"/>
          </p:cNvSpPr>
          <p:nvPr/>
        </p:nvSpPr>
        <p:spPr bwMode="auto">
          <a:xfrm>
            <a:off x="5037138" y="2568575"/>
            <a:ext cx="3892550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200" i="0">
                <a:solidFill>
                  <a:srgbClr val="000000"/>
                </a:solidFill>
                <a:latin typeface="Gill Sans MT" charset="0"/>
              </a:rPr>
              <a:t>DHCP request </a:t>
            </a:r>
            <a:r>
              <a:rPr lang="en-US" sz="2200">
                <a:solidFill>
                  <a:srgbClr val="3333CC"/>
                </a:solidFill>
                <a:latin typeface="Gill Sans MT" charset="0"/>
              </a:rPr>
              <a:t>encapsulated</a:t>
            </a:r>
            <a:r>
              <a:rPr lang="en-US" sz="2200" i="0">
                <a:solidFill>
                  <a:srgbClr val="3333CC"/>
                </a:solidFill>
                <a:latin typeface="Gill Sans MT" charset="0"/>
              </a:rPr>
              <a:t> </a:t>
            </a:r>
            <a:r>
              <a:rPr lang="en-US" sz="2200" i="0">
                <a:solidFill>
                  <a:srgbClr val="000000"/>
                </a:solidFill>
                <a:latin typeface="Gill Sans MT" charset="0"/>
              </a:rPr>
              <a:t>in </a:t>
            </a:r>
            <a:r>
              <a:rPr lang="en-US" sz="2200">
                <a:solidFill>
                  <a:srgbClr val="C00000"/>
                </a:solidFill>
                <a:latin typeface="Gill Sans MT" charset="0"/>
              </a:rPr>
              <a:t>UDP</a:t>
            </a:r>
            <a:r>
              <a:rPr lang="en-US" sz="2200" i="0">
                <a:solidFill>
                  <a:srgbClr val="000000"/>
                </a:solidFill>
                <a:latin typeface="Gill Sans MT" charset="0"/>
              </a:rPr>
              <a:t>, encapsulated in </a:t>
            </a:r>
            <a:r>
              <a:rPr lang="en-US" sz="2200">
                <a:solidFill>
                  <a:srgbClr val="C00000"/>
                </a:solidFill>
                <a:latin typeface="Gill Sans MT" charset="0"/>
              </a:rPr>
              <a:t>IP</a:t>
            </a:r>
            <a:r>
              <a:rPr lang="en-US" sz="2200" i="0">
                <a:solidFill>
                  <a:srgbClr val="000000"/>
                </a:solidFill>
                <a:latin typeface="Gill Sans MT" charset="0"/>
              </a:rPr>
              <a:t>, encapsulated in </a:t>
            </a:r>
            <a:r>
              <a:rPr lang="en-US" sz="2200">
                <a:solidFill>
                  <a:srgbClr val="C00000"/>
                </a:solidFill>
                <a:latin typeface="Gill Sans MT" charset="0"/>
              </a:rPr>
              <a:t>802.3</a:t>
            </a:r>
            <a:r>
              <a:rPr lang="en-US" sz="2200" i="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200" i="0">
                <a:solidFill>
                  <a:srgbClr val="000000"/>
                </a:solidFill>
                <a:latin typeface="Gill Sans MT" charset="0"/>
              </a:rPr>
              <a:t>Ethernet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endParaRPr lang="en-US" sz="2200" i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701920" name="Rectangle 480"/>
          <p:cNvSpPr>
            <a:spLocks noChangeArrowheads="1"/>
          </p:cNvSpPr>
          <p:nvPr/>
        </p:nvSpPr>
        <p:spPr bwMode="auto">
          <a:xfrm>
            <a:off x="5035550" y="3979863"/>
            <a:ext cx="3924300" cy="1563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>
                <a:solidFill>
                  <a:srgbClr val="000000"/>
                </a:solidFill>
                <a:latin typeface="Gill Sans MT" charset="0"/>
                <a:cs typeface="+mn-cs"/>
              </a:rPr>
              <a:t>Ethernet frame </a:t>
            </a:r>
            <a:r>
              <a:rPr lang="en-US" sz="2200">
                <a:solidFill>
                  <a:srgbClr val="000099"/>
                </a:solidFill>
                <a:latin typeface="Gill Sans MT" charset="0"/>
                <a:cs typeface="+mn-cs"/>
              </a:rPr>
              <a:t>broadcast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cs typeface="+mn-cs"/>
              </a:rPr>
              <a:t> (dest: FFFFFFFFFFFF) on LAN, received at router running </a:t>
            </a:r>
            <a:r>
              <a:rPr lang="en-US" sz="2200">
                <a:solidFill>
                  <a:srgbClr val="C00000"/>
                </a:solidFill>
                <a:latin typeface="Gill Sans MT" charset="0"/>
                <a:cs typeface="+mn-cs"/>
              </a:rPr>
              <a:t>DHCP</a:t>
            </a:r>
            <a:r>
              <a:rPr lang="en-US" sz="2200" i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cs typeface="+mn-cs"/>
              </a:rPr>
              <a:t>server</a:t>
            </a:r>
          </a:p>
        </p:txBody>
      </p:sp>
      <p:sp>
        <p:nvSpPr>
          <p:cNvPr id="701921" name="Rectangle 481"/>
          <p:cNvSpPr>
            <a:spLocks noChangeArrowheads="1"/>
          </p:cNvSpPr>
          <p:nvPr/>
        </p:nvSpPr>
        <p:spPr bwMode="auto">
          <a:xfrm>
            <a:off x="5033963" y="5316538"/>
            <a:ext cx="3802062" cy="1292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>
                <a:solidFill>
                  <a:srgbClr val="000000"/>
                </a:solidFill>
                <a:latin typeface="Gill Sans MT" charset="0"/>
                <a:cs typeface="+mn-cs"/>
              </a:rPr>
              <a:t>Ethernet </a:t>
            </a:r>
            <a:r>
              <a:rPr lang="en-US" sz="2200">
                <a:solidFill>
                  <a:srgbClr val="000099"/>
                </a:solidFill>
                <a:latin typeface="Gill Sans MT" charset="0"/>
                <a:cs typeface="+mn-cs"/>
              </a:rPr>
              <a:t>demuxed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cs typeface="+mn-cs"/>
              </a:rPr>
              <a:t> to IP demuxed, UDP demuxed to DHCP </a:t>
            </a:r>
          </a:p>
        </p:txBody>
      </p:sp>
      <p:pic>
        <p:nvPicPr>
          <p:cNvPr id="176145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70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81144E-6 L 0.26823 -0.00139 L 0.10833 0.27287 L -0.01806 0.27125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3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188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88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1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1629" grpId="0" build="p"/>
      <p:bldP spid="701661" grpId="0" animBg="1"/>
      <p:bldP spid="701661" grpId="1" animBg="1"/>
      <p:bldP spid="701919" grpId="0"/>
      <p:bldP spid="701920" grpId="0"/>
      <p:bldP spid="701921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153" name="Group 15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177266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7267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68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69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70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7271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177272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177324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325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727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6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77277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177292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7294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95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3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77297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8925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6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77299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8925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3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3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77302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8925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177303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7304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8925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25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8924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7306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07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7309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24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9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4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8925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5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77278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8921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21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1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1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8922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77284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8922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922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922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77285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8922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922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8922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sp>
        <p:nvSpPr>
          <p:cNvPr id="177154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77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fld id="{4C1EAD80-9A8F-BC4E-A3CE-A8A0EBFF75AB}" type="slidenum"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73</a:t>
            </a:fld>
            <a:endParaRPr lang="en-US" sz="12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7138" y="1158875"/>
            <a:ext cx="3430587" cy="15732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>
                <a:latin typeface="Gill Sans MT" charset="0"/>
              </a:rPr>
              <a:t>DHCP server formulates </a:t>
            </a:r>
            <a:r>
              <a:rPr lang="en-US" sz="2000" i="1">
                <a:solidFill>
                  <a:srgbClr val="C00000"/>
                </a:solidFill>
                <a:latin typeface="Gill Sans MT" charset="0"/>
              </a:rPr>
              <a:t>DHCP ACK</a:t>
            </a:r>
            <a:r>
              <a:rPr lang="en-US" sz="2000">
                <a:solidFill>
                  <a:srgbClr val="C00000"/>
                </a:solidFill>
                <a:latin typeface="Gill Sans MT" charset="0"/>
              </a:rPr>
              <a:t> </a:t>
            </a:r>
            <a:r>
              <a:rPr lang="en-US" sz="2000">
                <a:latin typeface="Gill Sans MT" charset="0"/>
              </a:rPr>
              <a:t>containing client</a:t>
            </a:r>
            <a:r>
              <a:rPr lang="ja-JP" altLang="en-US" sz="2000">
                <a:latin typeface="Gill Sans MT" charset="0"/>
              </a:rPr>
              <a:t>’</a:t>
            </a:r>
            <a:r>
              <a:rPr lang="en-US" altLang="ja-JP" sz="2000">
                <a:latin typeface="Gill Sans MT" charset="0"/>
              </a:rPr>
              <a:t>s IP address, IP address of first-hop router for client, name &amp; IP address of DNS server</a:t>
            </a:r>
          </a:p>
          <a:p>
            <a:pPr>
              <a:lnSpc>
                <a:spcPct val="80000"/>
              </a:lnSpc>
            </a:pPr>
            <a:endParaRPr lang="en-US" sz="2000">
              <a:latin typeface="Gill Sans MT" charset="0"/>
            </a:endParaRPr>
          </a:p>
        </p:txBody>
      </p: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77258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7259" name="Group 47"/>
            <p:cNvGrpSpPr>
              <a:grpSpLocks/>
            </p:cNvGrpSpPr>
            <p:nvPr/>
          </p:nvGrpSpPr>
          <p:grpSpPr bwMode="auto">
            <a:xfrm>
              <a:off x="651" y="681"/>
              <a:ext cx="501" cy="828"/>
              <a:chOff x="569" y="2954"/>
              <a:chExt cx="501" cy="828"/>
            </a:xfrm>
          </p:grpSpPr>
          <p:sp>
            <p:nvSpPr>
              <p:cNvPr id="89197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98" name="Text Box 49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99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00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01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202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4" name="Group 57"/>
          <p:cNvGrpSpPr>
            <a:grpSpLocks/>
          </p:cNvGrpSpPr>
          <p:nvPr/>
        </p:nvGrpSpPr>
        <p:grpSpPr bwMode="auto">
          <a:xfrm>
            <a:off x="352425" y="3152775"/>
            <a:ext cx="1081088" cy="1166813"/>
            <a:chOff x="42" y="744"/>
            <a:chExt cx="681" cy="735"/>
          </a:xfrm>
        </p:grpSpPr>
        <p:grpSp>
          <p:nvGrpSpPr>
            <p:cNvPr id="177226" name="Group 58"/>
            <p:cNvGrpSpPr>
              <a:grpSpLocks/>
            </p:cNvGrpSpPr>
            <p:nvPr/>
          </p:nvGrpSpPr>
          <p:grpSpPr bwMode="auto">
            <a:xfrm>
              <a:off x="42" y="886"/>
              <a:ext cx="681" cy="468"/>
              <a:chOff x="42" y="886"/>
              <a:chExt cx="681" cy="468"/>
            </a:xfrm>
          </p:grpSpPr>
          <p:grpSp>
            <p:nvGrpSpPr>
              <p:cNvPr id="177228" name="Group 59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77253" name="Group 60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93" name="Rectangle 6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9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91" name="Rectangle 63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92" name="Rectangle 64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177229" name="Group 65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77247" name="Group 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88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9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177248" name="Group 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86" name="Rectangle 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87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177230" name="Group 72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82" name="Rectangle 73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83" name="Rectangle 74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177231" name="Group 75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77232" name="Group 76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77236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77239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80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81" name="Text Box 80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77240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78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79" name="Rectangl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74" name="Rectangle 84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75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70" name="Rectangle 86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1" name="Rectangle 87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72" name="Rectangle 88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64" name="AutoShape 89"/>
            <p:cNvSpPr>
              <a:spLocks noChangeArrowheads="1"/>
            </p:cNvSpPr>
            <p:nvPr/>
          </p:nvSpPr>
          <p:spPr bwMode="auto">
            <a:xfrm>
              <a:off x="384" y="744"/>
              <a:ext cx="240" cy="735"/>
            </a:xfrm>
            <a:prstGeom prst="downArrow">
              <a:avLst>
                <a:gd name="adj1" fmla="val 54167"/>
                <a:gd name="adj2" fmla="val 49170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27" name="Group 90"/>
          <p:cNvGrpSpPr>
            <a:grpSpLocks/>
          </p:cNvGrpSpPr>
          <p:nvPr/>
        </p:nvGrpSpPr>
        <p:grpSpPr bwMode="auto">
          <a:xfrm>
            <a:off x="449263" y="4238625"/>
            <a:ext cx="1081087" cy="244475"/>
            <a:chOff x="504" y="3523"/>
            <a:chExt cx="681" cy="154"/>
          </a:xfrm>
        </p:grpSpPr>
        <p:grpSp>
          <p:nvGrpSpPr>
            <p:cNvPr id="177213" name="Group 91"/>
            <p:cNvGrpSpPr>
              <a:grpSpLocks/>
            </p:cNvGrpSpPr>
            <p:nvPr/>
          </p:nvGrpSpPr>
          <p:grpSpPr bwMode="auto">
            <a:xfrm>
              <a:off x="623" y="3523"/>
              <a:ext cx="510" cy="154"/>
              <a:chOff x="723" y="3453"/>
              <a:chExt cx="510" cy="154"/>
            </a:xfrm>
          </p:grpSpPr>
          <p:grpSp>
            <p:nvGrpSpPr>
              <p:cNvPr id="177217" name="Group 92"/>
              <p:cNvGrpSpPr>
                <a:grpSpLocks/>
              </p:cNvGrpSpPr>
              <p:nvPr/>
            </p:nvGrpSpPr>
            <p:grpSpPr bwMode="auto">
              <a:xfrm>
                <a:off x="836" y="3453"/>
                <a:ext cx="397" cy="154"/>
                <a:chOff x="836" y="3305"/>
                <a:chExt cx="397" cy="154"/>
              </a:xfrm>
            </p:grpSpPr>
            <p:grpSp>
              <p:nvGrpSpPr>
                <p:cNvPr id="177220" name="Group 93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6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177221" name="Group 96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59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60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89155" name="Rectangle 99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56" name="Rectangle 100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89151" name="Rectangle 101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2" name="Rectangle 102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53" name="Rectangle 103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703616" name="Group 104"/>
          <p:cNvGrpSpPr>
            <a:grpSpLocks/>
          </p:cNvGrpSpPr>
          <p:nvPr/>
        </p:nvGrpSpPr>
        <p:grpSpPr bwMode="auto">
          <a:xfrm>
            <a:off x="1477963" y="3081338"/>
            <a:ext cx="1316037" cy="1314450"/>
            <a:chOff x="931" y="1941"/>
            <a:chExt cx="829" cy="828"/>
          </a:xfrm>
        </p:grpSpPr>
        <p:sp>
          <p:nvSpPr>
            <p:cNvPr id="177205" name="Freeform 105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4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7206" name="Group 106"/>
            <p:cNvGrpSpPr>
              <a:grpSpLocks/>
            </p:cNvGrpSpPr>
            <p:nvPr/>
          </p:nvGrpSpPr>
          <p:grpSpPr bwMode="auto">
            <a:xfrm>
              <a:off x="931" y="1941"/>
              <a:ext cx="501" cy="828"/>
              <a:chOff x="569" y="2954"/>
              <a:chExt cx="501" cy="828"/>
            </a:xfrm>
          </p:grpSpPr>
          <p:sp>
            <p:nvSpPr>
              <p:cNvPr id="89144" name="Rectangle 10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45" name="Text Box 108"/>
              <p:cNvSpPr txBox="1">
                <a:spLocks noChangeArrowheads="1"/>
              </p:cNvSpPr>
              <p:nvPr/>
            </p:nvSpPr>
            <p:spPr bwMode="auto">
              <a:xfrm>
                <a:off x="593" y="2954"/>
                <a:ext cx="477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DHCP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89146" name="Line 10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147" name="Line 11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148" name="Line 11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89149" name="Line 11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703618" name="Group 113"/>
          <p:cNvGrpSpPr>
            <a:grpSpLocks/>
          </p:cNvGrpSpPr>
          <p:nvPr/>
        </p:nvGrpSpPr>
        <p:grpSpPr bwMode="auto">
          <a:xfrm>
            <a:off x="71438" y="969963"/>
            <a:ext cx="1081087" cy="1217612"/>
            <a:chOff x="1404" y="3105"/>
            <a:chExt cx="681" cy="767"/>
          </a:xfrm>
        </p:grpSpPr>
        <p:grpSp>
          <p:nvGrpSpPr>
            <p:cNvPr id="177170" name="Group 114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77175" name="Group 115"/>
              <p:cNvGrpSpPr>
                <a:grpSpLocks/>
              </p:cNvGrpSpPr>
              <p:nvPr/>
            </p:nvGrpSpPr>
            <p:grpSpPr bwMode="auto">
              <a:xfrm>
                <a:off x="278" y="886"/>
                <a:ext cx="397" cy="154"/>
                <a:chOff x="740" y="3209"/>
                <a:chExt cx="397" cy="154"/>
              </a:xfrm>
            </p:grpSpPr>
            <p:grpSp>
              <p:nvGrpSpPr>
                <p:cNvPr id="177200" name="Group 116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43" cy="154"/>
                  <a:chOff x="844" y="3337"/>
                  <a:chExt cx="343" cy="154"/>
                </a:xfrm>
              </p:grpSpPr>
              <p:sp>
                <p:nvSpPr>
                  <p:cNvPr id="89140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41" name="Text Box 1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sp>
              <p:nvSpPr>
                <p:cNvPr id="89138" name="Rectangle 119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9" name="Rectangle 120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177176" name="Group 121"/>
              <p:cNvGrpSpPr>
                <a:grpSpLocks/>
              </p:cNvGrpSpPr>
              <p:nvPr/>
            </p:nvGrpSpPr>
            <p:grpSpPr bwMode="auto">
              <a:xfrm>
                <a:off x="278" y="1034"/>
                <a:ext cx="397" cy="154"/>
                <a:chOff x="836" y="3305"/>
                <a:chExt cx="397" cy="154"/>
              </a:xfrm>
            </p:grpSpPr>
            <p:grpSp>
              <p:nvGrpSpPr>
                <p:cNvPr id="177194" name="Group 12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43" cy="154"/>
                  <a:chOff x="844" y="3337"/>
                  <a:chExt cx="343" cy="154"/>
                </a:xfrm>
              </p:grpSpPr>
              <p:sp>
                <p:nvSpPr>
                  <p:cNvPr id="8913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6" name="Text Box 1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43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DHCP</a:t>
                    </a:r>
                  </a:p>
                </p:txBody>
              </p:sp>
            </p:grpSp>
            <p:grpSp>
              <p:nvGrpSpPr>
                <p:cNvPr id="177195" name="Group 12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89133" name="Rectangle 12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34" name="Rectangle 12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177177" name="Group 128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89129" name="Rectangle 129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30" name="Rectangle 130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177178" name="Group 131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77179" name="Group 132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510" cy="154"/>
                  <a:chOff x="723" y="3453"/>
                  <a:chExt cx="510" cy="154"/>
                </a:xfrm>
              </p:grpSpPr>
              <p:grpSp>
                <p:nvGrpSpPr>
                  <p:cNvPr id="177183" name="Group 133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97" cy="154"/>
                    <a:chOff x="836" y="3305"/>
                    <a:chExt cx="397" cy="154"/>
                  </a:xfrm>
                </p:grpSpPr>
                <p:grpSp>
                  <p:nvGrpSpPr>
                    <p:cNvPr id="177186" name="Group 1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43" cy="154"/>
                      <a:chOff x="844" y="3337"/>
                      <a:chExt cx="343" cy="154"/>
                    </a:xfrm>
                  </p:grpSpPr>
                  <p:sp>
                    <p:nvSpPr>
                      <p:cNvPr id="89127" name="Rectangle 13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8" name="Text Box 136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43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DHCP</a:t>
                        </a:r>
                      </a:p>
                    </p:txBody>
                  </p:sp>
                </p:grpSp>
                <p:grpSp>
                  <p:nvGrpSpPr>
                    <p:cNvPr id="177187" name="Group 13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89125" name="Rectangle 13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89126" name="Rectangle 1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89121" name="Rectangle 140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89122" name="Rectangle 141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89117" name="Rectangle 142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8" name="Rectangle 143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89119" name="Rectangle 144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sp>
          <p:nvSpPr>
            <p:cNvPr id="89108" name="AutoShape 145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77172" name="Group 146"/>
            <p:cNvGrpSpPr>
              <a:grpSpLocks/>
            </p:cNvGrpSpPr>
            <p:nvPr/>
          </p:nvGrpSpPr>
          <p:grpSpPr bwMode="auto">
            <a:xfrm>
              <a:off x="1695" y="3227"/>
              <a:ext cx="343" cy="154"/>
              <a:chOff x="844" y="3337"/>
              <a:chExt cx="343" cy="154"/>
            </a:xfrm>
          </p:grpSpPr>
          <p:sp>
            <p:nvSpPr>
              <p:cNvPr id="89110" name="Rectangle 147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89111" name="Text Box 148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43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DHCP</a:t>
                </a:r>
              </a:p>
            </p:txBody>
          </p:sp>
        </p:grpSp>
      </p:grpSp>
      <p:grpSp>
        <p:nvGrpSpPr>
          <p:cNvPr id="703632" name="Group 149"/>
          <p:cNvGrpSpPr>
            <a:grpSpLocks/>
          </p:cNvGrpSpPr>
          <p:nvPr/>
        </p:nvGrpSpPr>
        <p:grpSpPr bwMode="auto">
          <a:xfrm>
            <a:off x="803275" y="3178175"/>
            <a:ext cx="544513" cy="244475"/>
            <a:chOff x="844" y="3337"/>
            <a:chExt cx="343" cy="154"/>
          </a:xfrm>
        </p:grpSpPr>
        <p:sp>
          <p:nvSpPr>
            <p:cNvPr id="89105" name="Rectangle 150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89106" name="Text Box 151"/>
            <p:cNvSpPr txBox="1">
              <a:spLocks noChangeArrowheads="1"/>
            </p:cNvSpPr>
            <p:nvPr/>
          </p:nvSpPr>
          <p:spPr bwMode="auto">
            <a:xfrm>
              <a:off x="844" y="3337"/>
              <a:ext cx="343" cy="1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FFFFFF"/>
                  </a:solidFill>
                  <a:latin typeface="Arial" charset="0"/>
                  <a:cs typeface="+mn-cs"/>
                </a:rPr>
                <a:t>DHCP</a:t>
              </a:r>
            </a:p>
          </p:txBody>
        </p:sp>
      </p:grpSp>
      <p:sp>
        <p:nvSpPr>
          <p:cNvPr id="703643" name="Rectangle 155"/>
          <p:cNvSpPr>
            <a:spLocks noChangeArrowheads="1"/>
          </p:cNvSpPr>
          <p:nvPr/>
        </p:nvSpPr>
        <p:spPr bwMode="auto">
          <a:xfrm>
            <a:off x="4997450" y="2709863"/>
            <a:ext cx="3421063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 i="0">
                <a:solidFill>
                  <a:srgbClr val="000000"/>
                </a:solidFill>
                <a:latin typeface="Gill Sans MT" charset="0"/>
              </a:rPr>
              <a:t>encapsulation at DHCP server, frame forwarded (</a:t>
            </a:r>
            <a:r>
              <a:rPr lang="en-US" sz="2000">
                <a:solidFill>
                  <a:srgbClr val="C00000"/>
                </a:solidFill>
                <a:latin typeface="Gill Sans MT" charset="0"/>
              </a:rPr>
              <a:t>switch learning</a:t>
            </a:r>
            <a:r>
              <a:rPr lang="en-US" sz="2000" i="0">
                <a:solidFill>
                  <a:srgbClr val="000000"/>
                </a:solidFill>
                <a:latin typeface="Gill Sans MT" charset="0"/>
              </a:rPr>
              <a:t>) through LAN, demultiplexing at client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endParaRPr lang="en-US" i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703644" name="Text Box 156"/>
          <p:cNvSpPr txBox="1">
            <a:spLocks noChangeArrowheads="1"/>
          </p:cNvSpPr>
          <p:nvPr/>
        </p:nvSpPr>
        <p:spPr bwMode="auto">
          <a:xfrm>
            <a:off x="1379538" y="5260975"/>
            <a:ext cx="6643687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2400" smtClean="0">
                <a:solidFill>
                  <a:srgbClr val="000000"/>
                </a:solidFill>
                <a:latin typeface="Gill Sans MT" charset="0"/>
                <a:cs typeface="+mn-cs"/>
              </a:rPr>
              <a:t>Client now has IP address, knows name &amp; addr of DNS </a:t>
            </a:r>
          </a:p>
          <a:p>
            <a:pPr algn="ctr">
              <a:defRPr/>
            </a:pPr>
            <a:r>
              <a:rPr lang="en-US" sz="2400" smtClean="0">
                <a:solidFill>
                  <a:srgbClr val="000000"/>
                </a:solidFill>
                <a:latin typeface="Gill Sans MT" charset="0"/>
                <a:cs typeface="+mn-cs"/>
              </a:rPr>
              <a:t>server, IP address of its first-hop router</a:t>
            </a:r>
          </a:p>
        </p:txBody>
      </p:sp>
      <p:sp>
        <p:nvSpPr>
          <p:cNvPr id="703645" name="Rectangle 157"/>
          <p:cNvSpPr>
            <a:spLocks noChangeArrowheads="1"/>
          </p:cNvSpPr>
          <p:nvPr/>
        </p:nvSpPr>
        <p:spPr bwMode="auto">
          <a:xfrm>
            <a:off x="4989513" y="4111625"/>
            <a:ext cx="3421062" cy="7334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cs typeface="+mn-cs"/>
              </a:rPr>
              <a:t>DHCP client receives DHCP ACK reply</a:t>
            </a:r>
          </a:p>
        </p:txBody>
      </p:sp>
      <p:sp>
        <p:nvSpPr>
          <p:cNvPr id="89103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9525"/>
            <a:ext cx="8034338" cy="996950"/>
          </a:xfrm>
        </p:spPr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A day in the life… connecting to the Internet</a:t>
            </a:r>
          </a:p>
        </p:txBody>
      </p:sp>
      <p:pic>
        <p:nvPicPr>
          <p:cNvPr id="177167" name="Picture 15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69 0.03081 L 0.1533 0.0322 L 0.34896 -0.28446 L -0.04115 -0.28886 " pathEditMode="relative" rAng="0" ptsTypes="AA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51" y="-159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703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1" grpId="0" build="p"/>
      <p:bldP spid="703643" grpId="0" build="p"/>
      <p:bldP spid="703644" grpId="0"/>
      <p:bldP spid="703645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177" name="Group 92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178241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8242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43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44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45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8246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178247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178299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300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824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3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104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78252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178267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8269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70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0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78272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023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78274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023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1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78277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023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3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178278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8279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022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22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021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8281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82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8284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22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9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022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22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78253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019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9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19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19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019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78259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020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020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020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78260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019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019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020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sp>
        <p:nvSpPr>
          <p:cNvPr id="178178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78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fld id="{2B8120D2-22E4-A242-B04C-60874D7C6261}" type="slidenum"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74</a:t>
            </a:fld>
            <a:endParaRPr lang="en-US" sz="12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853488" cy="1001713"/>
          </a:xfrm>
        </p:spPr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A day in the life… ARP (before DNS, before HTTP)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1025" y="1014413"/>
            <a:ext cx="4667250" cy="1262062"/>
          </a:xfrm>
        </p:spPr>
        <p:txBody>
          <a:bodyPr/>
          <a:lstStyle/>
          <a:p>
            <a:pPr>
              <a:defRPr/>
            </a:pPr>
            <a:r>
              <a:rPr lang="en-US" sz="2200">
                <a:cs typeface="+mn-cs"/>
              </a:rPr>
              <a:t>before sending </a:t>
            </a:r>
            <a:r>
              <a:rPr lang="en-US" sz="2200" i="1">
                <a:solidFill>
                  <a:srgbClr val="C00000"/>
                </a:solidFill>
                <a:cs typeface="+mn-cs"/>
              </a:rPr>
              <a:t>HTTP</a:t>
            </a:r>
            <a:r>
              <a:rPr lang="en-US" sz="2200" b="1" i="1">
                <a:solidFill>
                  <a:srgbClr val="C00000"/>
                </a:solidFill>
                <a:cs typeface="+mn-cs"/>
              </a:rPr>
              <a:t> </a:t>
            </a:r>
            <a:r>
              <a:rPr lang="en-US" sz="2200">
                <a:cs typeface="+mn-cs"/>
              </a:rPr>
              <a:t>request, need IP address of www.google.com:  </a:t>
            </a:r>
            <a:r>
              <a:rPr lang="en-US" sz="2200" i="1">
                <a:solidFill>
                  <a:srgbClr val="C00000"/>
                </a:solidFill>
                <a:cs typeface="+mn-cs"/>
              </a:rPr>
              <a:t>DNS</a:t>
            </a:r>
          </a:p>
        </p:txBody>
      </p:sp>
      <p:sp>
        <p:nvSpPr>
          <p:cNvPr id="178182" name="Line 43"/>
          <p:cNvSpPr>
            <a:spLocks noChangeShapeType="1"/>
          </p:cNvSpPr>
          <p:nvPr/>
        </p:nvSpPr>
        <p:spPr bwMode="auto">
          <a:xfrm flipV="1">
            <a:off x="2665413" y="2517775"/>
            <a:ext cx="69532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" name="Group 4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78233" name="Freeform 4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8234" name="Group 4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0172" name="Rectangle 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73" name="Text Box 49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0174" name="Line 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175" name="Line 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176" name="Line 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0177" name="Line 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4" name="Group 276"/>
          <p:cNvGrpSpPr>
            <a:grpSpLocks/>
          </p:cNvGrpSpPr>
          <p:nvPr/>
        </p:nvGrpSpPr>
        <p:grpSpPr bwMode="auto">
          <a:xfrm>
            <a:off x="280988" y="1157288"/>
            <a:ext cx="762000" cy="876300"/>
            <a:chOff x="177" y="729"/>
            <a:chExt cx="480" cy="552"/>
          </a:xfrm>
        </p:grpSpPr>
        <p:grpSp>
          <p:nvGrpSpPr>
            <p:cNvPr id="178213" name="Group 54"/>
            <p:cNvGrpSpPr>
              <a:grpSpLocks/>
            </p:cNvGrpSpPr>
            <p:nvPr/>
          </p:nvGrpSpPr>
          <p:grpSpPr bwMode="auto">
            <a:xfrm>
              <a:off x="343" y="732"/>
              <a:ext cx="290" cy="154"/>
              <a:chOff x="844" y="3337"/>
              <a:chExt cx="290" cy="154"/>
            </a:xfrm>
          </p:grpSpPr>
          <p:sp>
            <p:nvSpPr>
              <p:cNvPr id="90168" name="Rectangle 55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9" name="Text Box 56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178214" name="Group 59"/>
            <p:cNvGrpSpPr>
              <a:grpSpLocks/>
            </p:cNvGrpSpPr>
            <p:nvPr/>
          </p:nvGrpSpPr>
          <p:grpSpPr bwMode="auto">
            <a:xfrm>
              <a:off x="290" y="874"/>
              <a:ext cx="354" cy="154"/>
              <a:chOff x="740" y="3209"/>
              <a:chExt cx="354" cy="154"/>
            </a:xfrm>
          </p:grpSpPr>
          <p:grpSp>
            <p:nvGrpSpPr>
              <p:cNvPr id="178226" name="Group 60"/>
              <p:cNvGrpSpPr>
                <a:grpSpLocks/>
              </p:cNvGrpSpPr>
              <p:nvPr/>
            </p:nvGrpSpPr>
            <p:grpSpPr bwMode="auto">
              <a:xfrm>
                <a:off x="794" y="3209"/>
                <a:ext cx="290" cy="154"/>
                <a:chOff x="844" y="3337"/>
                <a:chExt cx="290" cy="154"/>
              </a:xfrm>
            </p:grpSpPr>
            <p:sp>
              <p:nvSpPr>
                <p:cNvPr id="90166" name="Rectangle 61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7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sp>
            <p:nvSpPr>
              <p:cNvPr id="90164" name="Rectangle 63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65" name="Rectangle 64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78215" name="Group 65"/>
            <p:cNvGrpSpPr>
              <a:grpSpLocks/>
            </p:cNvGrpSpPr>
            <p:nvPr/>
          </p:nvGrpSpPr>
          <p:grpSpPr bwMode="auto">
            <a:xfrm>
              <a:off x="290" y="1022"/>
              <a:ext cx="354" cy="154"/>
              <a:chOff x="836" y="3305"/>
              <a:chExt cx="354" cy="154"/>
            </a:xfrm>
          </p:grpSpPr>
          <p:grpSp>
            <p:nvGrpSpPr>
              <p:cNvPr id="178220" name="Group 66"/>
              <p:cNvGrpSpPr>
                <a:grpSpLocks/>
              </p:cNvGrpSpPr>
              <p:nvPr/>
            </p:nvGrpSpPr>
            <p:grpSpPr bwMode="auto">
              <a:xfrm>
                <a:off x="890" y="3305"/>
                <a:ext cx="290" cy="154"/>
                <a:chOff x="844" y="3337"/>
                <a:chExt cx="290" cy="154"/>
              </a:xfrm>
            </p:grpSpPr>
            <p:sp>
              <p:nvSpPr>
                <p:cNvPr id="90161" name="Rectangle 67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28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DNS</a:t>
                  </a:r>
                </a:p>
              </p:txBody>
            </p:sp>
          </p:grpSp>
          <p:grpSp>
            <p:nvGrpSpPr>
              <p:cNvPr id="178221" name="Group 69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0159" name="Rectangle 70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0160" name="Rectangle 71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78216" name="Group 72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0155" name="Rectangle 73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56" name="Rectangle 74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0154" name="AutoShape 89"/>
            <p:cNvSpPr>
              <a:spLocks noChangeArrowheads="1"/>
            </p:cNvSpPr>
            <p:nvPr/>
          </p:nvSpPr>
          <p:spPr bwMode="auto">
            <a:xfrm>
              <a:off x="393" y="729"/>
              <a:ext cx="240" cy="552"/>
            </a:xfrm>
            <a:prstGeom prst="downArrow">
              <a:avLst>
                <a:gd name="adj1" fmla="val 54167"/>
                <a:gd name="adj2" fmla="val 36928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4664" name="Rectangle 152"/>
          <p:cNvSpPr>
            <a:spLocks noChangeArrowheads="1"/>
          </p:cNvSpPr>
          <p:nvPr/>
        </p:nvSpPr>
        <p:spPr bwMode="auto">
          <a:xfrm>
            <a:off x="4387850" y="2051050"/>
            <a:ext cx="4586288" cy="1306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200" i="0">
                <a:solidFill>
                  <a:srgbClr val="000000"/>
                </a:solidFill>
                <a:latin typeface="Gill Sans MT" charset="0"/>
              </a:rPr>
              <a:t>DNS query created, encapsulated in UDP, encapsulated in IP, encapsulated in Eth.  To send frame to router, need MAC address of router interface: </a:t>
            </a:r>
            <a:r>
              <a:rPr lang="en-US" sz="2200">
                <a:solidFill>
                  <a:srgbClr val="C00000"/>
                </a:solidFill>
                <a:latin typeface="Gill Sans MT" charset="0"/>
              </a:rPr>
              <a:t>ARP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endParaRPr lang="en-US" sz="2200" b="1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704665" name="Rectangle 153"/>
          <p:cNvSpPr>
            <a:spLocks noChangeArrowheads="1"/>
          </p:cNvSpPr>
          <p:nvPr/>
        </p:nvSpPr>
        <p:spPr bwMode="auto">
          <a:xfrm>
            <a:off x="4470400" y="3684588"/>
            <a:ext cx="4386263" cy="15636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>
                <a:solidFill>
                  <a:srgbClr val="C00000"/>
                </a:solidFill>
                <a:latin typeface="Gill Sans MT" charset="0"/>
                <a:cs typeface="+mn-cs"/>
              </a:rPr>
              <a:t>ARP query</a:t>
            </a:r>
            <a:r>
              <a:rPr lang="en-US" sz="2200" i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cs typeface="+mn-cs"/>
              </a:rPr>
              <a:t>broadcast, received by router, which replies with </a:t>
            </a:r>
            <a:r>
              <a:rPr lang="en-US" sz="2200">
                <a:solidFill>
                  <a:srgbClr val="C00000"/>
                </a:solidFill>
                <a:latin typeface="Gill Sans MT" charset="0"/>
                <a:cs typeface="+mn-cs"/>
              </a:rPr>
              <a:t>ARP reply</a:t>
            </a:r>
            <a:r>
              <a:rPr lang="en-US" sz="2200" i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200" i="0">
                <a:solidFill>
                  <a:srgbClr val="000000"/>
                </a:solidFill>
                <a:latin typeface="Gill Sans MT" charset="0"/>
                <a:cs typeface="+mn-cs"/>
              </a:rPr>
              <a:t>giving MAC address of router interface</a:t>
            </a:r>
          </a:p>
        </p:txBody>
      </p:sp>
      <p:sp>
        <p:nvSpPr>
          <p:cNvPr id="704666" name="Rectangle 154"/>
          <p:cNvSpPr>
            <a:spLocks noChangeArrowheads="1"/>
          </p:cNvSpPr>
          <p:nvPr/>
        </p:nvSpPr>
        <p:spPr bwMode="auto">
          <a:xfrm>
            <a:off x="4471988" y="5000625"/>
            <a:ext cx="4286250" cy="12922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200" i="0">
                <a:solidFill>
                  <a:srgbClr val="000000"/>
                </a:solidFill>
                <a:latin typeface="Gill Sans MT" charset="0"/>
                <a:cs typeface="+mn-cs"/>
              </a:rPr>
              <a:t>client now knows MAC address of first hop router, so can now send frame containing DNS query </a:t>
            </a:r>
          </a:p>
        </p:txBody>
      </p:sp>
      <p:grpSp>
        <p:nvGrpSpPr>
          <p:cNvPr id="22" name="Group 263"/>
          <p:cNvGrpSpPr>
            <a:grpSpLocks/>
          </p:cNvGrpSpPr>
          <p:nvPr/>
        </p:nvGrpSpPr>
        <p:grpSpPr bwMode="auto">
          <a:xfrm>
            <a:off x="92075" y="1868488"/>
            <a:ext cx="1081088" cy="244475"/>
            <a:chOff x="76" y="2296"/>
            <a:chExt cx="681" cy="154"/>
          </a:xfrm>
        </p:grpSpPr>
        <p:sp>
          <p:nvSpPr>
            <p:cNvPr id="90145" name="Rectangle 103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6" name="Rectangle 101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7" name="Rectangle 102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8" name="Rectangle 100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49" name="Text Box 95"/>
            <p:cNvSpPr txBox="1">
              <a:spLocks noChangeArrowheads="1"/>
            </p:cNvSpPr>
            <p:nvPr/>
          </p:nvSpPr>
          <p:spPr bwMode="auto">
            <a:xfrm>
              <a:off x="182" y="2296"/>
              <a:ext cx="501" cy="1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query</a:t>
              </a:r>
            </a:p>
          </p:txBody>
        </p:sp>
      </p:grpSp>
      <p:grpSp>
        <p:nvGrpSpPr>
          <p:cNvPr id="23" name="Group 255"/>
          <p:cNvGrpSpPr>
            <a:grpSpLocks/>
          </p:cNvGrpSpPr>
          <p:nvPr/>
        </p:nvGrpSpPr>
        <p:grpSpPr bwMode="auto">
          <a:xfrm>
            <a:off x="2241550" y="2982913"/>
            <a:ext cx="1016000" cy="877887"/>
            <a:chOff x="719" y="2137"/>
            <a:chExt cx="640" cy="553"/>
          </a:xfrm>
        </p:grpSpPr>
        <p:sp>
          <p:nvSpPr>
            <p:cNvPr id="178200" name="Freeform 244"/>
            <p:cNvSpPr>
              <a:spLocks/>
            </p:cNvSpPr>
            <p:nvPr/>
          </p:nvSpPr>
          <p:spPr bwMode="auto">
            <a:xfrm>
              <a:off x="755" y="2268"/>
              <a:ext cx="604" cy="422"/>
            </a:xfrm>
            <a:custGeom>
              <a:avLst/>
              <a:gdLst>
                <a:gd name="T0" fmla="*/ 493 w 604"/>
                <a:gd name="T1" fmla="*/ 0 h 422"/>
                <a:gd name="T2" fmla="*/ 604 w 604"/>
                <a:gd name="T3" fmla="*/ 422 h 422"/>
                <a:gd name="T4" fmla="*/ 0 w 604"/>
                <a:gd name="T5" fmla="*/ 307 h 422"/>
                <a:gd name="T6" fmla="*/ 220 w 604"/>
                <a:gd name="T7" fmla="*/ 3 h 422"/>
                <a:gd name="T8" fmla="*/ 493 w 604"/>
                <a:gd name="T9" fmla="*/ 0 h 42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422"/>
                <a:gd name="T17" fmla="*/ 604 w 604"/>
                <a:gd name="T18" fmla="*/ 422 h 42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422">
                  <a:moveTo>
                    <a:pt x="493" y="0"/>
                  </a:moveTo>
                  <a:lnTo>
                    <a:pt x="604" y="422"/>
                  </a:lnTo>
                  <a:lnTo>
                    <a:pt x="0" y="307"/>
                  </a:lnTo>
                  <a:lnTo>
                    <a:pt x="220" y="3"/>
                  </a:lnTo>
                  <a:lnTo>
                    <a:pt x="493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0138" name="Rectangle 246"/>
            <p:cNvSpPr>
              <a:spLocks noChangeArrowheads="1"/>
            </p:cNvSpPr>
            <p:nvPr/>
          </p:nvSpPr>
          <p:spPr bwMode="auto">
            <a:xfrm>
              <a:off x="751" y="2266"/>
              <a:ext cx="493" cy="31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9" name="Text Box 247"/>
            <p:cNvSpPr txBox="1">
              <a:spLocks noChangeArrowheads="1"/>
            </p:cNvSpPr>
            <p:nvPr/>
          </p:nvSpPr>
          <p:spPr bwMode="auto">
            <a:xfrm>
              <a:off x="835" y="2235"/>
              <a:ext cx="336" cy="3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sz="1600" i="0" smtClean="0">
                  <a:solidFill>
                    <a:srgbClr val="000000"/>
                  </a:solidFill>
                  <a:latin typeface="Arial" charset="0"/>
                  <a:cs typeface="+mn-cs"/>
                </a:rPr>
                <a:t>Eth</a:t>
              </a:r>
            </a:p>
            <a:p>
              <a:pPr algn="ctr">
                <a:defRPr/>
              </a:pPr>
              <a:r>
                <a:rPr lang="en-US" sz="1600" i="0" smtClean="0">
                  <a:solidFill>
                    <a:srgbClr val="000000"/>
                  </a:solidFill>
                  <a:latin typeface="Arial" charset="0"/>
                  <a:cs typeface="+mn-cs"/>
                </a:rPr>
                <a:t>Phy</a:t>
              </a:r>
            </a:p>
          </p:txBody>
        </p:sp>
        <p:sp>
          <p:nvSpPr>
            <p:cNvPr id="90140" name="Line 250"/>
            <p:cNvSpPr>
              <a:spLocks noChangeShapeType="1"/>
            </p:cNvSpPr>
            <p:nvPr/>
          </p:nvSpPr>
          <p:spPr bwMode="auto">
            <a:xfrm>
              <a:off x="747" y="2264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0141" name="Line 251"/>
            <p:cNvSpPr>
              <a:spLocks noChangeShapeType="1"/>
            </p:cNvSpPr>
            <p:nvPr/>
          </p:nvSpPr>
          <p:spPr bwMode="auto">
            <a:xfrm>
              <a:off x="744" y="2423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8205" name="Group 252"/>
            <p:cNvGrpSpPr>
              <a:grpSpLocks/>
            </p:cNvGrpSpPr>
            <p:nvPr/>
          </p:nvGrpSpPr>
          <p:grpSpPr bwMode="auto">
            <a:xfrm>
              <a:off x="719" y="2137"/>
              <a:ext cx="280" cy="154"/>
              <a:chOff x="161" y="1354"/>
              <a:chExt cx="280" cy="154"/>
            </a:xfrm>
          </p:grpSpPr>
          <p:sp>
            <p:nvSpPr>
              <p:cNvPr id="90143" name="Rectangle 253"/>
              <p:cNvSpPr>
                <a:spLocks noChangeArrowheads="1"/>
              </p:cNvSpPr>
              <p:nvPr/>
            </p:nvSpPr>
            <p:spPr bwMode="auto">
              <a:xfrm>
                <a:off x="192" y="1365"/>
                <a:ext cx="228" cy="141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0144" name="Text Box 254"/>
              <p:cNvSpPr txBox="1">
                <a:spLocks noChangeArrowheads="1"/>
              </p:cNvSpPr>
              <p:nvPr/>
            </p:nvSpPr>
            <p:spPr bwMode="auto">
              <a:xfrm>
                <a:off x="161" y="1354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ARP</a:t>
                </a:r>
              </a:p>
            </p:txBody>
          </p:sp>
        </p:grpSp>
      </p:grpSp>
      <p:grpSp>
        <p:nvGrpSpPr>
          <p:cNvPr id="25" name="Group 242"/>
          <p:cNvGrpSpPr>
            <a:grpSpLocks/>
          </p:cNvGrpSpPr>
          <p:nvPr/>
        </p:nvGrpSpPr>
        <p:grpSpPr bwMode="auto">
          <a:xfrm>
            <a:off x="1150938" y="1720850"/>
            <a:ext cx="444500" cy="244475"/>
            <a:chOff x="161" y="1354"/>
            <a:chExt cx="280" cy="154"/>
          </a:xfrm>
        </p:grpSpPr>
        <p:sp>
          <p:nvSpPr>
            <p:cNvPr id="90135" name="Rectangle 241"/>
            <p:cNvSpPr>
              <a:spLocks noChangeArrowheads="1"/>
            </p:cNvSpPr>
            <p:nvPr/>
          </p:nvSpPr>
          <p:spPr bwMode="auto">
            <a:xfrm>
              <a:off x="192" y="1365"/>
              <a:ext cx="228" cy="14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6" name="Text Box 240"/>
            <p:cNvSpPr txBox="1">
              <a:spLocks noChangeArrowheads="1"/>
            </p:cNvSpPr>
            <p:nvPr/>
          </p:nvSpPr>
          <p:spPr bwMode="auto">
            <a:xfrm>
              <a:off x="161" y="1354"/>
              <a:ext cx="280" cy="1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</a:t>
              </a:r>
            </a:p>
          </p:txBody>
        </p:sp>
      </p:grpSp>
      <p:grpSp>
        <p:nvGrpSpPr>
          <p:cNvPr id="26" name="Group 270"/>
          <p:cNvGrpSpPr>
            <a:grpSpLocks/>
          </p:cNvGrpSpPr>
          <p:nvPr/>
        </p:nvGrpSpPr>
        <p:grpSpPr bwMode="auto">
          <a:xfrm>
            <a:off x="1177925" y="3187700"/>
            <a:ext cx="1081088" cy="244475"/>
            <a:chOff x="76" y="2296"/>
            <a:chExt cx="681" cy="154"/>
          </a:xfrm>
        </p:grpSpPr>
        <p:sp>
          <p:nvSpPr>
            <p:cNvPr id="90130" name="Rectangle 271"/>
            <p:cNvSpPr>
              <a:spLocks noChangeArrowheads="1"/>
            </p:cNvSpPr>
            <p:nvPr/>
          </p:nvSpPr>
          <p:spPr bwMode="auto">
            <a:xfrm>
              <a:off x="76" y="2305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1" name="Rectangle 272"/>
            <p:cNvSpPr>
              <a:spLocks noChangeArrowheads="1"/>
            </p:cNvSpPr>
            <p:nvPr/>
          </p:nvSpPr>
          <p:spPr bwMode="auto">
            <a:xfrm>
              <a:off x="89" y="2321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2" name="Rectangle 273"/>
            <p:cNvSpPr>
              <a:spLocks noChangeArrowheads="1"/>
            </p:cNvSpPr>
            <p:nvPr/>
          </p:nvSpPr>
          <p:spPr bwMode="auto">
            <a:xfrm>
              <a:off x="687" y="2320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3" name="Rectangle 274"/>
            <p:cNvSpPr>
              <a:spLocks noChangeArrowheads="1"/>
            </p:cNvSpPr>
            <p:nvPr/>
          </p:nvSpPr>
          <p:spPr bwMode="auto">
            <a:xfrm>
              <a:off x="195" y="2319"/>
              <a:ext cx="480" cy="11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0134" name="Text Box 275"/>
            <p:cNvSpPr txBox="1">
              <a:spLocks noChangeArrowheads="1"/>
            </p:cNvSpPr>
            <p:nvPr/>
          </p:nvSpPr>
          <p:spPr bwMode="auto">
            <a:xfrm>
              <a:off x="182" y="2296"/>
              <a:ext cx="475" cy="1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rgbClr val="000000"/>
                  </a:solidFill>
                  <a:latin typeface="Arial" charset="0"/>
                  <a:cs typeface="+mn-cs"/>
                </a:rPr>
                <a:t>ARP reply</a:t>
              </a:r>
            </a:p>
          </p:txBody>
        </p:sp>
      </p:grpSp>
      <p:pic>
        <p:nvPicPr>
          <p:cNvPr id="178192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2.22222E-6 L -0.00052 0.08056 L 0.4151 0.075 L 0.26701 0.2757 L 0.1151 0.27431 L 0.1151 0.18889 " pathEditMode="relative" ptsTypes="AAAAAA">
                                      <p:cBhvr>
                                        <p:cTn id="2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00052 0.0794 L 0.1467 0.08009 L 0.29444 -0.12222 L -0.11597 -0.12014 L -0.11597 -0.16181 L -0.11754 -0.1882 " pathEditMode="relative" rAng="0" ptsTypes="AAAAAAA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37" y="-5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664" grpId="0"/>
      <p:bldP spid="704665" grpId="0"/>
      <p:bldP spid="70466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201" name="Group 23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179417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418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419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420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421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422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179423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179475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476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9424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79428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179443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1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9445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84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79448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1410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11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6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79450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1408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9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88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89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79453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1406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7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179454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79455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1404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1405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1393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9457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6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79460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398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9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99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0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1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1402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403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79429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1367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1368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369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370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1371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79435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137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1378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1379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79436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1374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1375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1376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sp>
        <p:nvSpPr>
          <p:cNvPr id="179202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79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DDD247AC-C63D-BD4B-94C3-01BD50CDD7A5}" type="slidenum">
              <a:rPr lang="en-US" sz="1200" i="0">
                <a:latin typeface="Arial" charset="0"/>
                <a:cs typeface="Arial" charset="0"/>
              </a:rPr>
              <a:pPr/>
              <a:t>75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179204" name="Freeform 236"/>
          <p:cNvSpPr>
            <a:spLocks/>
          </p:cNvSpPr>
          <p:nvPr/>
        </p:nvSpPr>
        <p:spPr bwMode="auto">
          <a:xfrm>
            <a:off x="4751388" y="706438"/>
            <a:ext cx="3759200" cy="2473325"/>
          </a:xfrm>
          <a:custGeom>
            <a:avLst/>
            <a:gdLst>
              <a:gd name="T0" fmla="*/ 2147483647 w 2368"/>
              <a:gd name="T1" fmla="*/ 2147483647 h 1558"/>
              <a:gd name="T2" fmla="*/ 2147483647 w 2368"/>
              <a:gd name="T3" fmla="*/ 2147483647 h 1558"/>
              <a:gd name="T4" fmla="*/ 2147483647 w 2368"/>
              <a:gd name="T5" fmla="*/ 2147483647 h 1558"/>
              <a:gd name="T6" fmla="*/ 2147483647 w 2368"/>
              <a:gd name="T7" fmla="*/ 2147483647 h 1558"/>
              <a:gd name="T8" fmla="*/ 2147483647 w 2368"/>
              <a:gd name="T9" fmla="*/ 2147483647 h 1558"/>
              <a:gd name="T10" fmla="*/ 2147483647 w 2368"/>
              <a:gd name="T11" fmla="*/ 2147483647 h 1558"/>
              <a:gd name="T12" fmla="*/ 2147483647 w 2368"/>
              <a:gd name="T13" fmla="*/ 2147483647 h 1558"/>
              <a:gd name="T14" fmla="*/ 2147483647 w 2368"/>
              <a:gd name="T15" fmla="*/ 2147483647 h 1558"/>
              <a:gd name="T16" fmla="*/ 2147483647 w 2368"/>
              <a:gd name="T17" fmla="*/ 2147483647 h 1558"/>
              <a:gd name="T18" fmla="*/ 2147483647 w 2368"/>
              <a:gd name="T19" fmla="*/ 2147483647 h 1558"/>
              <a:gd name="T20" fmla="*/ 2147483647 w 2368"/>
              <a:gd name="T21" fmla="*/ 2147483647 h 1558"/>
              <a:gd name="T22" fmla="*/ 2147483647 w 2368"/>
              <a:gd name="T23" fmla="*/ 2147483647 h 1558"/>
              <a:gd name="T24" fmla="*/ 2147483647 w 2368"/>
              <a:gd name="T25" fmla="*/ 2147483647 h 1558"/>
              <a:gd name="T26" fmla="*/ 2147483647 w 2368"/>
              <a:gd name="T27" fmla="*/ 2147483647 h 1558"/>
              <a:gd name="T28" fmla="*/ 2147483647 w 2368"/>
              <a:gd name="T29" fmla="*/ 2147483647 h 1558"/>
              <a:gd name="T30" fmla="*/ 2147483647 w 2368"/>
              <a:gd name="T31" fmla="*/ 2147483647 h 1558"/>
              <a:gd name="T32" fmla="*/ 2147483647 w 2368"/>
              <a:gd name="T33" fmla="*/ 2147483647 h 1558"/>
              <a:gd name="T34" fmla="*/ 2147483647 w 2368"/>
              <a:gd name="T35" fmla="*/ 2147483647 h 1558"/>
              <a:gd name="T36" fmla="*/ 2147483647 w 2368"/>
              <a:gd name="T37" fmla="*/ 2147483647 h 1558"/>
              <a:gd name="T38" fmla="*/ 2147483647 w 2368"/>
              <a:gd name="T39" fmla="*/ 2147483647 h 1558"/>
              <a:gd name="T40" fmla="*/ 2147483647 w 2368"/>
              <a:gd name="T41" fmla="*/ 2147483647 h 1558"/>
              <a:gd name="T42" fmla="*/ 2147483647 w 2368"/>
              <a:gd name="T43" fmla="*/ 2147483647 h 1558"/>
              <a:gd name="T44" fmla="*/ 2147483647 w 2368"/>
              <a:gd name="T45" fmla="*/ 2147483647 h 155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2368"/>
              <a:gd name="T70" fmla="*/ 0 h 1558"/>
              <a:gd name="T71" fmla="*/ 2368 w 2368"/>
              <a:gd name="T72" fmla="*/ 1558 h 155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2368" h="1558">
                <a:moveTo>
                  <a:pt x="84" y="632"/>
                </a:moveTo>
                <a:cubicBezTo>
                  <a:pt x="51" y="704"/>
                  <a:pt x="28" y="747"/>
                  <a:pt x="16" y="809"/>
                </a:cubicBezTo>
                <a:cubicBezTo>
                  <a:pt x="4" y="871"/>
                  <a:pt x="0" y="949"/>
                  <a:pt x="9" y="1005"/>
                </a:cubicBezTo>
                <a:cubicBezTo>
                  <a:pt x="18" y="1061"/>
                  <a:pt x="44" y="1087"/>
                  <a:pt x="70" y="1147"/>
                </a:cubicBezTo>
                <a:cubicBezTo>
                  <a:pt x="96" y="1207"/>
                  <a:pt x="130" y="1314"/>
                  <a:pt x="165" y="1364"/>
                </a:cubicBezTo>
                <a:cubicBezTo>
                  <a:pt x="200" y="1414"/>
                  <a:pt x="223" y="1428"/>
                  <a:pt x="280" y="1446"/>
                </a:cubicBezTo>
                <a:cubicBezTo>
                  <a:pt x="337" y="1464"/>
                  <a:pt x="397" y="1472"/>
                  <a:pt x="510" y="1473"/>
                </a:cubicBezTo>
                <a:cubicBezTo>
                  <a:pt x="623" y="1474"/>
                  <a:pt x="854" y="1457"/>
                  <a:pt x="958" y="1452"/>
                </a:cubicBezTo>
                <a:cubicBezTo>
                  <a:pt x="1062" y="1447"/>
                  <a:pt x="1065" y="1440"/>
                  <a:pt x="1134" y="1446"/>
                </a:cubicBezTo>
                <a:cubicBezTo>
                  <a:pt x="1203" y="1452"/>
                  <a:pt x="1293" y="1468"/>
                  <a:pt x="1371" y="1486"/>
                </a:cubicBezTo>
                <a:cubicBezTo>
                  <a:pt x="1449" y="1504"/>
                  <a:pt x="1495" y="1550"/>
                  <a:pt x="1601" y="1554"/>
                </a:cubicBezTo>
                <a:cubicBezTo>
                  <a:pt x="1707" y="1558"/>
                  <a:pt x="1893" y="1556"/>
                  <a:pt x="2008" y="1513"/>
                </a:cubicBezTo>
                <a:cubicBezTo>
                  <a:pt x="2123" y="1470"/>
                  <a:pt x="2236" y="1409"/>
                  <a:pt x="2293" y="1297"/>
                </a:cubicBezTo>
                <a:cubicBezTo>
                  <a:pt x="2350" y="1185"/>
                  <a:pt x="2339" y="950"/>
                  <a:pt x="2347" y="843"/>
                </a:cubicBezTo>
                <a:cubicBezTo>
                  <a:pt x="2355" y="736"/>
                  <a:pt x="2368" y="717"/>
                  <a:pt x="2340" y="653"/>
                </a:cubicBezTo>
                <a:cubicBezTo>
                  <a:pt x="2312" y="589"/>
                  <a:pt x="2247" y="537"/>
                  <a:pt x="2177" y="456"/>
                </a:cubicBezTo>
                <a:cubicBezTo>
                  <a:pt x="2107" y="375"/>
                  <a:pt x="2016" y="235"/>
                  <a:pt x="1920" y="165"/>
                </a:cubicBezTo>
                <a:cubicBezTo>
                  <a:pt x="1824" y="95"/>
                  <a:pt x="1716" y="61"/>
                  <a:pt x="1601" y="36"/>
                </a:cubicBezTo>
                <a:cubicBezTo>
                  <a:pt x="1486" y="11"/>
                  <a:pt x="1343" y="0"/>
                  <a:pt x="1229" y="16"/>
                </a:cubicBezTo>
                <a:cubicBezTo>
                  <a:pt x="1115" y="32"/>
                  <a:pt x="1042" y="90"/>
                  <a:pt x="917" y="131"/>
                </a:cubicBezTo>
                <a:cubicBezTo>
                  <a:pt x="792" y="172"/>
                  <a:pt x="595" y="219"/>
                  <a:pt x="477" y="260"/>
                </a:cubicBezTo>
                <a:cubicBezTo>
                  <a:pt x="359" y="301"/>
                  <a:pt x="280" y="311"/>
                  <a:pt x="212" y="375"/>
                </a:cubicBezTo>
                <a:cubicBezTo>
                  <a:pt x="144" y="439"/>
                  <a:pt x="117" y="560"/>
                  <a:pt x="84" y="632"/>
                </a:cubicBezTo>
                <a:close/>
              </a:path>
            </a:pathLst>
          </a:custGeom>
          <a:solidFill>
            <a:srgbClr val="00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179205" name="Group 44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79409" name="Freeform 45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9410" name="Group 46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1348" name="Rectangle 47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349" name="Text Box 48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350" name="Line 49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351" name="Line 50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352" name="Line 51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353" name="Line 52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4" name="Group 53"/>
          <p:cNvGrpSpPr>
            <a:grpSpLocks/>
          </p:cNvGrpSpPr>
          <p:nvPr/>
        </p:nvGrpSpPr>
        <p:grpSpPr bwMode="auto">
          <a:xfrm>
            <a:off x="520700" y="1162050"/>
            <a:ext cx="460375" cy="244475"/>
            <a:chOff x="844" y="3337"/>
            <a:chExt cx="290" cy="154"/>
          </a:xfrm>
        </p:grpSpPr>
        <p:sp>
          <p:nvSpPr>
            <p:cNvPr id="91344" name="Rectangle 54"/>
            <p:cNvSpPr>
              <a:spLocks noChangeArrowheads="1"/>
            </p:cNvSpPr>
            <p:nvPr/>
          </p:nvSpPr>
          <p:spPr bwMode="auto">
            <a:xfrm>
              <a:off x="889" y="3370"/>
              <a:ext cx="245" cy="8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345" name="Text Box 55"/>
            <p:cNvSpPr txBox="1">
              <a:spLocks noChangeArrowheads="1"/>
            </p:cNvSpPr>
            <p:nvPr/>
          </p:nvSpPr>
          <p:spPr bwMode="auto">
            <a:xfrm>
              <a:off x="844" y="3337"/>
              <a:ext cx="285" cy="1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en-US" sz="1000" i="0" smtClean="0">
                  <a:solidFill>
                    <a:schemeClr val="bg1"/>
                  </a:solidFill>
                  <a:latin typeface="Arial" charset="0"/>
                  <a:cs typeface="+mn-cs"/>
                </a:rPr>
                <a:t>DNS</a:t>
              </a:r>
            </a:p>
          </p:txBody>
        </p:sp>
      </p:grpSp>
      <p:grpSp>
        <p:nvGrpSpPr>
          <p:cNvPr id="179207" name="Group 58"/>
          <p:cNvGrpSpPr>
            <a:grpSpLocks/>
          </p:cNvGrpSpPr>
          <p:nvPr/>
        </p:nvGrpSpPr>
        <p:grpSpPr bwMode="auto">
          <a:xfrm>
            <a:off x="460375" y="1387475"/>
            <a:ext cx="561975" cy="244475"/>
            <a:chOff x="740" y="3209"/>
            <a:chExt cx="354" cy="154"/>
          </a:xfrm>
        </p:grpSpPr>
        <p:grpSp>
          <p:nvGrpSpPr>
            <p:cNvPr id="179402" name="Group 59"/>
            <p:cNvGrpSpPr>
              <a:grpSpLocks/>
            </p:cNvGrpSpPr>
            <p:nvPr/>
          </p:nvGrpSpPr>
          <p:grpSpPr bwMode="auto">
            <a:xfrm>
              <a:off x="794" y="3209"/>
              <a:ext cx="290" cy="154"/>
              <a:chOff x="844" y="3337"/>
              <a:chExt cx="290" cy="154"/>
            </a:xfrm>
          </p:grpSpPr>
          <p:sp>
            <p:nvSpPr>
              <p:cNvPr id="91342" name="Rectangle 6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343" name="Text Box 6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sp>
          <p:nvSpPr>
            <p:cNvPr id="91340" name="Rectangle 62"/>
            <p:cNvSpPr>
              <a:spLocks noChangeArrowheads="1"/>
            </p:cNvSpPr>
            <p:nvPr/>
          </p:nvSpPr>
          <p:spPr bwMode="auto">
            <a:xfrm>
              <a:off x="750" y="3244"/>
              <a:ext cx="88" cy="8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341" name="Rectangle 63"/>
            <p:cNvSpPr>
              <a:spLocks noChangeArrowheads="1"/>
            </p:cNvSpPr>
            <p:nvPr/>
          </p:nvSpPr>
          <p:spPr bwMode="auto">
            <a:xfrm>
              <a:off x="740" y="3238"/>
              <a:ext cx="354" cy="94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79208" name="Group 64"/>
          <p:cNvGrpSpPr>
            <a:grpSpLocks/>
          </p:cNvGrpSpPr>
          <p:nvPr/>
        </p:nvGrpSpPr>
        <p:grpSpPr bwMode="auto">
          <a:xfrm>
            <a:off x="460375" y="1622425"/>
            <a:ext cx="561975" cy="244475"/>
            <a:chOff x="836" y="3305"/>
            <a:chExt cx="354" cy="154"/>
          </a:xfrm>
        </p:grpSpPr>
        <p:grpSp>
          <p:nvGrpSpPr>
            <p:cNvPr id="179396" name="Group 65"/>
            <p:cNvGrpSpPr>
              <a:grpSpLocks/>
            </p:cNvGrpSpPr>
            <p:nvPr/>
          </p:nvGrpSpPr>
          <p:grpSpPr bwMode="auto">
            <a:xfrm>
              <a:off x="890" y="3305"/>
              <a:ext cx="290" cy="154"/>
              <a:chOff x="844" y="3337"/>
              <a:chExt cx="290" cy="154"/>
            </a:xfrm>
          </p:grpSpPr>
          <p:sp>
            <p:nvSpPr>
              <p:cNvPr id="91337" name="Rectangle 6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338" name="Text Box 6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  <p:grpSp>
          <p:nvGrpSpPr>
            <p:cNvPr id="179397" name="Group 68"/>
            <p:cNvGrpSpPr>
              <a:grpSpLocks/>
            </p:cNvGrpSpPr>
            <p:nvPr/>
          </p:nvGrpSpPr>
          <p:grpSpPr bwMode="auto">
            <a:xfrm>
              <a:off x="836" y="3334"/>
              <a:ext cx="354" cy="94"/>
              <a:chOff x="836" y="3334"/>
              <a:chExt cx="354" cy="94"/>
            </a:xfrm>
          </p:grpSpPr>
          <p:sp>
            <p:nvSpPr>
              <p:cNvPr id="91335" name="Rectangle 69"/>
              <p:cNvSpPr>
                <a:spLocks noChangeArrowheads="1"/>
              </p:cNvSpPr>
              <p:nvPr/>
            </p:nvSpPr>
            <p:spPr bwMode="auto">
              <a:xfrm>
                <a:off x="846" y="3340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336" name="Rectangle 70"/>
              <p:cNvSpPr>
                <a:spLocks noChangeArrowheads="1"/>
              </p:cNvSpPr>
              <p:nvPr/>
            </p:nvSpPr>
            <p:spPr bwMode="auto">
              <a:xfrm>
                <a:off x="836" y="333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79209" name="Group 71"/>
          <p:cNvGrpSpPr>
            <a:grpSpLocks/>
          </p:cNvGrpSpPr>
          <p:nvPr/>
        </p:nvGrpSpPr>
        <p:grpSpPr bwMode="auto">
          <a:xfrm>
            <a:off x="280988" y="1654175"/>
            <a:ext cx="762000" cy="177800"/>
            <a:chOff x="627" y="3377"/>
            <a:chExt cx="480" cy="112"/>
          </a:xfrm>
        </p:grpSpPr>
        <p:sp>
          <p:nvSpPr>
            <p:cNvPr id="91331" name="Rectangle 72"/>
            <p:cNvSpPr>
              <a:spLocks noChangeArrowheads="1"/>
            </p:cNvSpPr>
            <p:nvPr/>
          </p:nvSpPr>
          <p:spPr bwMode="auto">
            <a:xfrm>
              <a:off x="636" y="3388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332" name="Rectangle 73"/>
            <p:cNvSpPr>
              <a:spLocks noChangeArrowheads="1"/>
            </p:cNvSpPr>
            <p:nvPr/>
          </p:nvSpPr>
          <p:spPr bwMode="auto">
            <a:xfrm>
              <a:off x="627" y="3377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79210" name="Group 74"/>
          <p:cNvGrpSpPr>
            <a:grpSpLocks/>
          </p:cNvGrpSpPr>
          <p:nvPr/>
        </p:nvGrpSpPr>
        <p:grpSpPr bwMode="auto">
          <a:xfrm>
            <a:off x="85725" y="1885950"/>
            <a:ext cx="1081088" cy="244475"/>
            <a:chOff x="504" y="3523"/>
            <a:chExt cx="681" cy="154"/>
          </a:xfrm>
        </p:grpSpPr>
        <p:grpSp>
          <p:nvGrpSpPr>
            <p:cNvPr id="179381" name="Group 75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179385" name="Group 76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179388" name="Group 77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29" name="Rectangle 78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1330" name="Text Box 7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179389" name="Group 80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27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1328" name="Rectangle 82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sp>
            <p:nvSpPr>
              <p:cNvPr id="91323" name="Rectangle 83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324" name="Rectangle 84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1319" name="Rectangle 85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320" name="Rectangle 86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321" name="Rectangle 87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1148" name="AutoShape 88"/>
          <p:cNvSpPr>
            <a:spLocks noChangeArrowheads="1"/>
          </p:cNvSpPr>
          <p:nvPr/>
        </p:nvSpPr>
        <p:spPr bwMode="auto">
          <a:xfrm>
            <a:off x="628650" y="1162050"/>
            <a:ext cx="381000" cy="1166813"/>
          </a:xfrm>
          <a:prstGeom prst="downArrow">
            <a:avLst>
              <a:gd name="adj1" fmla="val 54167"/>
              <a:gd name="adj2" fmla="val 49170"/>
            </a:avLst>
          </a:prstGeom>
          <a:gradFill rotWithShape="1">
            <a:gsLst>
              <a:gs pos="0">
                <a:srgbClr val="FF0000">
                  <a:alpha val="25000"/>
                </a:srgbClr>
              </a:gs>
              <a:gs pos="100000">
                <a:srgbClr val="FF0000">
                  <a:alpha val="25000"/>
                </a:srgb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6" name="Group 89"/>
          <p:cNvGrpSpPr>
            <a:grpSpLocks/>
          </p:cNvGrpSpPr>
          <p:nvPr/>
        </p:nvGrpSpPr>
        <p:grpSpPr bwMode="auto">
          <a:xfrm>
            <a:off x="650875" y="2389188"/>
            <a:ext cx="1081088" cy="244475"/>
            <a:chOff x="504" y="3523"/>
            <a:chExt cx="681" cy="154"/>
          </a:xfrm>
        </p:grpSpPr>
        <p:grpSp>
          <p:nvGrpSpPr>
            <p:cNvPr id="179368" name="Group 90"/>
            <p:cNvGrpSpPr>
              <a:grpSpLocks/>
            </p:cNvGrpSpPr>
            <p:nvPr/>
          </p:nvGrpSpPr>
          <p:grpSpPr bwMode="auto">
            <a:xfrm>
              <a:off x="623" y="3523"/>
              <a:ext cx="480" cy="154"/>
              <a:chOff x="723" y="3453"/>
              <a:chExt cx="480" cy="154"/>
            </a:xfrm>
          </p:grpSpPr>
          <p:grpSp>
            <p:nvGrpSpPr>
              <p:cNvPr id="179372" name="Group 91"/>
              <p:cNvGrpSpPr>
                <a:grpSpLocks/>
              </p:cNvGrpSpPr>
              <p:nvPr/>
            </p:nvGrpSpPr>
            <p:grpSpPr bwMode="auto">
              <a:xfrm>
                <a:off x="836" y="3453"/>
                <a:ext cx="354" cy="154"/>
                <a:chOff x="836" y="3305"/>
                <a:chExt cx="354" cy="154"/>
              </a:xfrm>
            </p:grpSpPr>
            <p:grpSp>
              <p:nvGrpSpPr>
                <p:cNvPr id="179375" name="Group 92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31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1317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179376" name="Group 95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314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1315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sp>
            <p:nvSpPr>
              <p:cNvPr id="91310" name="Rectangle 98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311" name="Rectangle 99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1306" name="Rectangle 100"/>
            <p:cNvSpPr>
              <a:spLocks noChangeArrowheads="1"/>
            </p:cNvSpPr>
            <p:nvPr/>
          </p:nvSpPr>
          <p:spPr bwMode="auto">
            <a:xfrm>
              <a:off x="517" y="3545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307" name="Rectangle 101"/>
            <p:cNvSpPr>
              <a:spLocks noChangeArrowheads="1"/>
            </p:cNvSpPr>
            <p:nvPr/>
          </p:nvSpPr>
          <p:spPr bwMode="auto">
            <a:xfrm>
              <a:off x="1115" y="3544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308" name="Rectangle 102"/>
            <p:cNvSpPr>
              <a:spLocks noChangeArrowheads="1"/>
            </p:cNvSpPr>
            <p:nvPr/>
          </p:nvSpPr>
          <p:spPr bwMode="auto">
            <a:xfrm>
              <a:off x="504" y="3529"/>
              <a:ext cx="681" cy="1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705639" name="Rectangle 103"/>
          <p:cNvSpPr>
            <a:spLocks noChangeArrowheads="1"/>
          </p:cNvSpPr>
          <p:nvPr/>
        </p:nvSpPr>
        <p:spPr bwMode="auto">
          <a:xfrm>
            <a:off x="549275" y="4376738"/>
            <a:ext cx="3892550" cy="1306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200" i="0">
                <a:latin typeface="Gill Sans MT" charset="0"/>
              </a:rPr>
              <a:t>IP datagram containing DNS query forwarded via LAN switch from client to 1</a:t>
            </a:r>
            <a:r>
              <a:rPr lang="en-US" sz="2200" i="0" baseline="30000">
                <a:latin typeface="Gill Sans MT" charset="0"/>
              </a:rPr>
              <a:t>st</a:t>
            </a:r>
            <a:r>
              <a:rPr lang="en-US" sz="2200" i="0">
                <a:latin typeface="Gill Sans MT" charset="0"/>
              </a:rPr>
              <a:t> hop router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None/>
            </a:pPr>
            <a:endParaRPr lang="en-US" sz="2000" i="0"/>
          </a:p>
        </p:txBody>
      </p:sp>
      <p:sp>
        <p:nvSpPr>
          <p:cNvPr id="705640" name="Rectangle 104"/>
          <p:cNvSpPr>
            <a:spLocks noChangeArrowheads="1"/>
          </p:cNvSpPr>
          <p:nvPr/>
        </p:nvSpPr>
        <p:spPr bwMode="auto">
          <a:xfrm>
            <a:off x="4659313" y="3663950"/>
            <a:ext cx="4386262" cy="156368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200" i="0" dirty="0">
                <a:latin typeface="+mn-lt"/>
                <a:ea typeface="+mn-ea"/>
                <a:cs typeface="+mn-cs"/>
              </a:rPr>
              <a:t>IP datagram forwarded from campus network into </a:t>
            </a:r>
            <a:r>
              <a:rPr lang="en-US" sz="2200" i="0" dirty="0" err="1">
                <a:latin typeface="+mn-lt"/>
                <a:ea typeface="+mn-ea"/>
                <a:cs typeface="+mn-cs"/>
              </a:rPr>
              <a:t>comcast</a:t>
            </a:r>
            <a:r>
              <a:rPr lang="en-US" sz="2200" i="0" dirty="0">
                <a:latin typeface="+mn-lt"/>
                <a:ea typeface="+mn-ea"/>
                <a:cs typeface="+mn-cs"/>
              </a:rPr>
              <a:t> network, routed (tables created by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RIP, OSPF, IS-IS</a:t>
            </a:r>
            <a:r>
              <a:rPr lang="en-US" sz="2200" i="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200" i="0" dirty="0">
                <a:latin typeface="+mn-lt"/>
                <a:ea typeface="+mn-ea"/>
                <a:cs typeface="+mn-cs"/>
              </a:rPr>
              <a:t>and/or </a:t>
            </a:r>
            <a:r>
              <a:rPr lang="en-US" sz="2200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BGP</a:t>
            </a:r>
            <a:r>
              <a:rPr lang="en-US" sz="2200" i="0" dirty="0">
                <a:latin typeface="+mn-lt"/>
                <a:ea typeface="+mn-ea"/>
                <a:cs typeface="+mn-cs"/>
              </a:rPr>
              <a:t> routing protocols) to DNS server</a:t>
            </a:r>
          </a:p>
        </p:txBody>
      </p:sp>
      <p:sp>
        <p:nvSpPr>
          <p:cNvPr id="705641" name="Rectangle 105"/>
          <p:cNvSpPr>
            <a:spLocks noChangeArrowheads="1"/>
          </p:cNvSpPr>
          <p:nvPr/>
        </p:nvSpPr>
        <p:spPr bwMode="auto">
          <a:xfrm>
            <a:off x="4657725" y="5297488"/>
            <a:ext cx="38020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200" i="0">
                <a:latin typeface="Gill Sans MT" charset="0"/>
              </a:rPr>
              <a:t>demux</a:t>
            </a:r>
            <a:r>
              <a:rPr lang="ja-JP" altLang="en-US" sz="2200" i="0">
                <a:latin typeface="Gill Sans MT" charset="0"/>
              </a:rPr>
              <a:t>’</a:t>
            </a:r>
            <a:r>
              <a:rPr lang="en-US" altLang="ja-JP" sz="2200" i="0">
                <a:latin typeface="Gill Sans MT" charset="0"/>
              </a:rPr>
              <a:t>ed to DNS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75000"/>
              <a:buFont typeface="Wingdings" charset="0"/>
              <a:buChar char="v"/>
            </a:pPr>
            <a:r>
              <a:rPr lang="en-US" sz="2200" i="0">
                <a:latin typeface="Gill Sans MT" charset="0"/>
              </a:rPr>
              <a:t>DNS server replies to client with IP address of www.google.com </a:t>
            </a:r>
          </a:p>
        </p:txBody>
      </p:sp>
      <p:grpSp>
        <p:nvGrpSpPr>
          <p:cNvPr id="179216" name="Group 4"/>
          <p:cNvGrpSpPr>
            <a:grpSpLocks/>
          </p:cNvGrpSpPr>
          <p:nvPr/>
        </p:nvGrpSpPr>
        <p:grpSpPr bwMode="auto">
          <a:xfrm>
            <a:off x="5173663" y="2041525"/>
            <a:ext cx="757237" cy="379413"/>
            <a:chOff x="2466" y="2026"/>
            <a:chExt cx="477" cy="282"/>
          </a:xfrm>
        </p:grpSpPr>
        <p:sp>
          <p:nvSpPr>
            <p:cNvPr id="179354" name="Oval 5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179355" name="Line 6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356" name="Rectangle 7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179357" name="Oval 8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79358" name="Group 9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79365" name="Line 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366" name="Line 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367" name="Line 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9359" name="Group 13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79362" name="Line 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363" name="Line 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364" name="Line 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360" name="Line 17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361" name="Line 18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79217" name="Group 19"/>
          <p:cNvGrpSpPr>
            <a:grpSpLocks/>
          </p:cNvGrpSpPr>
          <p:nvPr/>
        </p:nvGrpSpPr>
        <p:grpSpPr bwMode="auto">
          <a:xfrm>
            <a:off x="6538913" y="1787525"/>
            <a:ext cx="757237" cy="379413"/>
            <a:chOff x="2466" y="2026"/>
            <a:chExt cx="477" cy="282"/>
          </a:xfrm>
        </p:grpSpPr>
        <p:sp>
          <p:nvSpPr>
            <p:cNvPr id="179340" name="Oval 2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179341" name="Line 2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342" name="Rectangle 2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179343" name="Oval 2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79344" name="Group 2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79351" name="Line 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352" name="Line 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353" name="Line 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9345" name="Group 2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79348" name="Line 2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349" name="Line 3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350" name="Line 3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346" name="Line 3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347" name="Line 3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9218" name="Text Box 34"/>
          <p:cNvSpPr txBox="1">
            <a:spLocks noChangeArrowheads="1"/>
          </p:cNvSpPr>
          <p:nvPr/>
        </p:nvSpPr>
        <p:spPr bwMode="auto">
          <a:xfrm>
            <a:off x="5335588" y="2511425"/>
            <a:ext cx="18113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Comcast network </a:t>
            </a:r>
          </a:p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68.80.0.0/13</a:t>
            </a:r>
          </a:p>
        </p:txBody>
      </p:sp>
      <p:grpSp>
        <p:nvGrpSpPr>
          <p:cNvPr id="179219" name="Group 69"/>
          <p:cNvGrpSpPr>
            <a:grpSpLocks/>
          </p:cNvGrpSpPr>
          <p:nvPr/>
        </p:nvGrpSpPr>
        <p:grpSpPr bwMode="auto">
          <a:xfrm>
            <a:off x="7196138" y="2703513"/>
            <a:ext cx="757237" cy="379412"/>
            <a:chOff x="2466" y="2026"/>
            <a:chExt cx="477" cy="282"/>
          </a:xfrm>
        </p:grpSpPr>
        <p:sp>
          <p:nvSpPr>
            <p:cNvPr id="179326" name="Oval 70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sp>
          <p:nvSpPr>
            <p:cNvPr id="179327" name="Line 71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328" name="Rectangle 72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latin typeface="Times New Roman" charset="0"/>
              </a:endParaRPr>
            </a:p>
          </p:txBody>
        </p:sp>
        <p:sp>
          <p:nvSpPr>
            <p:cNvPr id="179329" name="Oval 73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latin typeface="Arial" charset="0"/>
              </a:endParaRPr>
            </a:p>
          </p:txBody>
        </p:sp>
        <p:grpSp>
          <p:nvGrpSpPr>
            <p:cNvPr id="179330" name="Group 74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79337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338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339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79331" name="Group 78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79334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335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9336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9332" name="Line 82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9333" name="Line 83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9220" name="Line 93"/>
          <p:cNvSpPr>
            <a:spLocks noChangeShapeType="1"/>
          </p:cNvSpPr>
          <p:nvPr/>
        </p:nvSpPr>
        <p:spPr bwMode="auto">
          <a:xfrm flipH="1">
            <a:off x="6915150" y="1528763"/>
            <a:ext cx="260350" cy="2587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9221" name="Text Box 139"/>
          <p:cNvSpPr txBox="1">
            <a:spLocks noChangeArrowheads="1"/>
          </p:cNvSpPr>
          <p:nvPr/>
        </p:nvSpPr>
        <p:spPr bwMode="auto">
          <a:xfrm>
            <a:off x="7367588" y="746125"/>
            <a:ext cx="123348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DNS server</a:t>
            </a:r>
          </a:p>
          <a:p>
            <a:pPr eaLnBrk="1" hangingPunct="1"/>
            <a:endParaRPr lang="en-US" sz="1600" i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179222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179324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25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9223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179322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23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9224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179320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21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9225" name="Group 173"/>
          <p:cNvGrpSpPr>
            <a:grpSpLocks/>
          </p:cNvGrpSpPr>
          <p:nvPr/>
        </p:nvGrpSpPr>
        <p:grpSpPr bwMode="auto">
          <a:xfrm flipH="1" flipV="1">
            <a:off x="7853363" y="2590800"/>
            <a:ext cx="400050" cy="152400"/>
            <a:chOff x="3228" y="1776"/>
            <a:chExt cx="252" cy="96"/>
          </a:xfrm>
        </p:grpSpPr>
        <p:sp>
          <p:nvSpPr>
            <p:cNvPr id="179318" name="Line 17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19" name="Line 17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9226" name="Group 176"/>
          <p:cNvGrpSpPr>
            <a:grpSpLocks/>
          </p:cNvGrpSpPr>
          <p:nvPr/>
        </p:nvGrpSpPr>
        <p:grpSpPr bwMode="auto">
          <a:xfrm flipV="1">
            <a:off x="7029450" y="2609850"/>
            <a:ext cx="295275" cy="114300"/>
            <a:chOff x="3228" y="1776"/>
            <a:chExt cx="252" cy="96"/>
          </a:xfrm>
        </p:grpSpPr>
        <p:sp>
          <p:nvSpPr>
            <p:cNvPr id="179316" name="Line 177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17" name="Line 178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9227" name="Group 179"/>
          <p:cNvGrpSpPr>
            <a:grpSpLocks/>
          </p:cNvGrpSpPr>
          <p:nvPr/>
        </p:nvGrpSpPr>
        <p:grpSpPr bwMode="auto">
          <a:xfrm rot="409689" flipH="1" flipV="1">
            <a:off x="7300913" y="1952625"/>
            <a:ext cx="452437" cy="57150"/>
            <a:chOff x="3228" y="1776"/>
            <a:chExt cx="252" cy="96"/>
          </a:xfrm>
        </p:grpSpPr>
        <p:sp>
          <p:nvSpPr>
            <p:cNvPr id="179314" name="Line 180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15" name="Line 181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9228" name="Group 182"/>
          <p:cNvGrpSpPr>
            <a:grpSpLocks/>
          </p:cNvGrpSpPr>
          <p:nvPr/>
        </p:nvGrpSpPr>
        <p:grpSpPr bwMode="auto">
          <a:xfrm>
            <a:off x="6443663" y="2157413"/>
            <a:ext cx="295275" cy="114300"/>
            <a:chOff x="3228" y="1776"/>
            <a:chExt cx="252" cy="96"/>
          </a:xfrm>
        </p:grpSpPr>
        <p:sp>
          <p:nvSpPr>
            <p:cNvPr id="179312" name="Line 183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13" name="Line 184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9229" name="Group 185"/>
          <p:cNvGrpSpPr>
            <a:grpSpLocks/>
          </p:cNvGrpSpPr>
          <p:nvPr/>
        </p:nvGrpSpPr>
        <p:grpSpPr bwMode="auto">
          <a:xfrm flipH="1">
            <a:off x="7081838" y="2157413"/>
            <a:ext cx="295275" cy="114300"/>
            <a:chOff x="3228" y="1776"/>
            <a:chExt cx="252" cy="96"/>
          </a:xfrm>
        </p:grpSpPr>
        <p:sp>
          <p:nvSpPr>
            <p:cNvPr id="179310" name="Line 186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311" name="Line 187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1326" name="Group 187"/>
          <p:cNvGrpSpPr>
            <a:grpSpLocks/>
          </p:cNvGrpSpPr>
          <p:nvPr/>
        </p:nvGrpSpPr>
        <p:grpSpPr bwMode="auto">
          <a:xfrm>
            <a:off x="5980113" y="438150"/>
            <a:ext cx="1316037" cy="1314450"/>
            <a:chOff x="931" y="1941"/>
            <a:chExt cx="829" cy="828"/>
          </a:xfrm>
        </p:grpSpPr>
        <p:sp>
          <p:nvSpPr>
            <p:cNvPr id="179302" name="Freeform 188"/>
            <p:cNvSpPr>
              <a:spLocks/>
            </p:cNvSpPr>
            <p:nvPr/>
          </p:nvSpPr>
          <p:spPr bwMode="auto">
            <a:xfrm>
              <a:off x="1424" y="1965"/>
              <a:ext cx="336" cy="801"/>
            </a:xfrm>
            <a:custGeom>
              <a:avLst/>
              <a:gdLst>
                <a:gd name="T0" fmla="*/ 1 w 551"/>
                <a:gd name="T1" fmla="*/ 0 h 801"/>
                <a:gd name="T2" fmla="*/ 6 w 551"/>
                <a:gd name="T3" fmla="*/ 402 h 801"/>
                <a:gd name="T4" fmla="*/ 1 w 551"/>
                <a:gd name="T5" fmla="*/ 801 h 801"/>
                <a:gd name="T6" fmla="*/ 1 w 551"/>
                <a:gd name="T7" fmla="*/ 535 h 801"/>
                <a:gd name="T8" fmla="*/ 0 w 551"/>
                <a:gd name="T9" fmla="*/ 371 h 801"/>
                <a:gd name="T10" fmla="*/ 1 w 551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51"/>
                <a:gd name="T19" fmla="*/ 0 h 801"/>
                <a:gd name="T20" fmla="*/ 551 w 551"/>
                <a:gd name="T21" fmla="*/ 801 h 80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51" h="801">
                  <a:moveTo>
                    <a:pt x="14" y="0"/>
                  </a:moveTo>
                  <a:lnTo>
                    <a:pt x="551" y="402"/>
                  </a:lnTo>
                  <a:lnTo>
                    <a:pt x="6" y="801"/>
                  </a:lnTo>
                  <a:lnTo>
                    <a:pt x="13" y="535"/>
                  </a:lnTo>
                  <a:lnTo>
                    <a:pt x="0" y="371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79303" name="Group 189"/>
            <p:cNvGrpSpPr>
              <a:grpSpLocks/>
            </p:cNvGrpSpPr>
            <p:nvPr/>
          </p:nvGrpSpPr>
          <p:grpSpPr bwMode="auto">
            <a:xfrm>
              <a:off x="931" y="1941"/>
              <a:ext cx="500" cy="828"/>
              <a:chOff x="569" y="2954"/>
              <a:chExt cx="500" cy="828"/>
            </a:xfrm>
          </p:grpSpPr>
          <p:sp>
            <p:nvSpPr>
              <p:cNvPr id="91241" name="Rectangle 19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242" name="Text Box 191"/>
              <p:cNvSpPr txBox="1">
                <a:spLocks noChangeArrowheads="1"/>
              </p:cNvSpPr>
              <p:nvPr/>
            </p:nvSpPr>
            <p:spPr bwMode="auto">
              <a:xfrm>
                <a:off x="639" y="2954"/>
                <a:ext cx="385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  <a:cs typeface="+mn-cs"/>
                  </a:rPr>
                  <a:t>DNS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  <a:cs typeface="+mn-cs"/>
                  </a:rPr>
                  <a:t>UDP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1243" name="Line 19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244" name="Line 19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245" name="Line 19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246" name="Line 19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91334" name="Group 196"/>
          <p:cNvGrpSpPr>
            <a:grpSpLocks/>
          </p:cNvGrpSpPr>
          <p:nvPr/>
        </p:nvGrpSpPr>
        <p:grpSpPr bwMode="auto">
          <a:xfrm>
            <a:off x="4881563" y="558800"/>
            <a:ext cx="1081087" cy="1217613"/>
            <a:chOff x="1404" y="3105"/>
            <a:chExt cx="681" cy="767"/>
          </a:xfrm>
        </p:grpSpPr>
        <p:grpSp>
          <p:nvGrpSpPr>
            <p:cNvPr id="179267" name="Group 197"/>
            <p:cNvGrpSpPr>
              <a:grpSpLocks/>
            </p:cNvGrpSpPr>
            <p:nvPr/>
          </p:nvGrpSpPr>
          <p:grpSpPr bwMode="auto">
            <a:xfrm>
              <a:off x="1404" y="3355"/>
              <a:ext cx="681" cy="468"/>
              <a:chOff x="42" y="886"/>
              <a:chExt cx="681" cy="468"/>
            </a:xfrm>
          </p:grpSpPr>
          <p:grpSp>
            <p:nvGrpSpPr>
              <p:cNvPr id="179272" name="Group 198"/>
              <p:cNvGrpSpPr>
                <a:grpSpLocks/>
              </p:cNvGrpSpPr>
              <p:nvPr/>
            </p:nvGrpSpPr>
            <p:grpSpPr bwMode="auto">
              <a:xfrm>
                <a:off x="278" y="886"/>
                <a:ext cx="354" cy="154"/>
                <a:chOff x="740" y="3209"/>
                <a:chExt cx="354" cy="154"/>
              </a:xfrm>
            </p:grpSpPr>
            <p:grpSp>
              <p:nvGrpSpPr>
                <p:cNvPr id="179297" name="Group 199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290" cy="154"/>
                  <a:chOff x="844" y="3337"/>
                  <a:chExt cx="290" cy="154"/>
                </a:xfrm>
              </p:grpSpPr>
              <p:sp>
                <p:nvSpPr>
                  <p:cNvPr id="91237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1238" name="Text Box 2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sp>
              <p:nvSpPr>
                <p:cNvPr id="91235" name="Rectangle 202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1236" name="Rectangle 203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79273" name="Group 204"/>
              <p:cNvGrpSpPr>
                <a:grpSpLocks/>
              </p:cNvGrpSpPr>
              <p:nvPr/>
            </p:nvGrpSpPr>
            <p:grpSpPr bwMode="auto">
              <a:xfrm>
                <a:off x="278" y="1034"/>
                <a:ext cx="354" cy="154"/>
                <a:chOff x="836" y="3305"/>
                <a:chExt cx="354" cy="154"/>
              </a:xfrm>
            </p:grpSpPr>
            <p:grpSp>
              <p:nvGrpSpPr>
                <p:cNvPr id="179291" name="Group 205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290" cy="154"/>
                  <a:chOff x="844" y="3337"/>
                  <a:chExt cx="290" cy="154"/>
                </a:xfrm>
              </p:grpSpPr>
              <p:sp>
                <p:nvSpPr>
                  <p:cNvPr id="91232" name="Rectangle 206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1233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28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chemeClr val="bg1"/>
                        </a:solidFill>
                        <a:latin typeface="Arial" charset="0"/>
                        <a:cs typeface="+mn-cs"/>
                      </a:rPr>
                      <a:t>DNS</a:t>
                    </a:r>
                  </a:p>
                </p:txBody>
              </p:sp>
            </p:grpSp>
            <p:grpSp>
              <p:nvGrpSpPr>
                <p:cNvPr id="179292" name="Group 208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1230" name="Rectangle 209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1231" name="Rectangle 210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</p:grpSp>
          <p:grpSp>
            <p:nvGrpSpPr>
              <p:cNvPr id="179274" name="Group 211"/>
              <p:cNvGrpSpPr>
                <a:grpSpLocks/>
              </p:cNvGrpSpPr>
              <p:nvPr/>
            </p:nvGrpSpPr>
            <p:grpSpPr bwMode="auto">
              <a:xfrm>
                <a:off x="165" y="1054"/>
                <a:ext cx="480" cy="112"/>
                <a:chOff x="627" y="3377"/>
                <a:chExt cx="480" cy="112"/>
              </a:xfrm>
            </p:grpSpPr>
            <p:sp>
              <p:nvSpPr>
                <p:cNvPr id="91226" name="Rectangle 212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1227" name="Rectangle 213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79275" name="Group 214"/>
              <p:cNvGrpSpPr>
                <a:grpSpLocks/>
              </p:cNvGrpSpPr>
              <p:nvPr/>
            </p:nvGrpSpPr>
            <p:grpSpPr bwMode="auto">
              <a:xfrm>
                <a:off x="42" y="1200"/>
                <a:ext cx="681" cy="154"/>
                <a:chOff x="504" y="3523"/>
                <a:chExt cx="681" cy="154"/>
              </a:xfrm>
            </p:grpSpPr>
            <p:grpSp>
              <p:nvGrpSpPr>
                <p:cNvPr id="179276" name="Group 215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80" cy="154"/>
                  <a:chOff x="723" y="3453"/>
                  <a:chExt cx="480" cy="154"/>
                </a:xfrm>
              </p:grpSpPr>
              <p:grpSp>
                <p:nvGrpSpPr>
                  <p:cNvPr id="179280" name="Group 216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54" cy="154"/>
                    <a:chOff x="836" y="3305"/>
                    <a:chExt cx="354" cy="154"/>
                  </a:xfrm>
                </p:grpSpPr>
                <p:grpSp>
                  <p:nvGrpSpPr>
                    <p:cNvPr id="179283" name="Group 21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290" cy="154"/>
                      <a:chOff x="844" y="3337"/>
                      <a:chExt cx="290" cy="154"/>
                    </a:xfrm>
                  </p:grpSpPr>
                  <p:sp>
                    <p:nvSpPr>
                      <p:cNvPr id="91224" name="Rectangle 21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91225" name="Text Box 21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28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chemeClr val="bg1"/>
                            </a:solidFill>
                            <a:latin typeface="Arial" charset="0"/>
                            <a:cs typeface="+mn-cs"/>
                          </a:rPr>
                          <a:t>DNS</a:t>
                        </a:r>
                      </a:p>
                    </p:txBody>
                  </p:sp>
                </p:grpSp>
                <p:grpSp>
                  <p:nvGrpSpPr>
                    <p:cNvPr id="179284" name="Group 2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1222" name="Rectangle 22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  <p:sp>
                    <p:nvSpPr>
                      <p:cNvPr id="91223" name="Rectangle 22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1218" name="Rectangle 223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  <p:sp>
                <p:nvSpPr>
                  <p:cNvPr id="91219" name="Rectangle 224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cs typeface="+mn-cs"/>
                    </a:endParaRPr>
                  </a:p>
                </p:txBody>
              </p:sp>
            </p:grpSp>
            <p:sp>
              <p:nvSpPr>
                <p:cNvPr id="91214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1215" name="Rectangle 226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1216" name="Rectangle 227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  <p:sp>
          <p:nvSpPr>
            <p:cNvPr id="91205" name="AutoShape 228"/>
            <p:cNvSpPr>
              <a:spLocks noChangeArrowheads="1"/>
            </p:cNvSpPr>
            <p:nvPr/>
          </p:nvSpPr>
          <p:spPr bwMode="auto">
            <a:xfrm rot="10800000">
              <a:off x="1727" y="3105"/>
              <a:ext cx="240" cy="767"/>
            </a:xfrm>
            <a:prstGeom prst="downArrow">
              <a:avLst>
                <a:gd name="adj1" fmla="val 54167"/>
                <a:gd name="adj2" fmla="val 513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9269" name="Group 229"/>
            <p:cNvGrpSpPr>
              <a:grpSpLocks/>
            </p:cNvGrpSpPr>
            <p:nvPr/>
          </p:nvGrpSpPr>
          <p:grpSpPr bwMode="auto">
            <a:xfrm>
              <a:off x="1695" y="3227"/>
              <a:ext cx="290" cy="154"/>
              <a:chOff x="844" y="3337"/>
              <a:chExt cx="290" cy="154"/>
            </a:xfrm>
          </p:grpSpPr>
          <p:sp>
            <p:nvSpPr>
              <p:cNvPr id="91207" name="Rectangle 230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208" name="Text Box 231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28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chemeClr val="bg1"/>
                    </a:solidFill>
                    <a:latin typeface="Arial" charset="0"/>
                    <a:cs typeface="+mn-cs"/>
                  </a:rPr>
                  <a:t>DNS</a:t>
                </a:r>
              </a:p>
            </p:txBody>
          </p:sp>
        </p:grpSp>
      </p:grpSp>
      <p:grpSp>
        <p:nvGrpSpPr>
          <p:cNvPr id="179232" name="Group 248"/>
          <p:cNvGrpSpPr>
            <a:grpSpLocks/>
          </p:cNvGrpSpPr>
          <p:nvPr/>
        </p:nvGrpSpPr>
        <p:grpSpPr bwMode="auto">
          <a:xfrm>
            <a:off x="7150100" y="963613"/>
            <a:ext cx="373063" cy="687387"/>
            <a:chOff x="4140" y="429"/>
            <a:chExt cx="1425" cy="2396"/>
          </a:xfrm>
        </p:grpSpPr>
        <p:sp>
          <p:nvSpPr>
            <p:cNvPr id="179235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9 w 354"/>
                <a:gd name="T1" fmla="*/ 0 h 2742"/>
                <a:gd name="T2" fmla="*/ 47 w 354"/>
                <a:gd name="T3" fmla="*/ 66 h 2742"/>
                <a:gd name="T4" fmla="*/ 46 w 354"/>
                <a:gd name="T5" fmla="*/ 510 h 2742"/>
                <a:gd name="T6" fmla="*/ 0 w 354"/>
                <a:gd name="T7" fmla="*/ 534 h 2742"/>
                <a:gd name="T8" fmla="*/ 9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3" name="Rectangle 149"/>
            <p:cNvSpPr>
              <a:spLocks noChangeArrowheads="1"/>
            </p:cNvSpPr>
            <p:nvPr/>
          </p:nvSpPr>
          <p:spPr bwMode="auto">
            <a:xfrm>
              <a:off x="4207" y="429"/>
              <a:ext cx="1049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9237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9 w 211"/>
                <a:gd name="T3" fmla="*/ 43 h 2537"/>
                <a:gd name="T4" fmla="*/ 2 w 211"/>
                <a:gd name="T5" fmla="*/ 48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38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5 h 226"/>
                <a:gd name="T4" fmla="*/ 45 w 328"/>
                <a:gd name="T5" fmla="*/ 45 h 226"/>
                <a:gd name="T6" fmla="*/ 0 w 328"/>
                <a:gd name="T7" fmla="*/ 1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76" name="Rectangle 152"/>
            <p:cNvSpPr>
              <a:spLocks noChangeArrowheads="1"/>
            </p:cNvSpPr>
            <p:nvPr/>
          </p:nvSpPr>
          <p:spPr bwMode="auto">
            <a:xfrm>
              <a:off x="4213" y="695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9240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1202" name="AutoShape 154"/>
              <p:cNvSpPr>
                <a:spLocks noChangeArrowheads="1"/>
              </p:cNvSpPr>
              <p:nvPr/>
            </p:nvSpPr>
            <p:spPr bwMode="auto">
              <a:xfrm>
                <a:off x="611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203" name="AutoShape 155"/>
              <p:cNvSpPr>
                <a:spLocks noChangeArrowheads="1"/>
              </p:cNvSpPr>
              <p:nvPr/>
            </p:nvSpPr>
            <p:spPr bwMode="auto">
              <a:xfrm>
                <a:off x="626" y="2583"/>
                <a:ext cx="696" cy="10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1178" name="Rectangle 156"/>
            <p:cNvSpPr>
              <a:spLocks noChangeArrowheads="1"/>
            </p:cNvSpPr>
            <p:nvPr/>
          </p:nvSpPr>
          <p:spPr bwMode="auto">
            <a:xfrm>
              <a:off x="4225" y="1021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9242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1200" name="AutoShape 158"/>
              <p:cNvSpPr>
                <a:spLocks noChangeArrowheads="1"/>
              </p:cNvSpPr>
              <p:nvPr/>
            </p:nvSpPr>
            <p:spPr bwMode="auto">
              <a:xfrm>
                <a:off x="613" y="2567"/>
                <a:ext cx="726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201" name="AutoShape 159"/>
              <p:cNvSpPr>
                <a:spLocks noChangeArrowheads="1"/>
              </p:cNvSpPr>
              <p:nvPr/>
            </p:nvSpPr>
            <p:spPr bwMode="auto">
              <a:xfrm>
                <a:off x="628" y="2585"/>
                <a:ext cx="696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1180" name="Rectangle 160"/>
            <p:cNvSpPr>
              <a:spLocks noChangeArrowheads="1"/>
            </p:cNvSpPr>
            <p:nvPr/>
          </p:nvSpPr>
          <p:spPr bwMode="auto">
            <a:xfrm>
              <a:off x="4219" y="1359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181" name="Rectangle 161"/>
            <p:cNvSpPr>
              <a:spLocks noChangeArrowheads="1"/>
            </p:cNvSpPr>
            <p:nvPr/>
          </p:nvSpPr>
          <p:spPr bwMode="auto">
            <a:xfrm>
              <a:off x="4231" y="1657"/>
              <a:ext cx="594" cy="44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grpSp>
          <p:nvGrpSpPr>
            <p:cNvPr id="179245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1198" name="AutoShape 163"/>
              <p:cNvSpPr>
                <a:spLocks noChangeArrowheads="1"/>
              </p:cNvSpPr>
              <p:nvPr/>
            </p:nvSpPr>
            <p:spPr bwMode="auto">
              <a:xfrm>
                <a:off x="613" y="2586"/>
                <a:ext cx="725" cy="122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199" name="AutoShape 164"/>
              <p:cNvSpPr>
                <a:spLocks noChangeArrowheads="1"/>
              </p:cNvSpPr>
              <p:nvPr/>
            </p:nvSpPr>
            <p:spPr bwMode="auto">
              <a:xfrm>
                <a:off x="628" y="2586"/>
                <a:ext cx="695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179246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4 h 226"/>
                <a:gd name="T4" fmla="*/ 45 w 328"/>
                <a:gd name="T5" fmla="*/ 43 h 226"/>
                <a:gd name="T6" fmla="*/ 0 w 328"/>
                <a:gd name="T7" fmla="*/ 1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9247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1196" name="AutoShape 167"/>
              <p:cNvSpPr>
                <a:spLocks noChangeArrowheads="1"/>
              </p:cNvSpPr>
              <p:nvPr/>
            </p:nvSpPr>
            <p:spPr bwMode="auto">
              <a:xfrm>
                <a:off x="616" y="2566"/>
                <a:ext cx="725" cy="13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1197" name="AutoShape 168"/>
              <p:cNvSpPr>
                <a:spLocks noChangeArrowheads="1"/>
              </p:cNvSpPr>
              <p:nvPr/>
            </p:nvSpPr>
            <p:spPr bwMode="auto">
              <a:xfrm>
                <a:off x="631" y="2583"/>
                <a:ext cx="695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91185" name="Rectangle 169"/>
            <p:cNvSpPr>
              <a:spLocks noChangeArrowheads="1"/>
            </p:cNvSpPr>
            <p:nvPr/>
          </p:nvSpPr>
          <p:spPr bwMode="auto">
            <a:xfrm>
              <a:off x="5250" y="429"/>
              <a:ext cx="67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9249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0 w 296"/>
                <a:gd name="T3" fmla="*/ 27 h 256"/>
                <a:gd name="T4" fmla="*/ 40 w 296"/>
                <a:gd name="T5" fmla="*/ 49 h 256"/>
                <a:gd name="T6" fmla="*/ 0 w 296"/>
                <a:gd name="T7" fmla="*/ 1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9250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2 w 304"/>
                <a:gd name="T3" fmla="*/ 32 h 288"/>
                <a:gd name="T4" fmla="*/ 39 w 304"/>
                <a:gd name="T5" fmla="*/ 57 h 288"/>
                <a:gd name="T6" fmla="*/ 2 w 304"/>
                <a:gd name="T7" fmla="*/ 2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88" name="Oval 172"/>
            <p:cNvSpPr>
              <a:spLocks noChangeArrowheads="1"/>
            </p:cNvSpPr>
            <p:nvPr/>
          </p:nvSpPr>
          <p:spPr bwMode="auto">
            <a:xfrm>
              <a:off x="5516" y="2609"/>
              <a:ext cx="49" cy="100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9252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1 h 240"/>
                <a:gd name="T2" fmla="*/ 2 w 306"/>
                <a:gd name="T3" fmla="*/ 48 h 240"/>
                <a:gd name="T4" fmla="*/ 42 w 306"/>
                <a:gd name="T5" fmla="*/ 22 h 240"/>
                <a:gd name="T6" fmla="*/ 40 w 306"/>
                <a:gd name="T7" fmla="*/ 0 h 240"/>
                <a:gd name="T8" fmla="*/ 0 w 306"/>
                <a:gd name="T9" fmla="*/ 2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190" name="AutoShape 174"/>
            <p:cNvSpPr>
              <a:spLocks noChangeArrowheads="1"/>
            </p:cNvSpPr>
            <p:nvPr/>
          </p:nvSpPr>
          <p:spPr bwMode="auto">
            <a:xfrm>
              <a:off x="4140" y="2676"/>
              <a:ext cx="1201" cy="149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191" name="AutoShape 175"/>
            <p:cNvSpPr>
              <a:spLocks noChangeArrowheads="1"/>
            </p:cNvSpPr>
            <p:nvPr/>
          </p:nvSpPr>
          <p:spPr bwMode="auto">
            <a:xfrm>
              <a:off x="4207" y="2709"/>
              <a:ext cx="1067" cy="8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192" name="Oval 176"/>
            <p:cNvSpPr>
              <a:spLocks noChangeArrowheads="1"/>
            </p:cNvSpPr>
            <p:nvPr/>
          </p:nvSpPr>
          <p:spPr bwMode="auto">
            <a:xfrm>
              <a:off x="4310" y="2382"/>
              <a:ext cx="158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193" name="Oval 177"/>
            <p:cNvSpPr>
              <a:spLocks noChangeArrowheads="1"/>
            </p:cNvSpPr>
            <p:nvPr/>
          </p:nvSpPr>
          <p:spPr bwMode="auto">
            <a:xfrm>
              <a:off x="4486" y="2382"/>
              <a:ext cx="158" cy="14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1194" name="Oval 178"/>
            <p:cNvSpPr>
              <a:spLocks noChangeArrowheads="1"/>
            </p:cNvSpPr>
            <p:nvPr/>
          </p:nvSpPr>
          <p:spPr bwMode="auto">
            <a:xfrm>
              <a:off x="4661" y="2382"/>
              <a:ext cx="158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1195" name="Rectangle 179"/>
            <p:cNvSpPr>
              <a:spLocks noChangeArrowheads="1"/>
            </p:cNvSpPr>
            <p:nvPr/>
          </p:nvSpPr>
          <p:spPr bwMode="auto">
            <a:xfrm>
              <a:off x="5062" y="1835"/>
              <a:ext cx="85" cy="764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1170" name="Rectangle 3"/>
          <p:cNvSpPr>
            <a:spLocks noGrp="1" noChangeArrowheads="1"/>
          </p:cNvSpPr>
          <p:nvPr>
            <p:ph type="title"/>
          </p:nvPr>
        </p:nvSpPr>
        <p:spPr>
          <a:xfrm>
            <a:off x="246063" y="-39688"/>
            <a:ext cx="8034337" cy="1003301"/>
          </a:xfrm>
        </p:spPr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A day in the life… using DNS</a:t>
            </a:r>
          </a:p>
        </p:txBody>
      </p:sp>
      <p:pic>
        <p:nvPicPr>
          <p:cNvPr id="179234" name="Picture 21" descr="underline_base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631825"/>
            <a:ext cx="50276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0.00995 L 0.32587 -0.01018 L 0.22726 0.14666 " pathEditMode="relative" rAng="0" ptsTypes="AAA">
                                      <p:cBhvr>
                                        <p:cTn id="1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5" y="7819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726 0.14666 L 0.29844 0.14527 L 0.46528 -0.03516 L 0.46406 -0.16678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92" y="-1568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91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9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639" grpId="0"/>
      <p:bldP spid="705640" grpId="0"/>
      <p:bldP spid="705641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225" name="Group 231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180451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52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180457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180509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510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0458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1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2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43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80462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180477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5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80479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80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18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80482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2444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5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0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80484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2442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3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2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23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80487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2440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41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180488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0489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2438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439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2427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80491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92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0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80494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32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9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3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4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5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2436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37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80463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2401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402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403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404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2405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80469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2411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412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413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80470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2408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409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2410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sp>
        <p:nvSpPr>
          <p:cNvPr id="180226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80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fld id="{3756DAF5-AB9A-8844-806C-0D5D89B6705A}" type="slidenum"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76</a:t>
            </a:fld>
            <a:endParaRPr lang="en-US" sz="12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0228" name="Freeform 293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97"/>
              <a:gd name="T49" fmla="*/ 0 h 1081"/>
              <a:gd name="T50" fmla="*/ 2497 w 2497"/>
              <a:gd name="T51" fmla="*/ 1081 h 10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0229" name="Freeform 292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403"/>
              <a:gd name="T38" fmla="*/ 1209 w 1209"/>
              <a:gd name="T39" fmla="*/ 1403 h 14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21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693150" cy="942975"/>
          </a:xfrm>
        </p:spPr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A day in the life…TCP connection carrying HTTP</a:t>
            </a:r>
          </a:p>
        </p:txBody>
      </p:sp>
      <p:grpSp>
        <p:nvGrpSpPr>
          <p:cNvPr id="12" name="Group 43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80443" name="Freeform 44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0444" name="Group 45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2382" name="Rectangle 46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83" name="Text Box 47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84" name="Line 48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385" name="Line 49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386" name="Line 50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387" name="Line 51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4" name="Group 325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180439" name="Group 52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2378" name="Rectangle 53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79" name="Text Box 54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2377" name="AutoShape 85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6660" name="Rectangle 100"/>
          <p:cNvSpPr>
            <a:spLocks noChangeArrowheads="1"/>
          </p:cNvSpPr>
          <p:nvPr/>
        </p:nvSpPr>
        <p:spPr bwMode="auto">
          <a:xfrm>
            <a:off x="5183188" y="2914650"/>
            <a:ext cx="34417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</a:pPr>
            <a:r>
              <a:rPr lang="en-US" sz="2000" i="0">
                <a:solidFill>
                  <a:srgbClr val="000000"/>
                </a:solidFill>
                <a:latin typeface="Gill Sans MT" charset="0"/>
              </a:rPr>
              <a:t>to send HTTP request, client first opens </a:t>
            </a:r>
            <a:r>
              <a:rPr lang="en-US" sz="2000">
                <a:solidFill>
                  <a:srgbClr val="C00000"/>
                </a:solidFill>
                <a:latin typeface="Gill Sans MT" charset="0"/>
              </a:rPr>
              <a:t>TCP socket</a:t>
            </a:r>
            <a:r>
              <a:rPr lang="en-US" sz="2000" i="0">
                <a:solidFill>
                  <a:srgbClr val="000000"/>
                </a:solidFill>
                <a:latin typeface="Gill Sans MT" charset="0"/>
              </a:rPr>
              <a:t> to web server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None/>
            </a:pPr>
            <a:endParaRPr lang="en-US" sz="2000" i="0">
              <a:solidFill>
                <a:srgbClr val="000000"/>
              </a:solidFill>
              <a:latin typeface="Gill Sans MT" charset="0"/>
            </a:endParaRPr>
          </a:p>
        </p:txBody>
      </p:sp>
      <p:sp>
        <p:nvSpPr>
          <p:cNvPr id="706661" name="Rectangle 101"/>
          <p:cNvSpPr>
            <a:spLocks noChangeArrowheads="1"/>
          </p:cNvSpPr>
          <p:nvPr/>
        </p:nvSpPr>
        <p:spPr bwMode="auto">
          <a:xfrm>
            <a:off x="5186363" y="3825875"/>
            <a:ext cx="3778250" cy="985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>
                <a:solidFill>
                  <a:srgbClr val="C00000"/>
                </a:solidFill>
                <a:latin typeface="Gill Sans MT" charset="0"/>
                <a:cs typeface="+mn-cs"/>
              </a:rPr>
              <a:t>SYN segment</a:t>
            </a:r>
            <a:r>
              <a:rPr lang="en-US" sz="2000" i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cs typeface="+mn-cs"/>
              </a:rPr>
              <a:t>(step 1 in 3-way handshake) </a:t>
            </a:r>
            <a:r>
              <a:rPr lang="en-US" sz="2000">
                <a:solidFill>
                  <a:srgbClr val="000000"/>
                </a:solidFill>
                <a:latin typeface="Gill Sans MT" charset="0"/>
                <a:cs typeface="+mn-cs"/>
              </a:rPr>
              <a:t>inter-domain routed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cs typeface="+mn-cs"/>
              </a:rPr>
              <a:t> to web server</a:t>
            </a:r>
          </a:p>
        </p:txBody>
      </p:sp>
      <p:sp>
        <p:nvSpPr>
          <p:cNvPr id="706662" name="Rectangle 102"/>
          <p:cNvSpPr>
            <a:spLocks noChangeArrowheads="1"/>
          </p:cNvSpPr>
          <p:nvPr/>
        </p:nvSpPr>
        <p:spPr bwMode="auto">
          <a:xfrm>
            <a:off x="5189538" y="5892800"/>
            <a:ext cx="4068762" cy="536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cs typeface="+mn-cs"/>
              </a:rPr>
              <a:t>TCP </a:t>
            </a:r>
            <a:r>
              <a:rPr lang="en-US" sz="2000">
                <a:solidFill>
                  <a:srgbClr val="C00000"/>
                </a:solidFill>
                <a:latin typeface="Gill Sans MT" charset="0"/>
                <a:cs typeface="+mn-cs"/>
              </a:rPr>
              <a:t>connection established!</a:t>
            </a:r>
          </a:p>
        </p:txBody>
      </p:sp>
      <p:grpSp>
        <p:nvGrpSpPr>
          <p:cNvPr id="180236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180437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237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180435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238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180433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239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180419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0420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21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80422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0423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80430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431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432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0424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80427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428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429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0425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426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0240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0241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180242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180243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180417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244" name="Group 197"/>
          <p:cNvGrpSpPr>
            <a:grpSpLocks/>
          </p:cNvGrpSpPr>
          <p:nvPr/>
        </p:nvGrpSpPr>
        <p:grpSpPr bwMode="auto">
          <a:xfrm flipH="1">
            <a:off x="3608388" y="5649913"/>
            <a:ext cx="295275" cy="114300"/>
            <a:chOff x="3228" y="1776"/>
            <a:chExt cx="252" cy="96"/>
          </a:xfrm>
        </p:grpSpPr>
        <p:sp>
          <p:nvSpPr>
            <p:cNvPr id="180415" name="Line 19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Line 19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0245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180413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183" name="Line 290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5" name="Group 314"/>
          <p:cNvGrpSpPr>
            <a:grpSpLocks/>
          </p:cNvGrpSpPr>
          <p:nvPr/>
        </p:nvGrpSpPr>
        <p:grpSpPr bwMode="auto">
          <a:xfrm>
            <a:off x="79375" y="1900238"/>
            <a:ext cx="1081088" cy="244475"/>
            <a:chOff x="410" y="1508"/>
            <a:chExt cx="681" cy="154"/>
          </a:xfrm>
        </p:grpSpPr>
        <p:sp>
          <p:nvSpPr>
            <p:cNvPr id="92341" name="Rectangle 99"/>
            <p:cNvSpPr>
              <a:spLocks noChangeArrowheads="1"/>
            </p:cNvSpPr>
            <p:nvPr/>
          </p:nvSpPr>
          <p:spPr bwMode="auto">
            <a:xfrm>
              <a:off x="410" y="1511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2" name="Rectangle 95"/>
            <p:cNvSpPr>
              <a:spLocks noChangeArrowheads="1"/>
            </p:cNvSpPr>
            <p:nvPr/>
          </p:nvSpPr>
          <p:spPr bwMode="auto">
            <a:xfrm>
              <a:off x="538" y="1536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3" name="Rectangle 96"/>
            <p:cNvSpPr>
              <a:spLocks noChangeArrowheads="1"/>
            </p:cNvSpPr>
            <p:nvPr/>
          </p:nvSpPr>
          <p:spPr bwMode="auto">
            <a:xfrm>
              <a:off x="529" y="1525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4" name="Rectangle 97"/>
            <p:cNvSpPr>
              <a:spLocks noChangeArrowheads="1"/>
            </p:cNvSpPr>
            <p:nvPr/>
          </p:nvSpPr>
          <p:spPr bwMode="auto">
            <a:xfrm>
              <a:off x="423" y="1527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345" name="Rectangle 98"/>
            <p:cNvSpPr>
              <a:spLocks noChangeArrowheads="1"/>
            </p:cNvSpPr>
            <p:nvPr/>
          </p:nvSpPr>
          <p:spPr bwMode="auto">
            <a:xfrm>
              <a:off x="1021" y="1526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80409" name="Group 310"/>
            <p:cNvGrpSpPr>
              <a:grpSpLocks/>
            </p:cNvGrpSpPr>
            <p:nvPr/>
          </p:nvGrpSpPr>
          <p:grpSpPr bwMode="auto">
            <a:xfrm>
              <a:off x="647" y="1508"/>
              <a:ext cx="354" cy="154"/>
              <a:chOff x="290" y="875"/>
              <a:chExt cx="354" cy="154"/>
            </a:xfrm>
          </p:grpSpPr>
          <p:sp>
            <p:nvSpPr>
              <p:cNvPr id="92347" name="Rectangle 311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8" name="Rectangle 312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9" name="Text Box 313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</p:grpSp>
      <p:grpSp>
        <p:nvGrpSpPr>
          <p:cNvPr id="27" name="Group 326"/>
          <p:cNvGrpSpPr>
            <a:grpSpLocks/>
          </p:cNvGrpSpPr>
          <p:nvPr/>
        </p:nvGrpSpPr>
        <p:grpSpPr bwMode="auto">
          <a:xfrm>
            <a:off x="307975" y="4241800"/>
            <a:ext cx="1081088" cy="782638"/>
            <a:chOff x="59" y="863"/>
            <a:chExt cx="681" cy="493"/>
          </a:xfrm>
        </p:grpSpPr>
        <p:grpSp>
          <p:nvGrpSpPr>
            <p:cNvPr id="180383" name="Group 6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39" name="Rectangle 6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40" name="Rectangle 7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80384" name="Group 30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36" name="Rectangle 59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7" name="Rectangle 60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8" name="Text Box 297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180385" name="Group 302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33" name="Rectangle 303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4" name="Rectangle 304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35" name="Text Box 305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180386" name="Group 315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324" name="Rectangle 316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5" name="Rectangle 317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6" name="Rectangle 318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7" name="Rectangle 319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28" name="Rectangle 320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80392" name="Group 321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30" name="Rectangle 322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32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grpSp>
        <p:nvGrpSpPr>
          <p:cNvPr id="706657" name="Group 336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180375" name="Freeform 328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0376" name="Group 329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2314" name="Rectangle 330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5" name="Text Box 331"/>
              <p:cNvSpPr txBox="1">
                <a:spLocks noChangeArrowheads="1"/>
              </p:cNvSpPr>
              <p:nvPr/>
            </p:nvSpPr>
            <p:spPr bwMode="auto">
              <a:xfrm>
                <a:off x="646" y="2954"/>
                <a:ext cx="371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endParaRPr lang="en-US" sz="1600" i="0" smtClean="0">
                  <a:solidFill>
                    <a:srgbClr val="000000"/>
                  </a:solidFill>
                  <a:latin typeface="Arial" charset="0"/>
                  <a:cs typeface="+mn-cs"/>
                </a:endParaRP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2316" name="Line 332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317" name="Line 333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318" name="Line 334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2319" name="Line 335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706659" name="Group 337"/>
          <p:cNvGrpSpPr>
            <a:grpSpLocks/>
          </p:cNvGrpSpPr>
          <p:nvPr/>
        </p:nvGrpSpPr>
        <p:grpSpPr bwMode="auto">
          <a:xfrm>
            <a:off x="79375" y="1355725"/>
            <a:ext cx="1081088" cy="782638"/>
            <a:chOff x="59" y="863"/>
            <a:chExt cx="681" cy="493"/>
          </a:xfrm>
        </p:grpSpPr>
        <p:grpSp>
          <p:nvGrpSpPr>
            <p:cNvPr id="180354" name="Group 338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2310" name="Rectangle 339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11" name="Rectangle 340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80355" name="Group 341"/>
            <p:cNvGrpSpPr>
              <a:grpSpLocks/>
            </p:cNvGrpSpPr>
            <p:nvPr/>
          </p:nvGrpSpPr>
          <p:grpSpPr bwMode="auto">
            <a:xfrm>
              <a:off x="290" y="863"/>
              <a:ext cx="354" cy="154"/>
              <a:chOff x="290" y="875"/>
              <a:chExt cx="354" cy="154"/>
            </a:xfrm>
          </p:grpSpPr>
          <p:sp>
            <p:nvSpPr>
              <p:cNvPr id="92307" name="Rectangle 342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8" name="Rectangle 343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9" name="Text Box 344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180356" name="Group 345"/>
            <p:cNvGrpSpPr>
              <a:grpSpLocks/>
            </p:cNvGrpSpPr>
            <p:nvPr/>
          </p:nvGrpSpPr>
          <p:grpSpPr bwMode="auto">
            <a:xfrm>
              <a:off x="284" y="1022"/>
              <a:ext cx="354" cy="154"/>
              <a:chOff x="290" y="875"/>
              <a:chExt cx="354" cy="154"/>
            </a:xfrm>
          </p:grpSpPr>
          <p:sp>
            <p:nvSpPr>
              <p:cNvPr id="92304" name="Rectangle 346"/>
              <p:cNvSpPr>
                <a:spLocks noChangeArrowheads="1"/>
              </p:cNvSpPr>
              <p:nvPr/>
            </p:nvSpPr>
            <p:spPr bwMode="auto">
              <a:xfrm>
                <a:off x="306" y="909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5" name="Rectangle 347"/>
              <p:cNvSpPr>
                <a:spLocks noChangeArrowheads="1"/>
              </p:cNvSpPr>
              <p:nvPr/>
            </p:nvSpPr>
            <p:spPr bwMode="auto">
              <a:xfrm>
                <a:off x="290" y="903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306" name="Text Box 348"/>
              <p:cNvSpPr txBox="1">
                <a:spLocks noChangeArrowheads="1"/>
              </p:cNvSpPr>
              <p:nvPr/>
            </p:nvSpPr>
            <p:spPr bwMode="auto">
              <a:xfrm>
                <a:off x="332" y="875"/>
                <a:ext cx="28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</a:t>
                </a:r>
              </a:p>
            </p:txBody>
          </p:sp>
        </p:grpSp>
        <p:grpSp>
          <p:nvGrpSpPr>
            <p:cNvPr id="180357" name="Group 349"/>
            <p:cNvGrpSpPr>
              <a:grpSpLocks/>
            </p:cNvGrpSpPr>
            <p:nvPr/>
          </p:nvGrpSpPr>
          <p:grpSpPr bwMode="auto">
            <a:xfrm>
              <a:off x="59" y="1202"/>
              <a:ext cx="681" cy="154"/>
              <a:chOff x="410" y="1508"/>
              <a:chExt cx="681" cy="154"/>
            </a:xfrm>
          </p:grpSpPr>
          <p:sp>
            <p:nvSpPr>
              <p:cNvPr id="92295" name="Rectangle 350"/>
              <p:cNvSpPr>
                <a:spLocks noChangeArrowheads="1"/>
              </p:cNvSpPr>
              <p:nvPr/>
            </p:nvSpPr>
            <p:spPr bwMode="auto">
              <a:xfrm>
                <a:off x="410" y="1511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6" name="Rectangle 351"/>
              <p:cNvSpPr>
                <a:spLocks noChangeArrowheads="1"/>
              </p:cNvSpPr>
              <p:nvPr/>
            </p:nvSpPr>
            <p:spPr bwMode="auto">
              <a:xfrm>
                <a:off x="538" y="1536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7" name="Rectangle 352"/>
              <p:cNvSpPr>
                <a:spLocks noChangeArrowheads="1"/>
              </p:cNvSpPr>
              <p:nvPr/>
            </p:nvSpPr>
            <p:spPr bwMode="auto">
              <a:xfrm>
                <a:off x="529" y="1525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8" name="Rectangle 353"/>
              <p:cNvSpPr>
                <a:spLocks noChangeArrowheads="1"/>
              </p:cNvSpPr>
              <p:nvPr/>
            </p:nvSpPr>
            <p:spPr bwMode="auto">
              <a:xfrm>
                <a:off x="423" y="1527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9" name="Rectangle 354"/>
              <p:cNvSpPr>
                <a:spLocks noChangeArrowheads="1"/>
              </p:cNvSpPr>
              <p:nvPr/>
            </p:nvSpPr>
            <p:spPr bwMode="auto">
              <a:xfrm>
                <a:off x="1021" y="1526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80363" name="Group 355"/>
              <p:cNvGrpSpPr>
                <a:grpSpLocks/>
              </p:cNvGrpSpPr>
              <p:nvPr/>
            </p:nvGrpSpPr>
            <p:grpSpPr bwMode="auto">
              <a:xfrm>
                <a:off x="647" y="1508"/>
                <a:ext cx="354" cy="154"/>
                <a:chOff x="290" y="875"/>
                <a:chExt cx="354" cy="154"/>
              </a:xfrm>
            </p:grpSpPr>
            <p:sp>
              <p:nvSpPr>
                <p:cNvPr id="92301" name="Rectangle 356"/>
                <p:cNvSpPr>
                  <a:spLocks noChangeArrowheads="1"/>
                </p:cNvSpPr>
                <p:nvPr/>
              </p:nvSpPr>
              <p:spPr bwMode="auto">
                <a:xfrm>
                  <a:off x="306" y="909"/>
                  <a:ext cx="32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2" name="Rectangle 357"/>
                <p:cNvSpPr>
                  <a:spLocks noChangeArrowheads="1"/>
                </p:cNvSpPr>
                <p:nvPr/>
              </p:nvSpPr>
              <p:spPr bwMode="auto">
                <a:xfrm>
                  <a:off x="290" y="903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2303" name="Text Box 358"/>
                <p:cNvSpPr txBox="1">
                  <a:spLocks noChangeArrowheads="1"/>
                </p:cNvSpPr>
                <p:nvPr/>
              </p:nvSpPr>
              <p:spPr bwMode="auto">
                <a:xfrm>
                  <a:off x="332" y="875"/>
                  <a:ext cx="28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000000"/>
                      </a:solidFill>
                      <a:latin typeface="Arial" charset="0"/>
                      <a:cs typeface="+mn-cs"/>
                    </a:rPr>
                    <a:t>SYN</a:t>
                  </a:r>
                </a:p>
              </p:txBody>
            </p:sp>
          </p:grpSp>
        </p:grpSp>
      </p:grpSp>
      <p:sp>
        <p:nvSpPr>
          <p:cNvPr id="92188" name="Rectangle 359"/>
          <p:cNvSpPr>
            <a:spLocks noChangeArrowheads="1"/>
          </p:cNvSpPr>
          <p:nvPr/>
        </p:nvSpPr>
        <p:spPr bwMode="auto">
          <a:xfrm>
            <a:off x="979488" y="4452938"/>
            <a:ext cx="184150" cy="2444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endParaRPr lang="en-US" sz="1000" i="0">
              <a:solidFill>
                <a:srgbClr val="000000"/>
              </a:solidFill>
              <a:latin typeface="Arial" charset="0"/>
              <a:cs typeface="+mn-cs"/>
            </a:endParaRPr>
          </a:p>
        </p:txBody>
      </p:sp>
      <p:grpSp>
        <p:nvGrpSpPr>
          <p:cNvPr id="706668" name="Group 391"/>
          <p:cNvGrpSpPr>
            <a:grpSpLocks/>
          </p:cNvGrpSpPr>
          <p:nvPr/>
        </p:nvGrpSpPr>
        <p:grpSpPr bwMode="auto">
          <a:xfrm>
            <a:off x="306388" y="4241800"/>
            <a:ext cx="1081087" cy="782638"/>
            <a:chOff x="2675" y="3676"/>
            <a:chExt cx="681" cy="493"/>
          </a:xfrm>
        </p:grpSpPr>
        <p:grpSp>
          <p:nvGrpSpPr>
            <p:cNvPr id="180334" name="Group 361"/>
            <p:cNvGrpSpPr>
              <a:grpSpLocks/>
            </p:cNvGrpSpPr>
            <p:nvPr/>
          </p:nvGrpSpPr>
          <p:grpSpPr bwMode="auto">
            <a:xfrm>
              <a:off x="2793" y="3855"/>
              <a:ext cx="480" cy="112"/>
              <a:chOff x="627" y="3377"/>
              <a:chExt cx="480" cy="112"/>
            </a:xfrm>
          </p:grpSpPr>
          <p:sp>
            <p:nvSpPr>
              <p:cNvPr id="92289" name="Rectangle 362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90" name="Rectangle 363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80335" name="Group 382"/>
            <p:cNvGrpSpPr>
              <a:grpSpLocks/>
            </p:cNvGrpSpPr>
            <p:nvPr/>
          </p:nvGrpSpPr>
          <p:grpSpPr bwMode="auto">
            <a:xfrm>
              <a:off x="2855" y="3676"/>
              <a:ext cx="444" cy="154"/>
              <a:chOff x="2717" y="3676"/>
              <a:chExt cx="444" cy="154"/>
            </a:xfrm>
          </p:grpSpPr>
          <p:sp>
            <p:nvSpPr>
              <p:cNvPr id="92286" name="Rectangle 365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7" name="Rectangle 366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8" name="Text Box 367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73" name="Rectangle 373"/>
            <p:cNvSpPr>
              <a:spLocks noChangeArrowheads="1"/>
            </p:cNvSpPr>
            <p:nvPr/>
          </p:nvSpPr>
          <p:spPr bwMode="auto">
            <a:xfrm>
              <a:off x="2675" y="401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4" name="Rectangle 374"/>
            <p:cNvSpPr>
              <a:spLocks noChangeArrowheads="1"/>
            </p:cNvSpPr>
            <p:nvPr/>
          </p:nvSpPr>
          <p:spPr bwMode="auto">
            <a:xfrm>
              <a:off x="2803" y="4043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5" name="Rectangle 375"/>
            <p:cNvSpPr>
              <a:spLocks noChangeArrowheads="1"/>
            </p:cNvSpPr>
            <p:nvPr/>
          </p:nvSpPr>
          <p:spPr bwMode="auto">
            <a:xfrm>
              <a:off x="2794" y="4032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6" name="Rectangle 376"/>
            <p:cNvSpPr>
              <a:spLocks noChangeArrowheads="1"/>
            </p:cNvSpPr>
            <p:nvPr/>
          </p:nvSpPr>
          <p:spPr bwMode="auto">
            <a:xfrm>
              <a:off x="2688" y="403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77" name="Rectangle 377"/>
            <p:cNvSpPr>
              <a:spLocks noChangeArrowheads="1"/>
            </p:cNvSpPr>
            <p:nvPr/>
          </p:nvSpPr>
          <p:spPr bwMode="auto">
            <a:xfrm>
              <a:off x="3286" y="403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80341" name="Group 383"/>
            <p:cNvGrpSpPr>
              <a:grpSpLocks/>
            </p:cNvGrpSpPr>
            <p:nvPr/>
          </p:nvGrpSpPr>
          <p:grpSpPr bwMode="auto">
            <a:xfrm>
              <a:off x="2864" y="3835"/>
              <a:ext cx="444" cy="154"/>
              <a:chOff x="2717" y="3676"/>
              <a:chExt cx="444" cy="154"/>
            </a:xfrm>
          </p:grpSpPr>
          <p:sp>
            <p:nvSpPr>
              <p:cNvPr id="92283" name="Rectangle 384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4" name="Rectangle 385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5" name="Text Box 386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180342" name="Group 387"/>
            <p:cNvGrpSpPr>
              <a:grpSpLocks/>
            </p:cNvGrpSpPr>
            <p:nvPr/>
          </p:nvGrpSpPr>
          <p:grpSpPr bwMode="auto">
            <a:xfrm>
              <a:off x="2867" y="4015"/>
              <a:ext cx="444" cy="154"/>
              <a:chOff x="2717" y="3676"/>
              <a:chExt cx="444" cy="154"/>
            </a:xfrm>
          </p:grpSpPr>
          <p:sp>
            <p:nvSpPr>
              <p:cNvPr id="92280" name="Rectangle 388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1" name="Rectangle 389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82" name="Text Box 390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673" name="Group 423"/>
          <p:cNvGrpSpPr>
            <a:grpSpLocks/>
          </p:cNvGrpSpPr>
          <p:nvPr/>
        </p:nvGrpSpPr>
        <p:grpSpPr bwMode="auto">
          <a:xfrm>
            <a:off x="82550" y="1354138"/>
            <a:ext cx="1081088" cy="782637"/>
            <a:chOff x="2613" y="3554"/>
            <a:chExt cx="681" cy="493"/>
          </a:xfrm>
        </p:grpSpPr>
        <p:grpSp>
          <p:nvGrpSpPr>
            <p:cNvPr id="180314" name="Group 393"/>
            <p:cNvGrpSpPr>
              <a:grpSpLocks/>
            </p:cNvGrpSpPr>
            <p:nvPr/>
          </p:nvGrpSpPr>
          <p:grpSpPr bwMode="auto">
            <a:xfrm>
              <a:off x="2731" y="3733"/>
              <a:ext cx="480" cy="112"/>
              <a:chOff x="627" y="3377"/>
              <a:chExt cx="480" cy="112"/>
            </a:xfrm>
          </p:grpSpPr>
          <p:sp>
            <p:nvSpPr>
              <p:cNvPr id="92269" name="Rectangle 39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70" name="Rectangle 39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80315" name="Group 396"/>
            <p:cNvGrpSpPr>
              <a:grpSpLocks/>
            </p:cNvGrpSpPr>
            <p:nvPr/>
          </p:nvGrpSpPr>
          <p:grpSpPr bwMode="auto">
            <a:xfrm>
              <a:off x="2793" y="3554"/>
              <a:ext cx="444" cy="154"/>
              <a:chOff x="2717" y="3676"/>
              <a:chExt cx="444" cy="154"/>
            </a:xfrm>
          </p:grpSpPr>
          <p:sp>
            <p:nvSpPr>
              <p:cNvPr id="92266" name="Rectangle 397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7" name="Rectangle 398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8" name="Text Box 399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sp>
          <p:nvSpPr>
            <p:cNvPr id="92253" name="Rectangle 400"/>
            <p:cNvSpPr>
              <a:spLocks noChangeArrowheads="1"/>
            </p:cNvSpPr>
            <p:nvPr/>
          </p:nvSpPr>
          <p:spPr bwMode="auto">
            <a:xfrm>
              <a:off x="2613" y="389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4" name="Rectangle 401"/>
            <p:cNvSpPr>
              <a:spLocks noChangeArrowheads="1"/>
            </p:cNvSpPr>
            <p:nvPr/>
          </p:nvSpPr>
          <p:spPr bwMode="auto">
            <a:xfrm>
              <a:off x="2741" y="3921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5" name="Rectangle 402"/>
            <p:cNvSpPr>
              <a:spLocks noChangeArrowheads="1"/>
            </p:cNvSpPr>
            <p:nvPr/>
          </p:nvSpPr>
          <p:spPr bwMode="auto">
            <a:xfrm>
              <a:off x="2732" y="3910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6" name="Rectangle 403"/>
            <p:cNvSpPr>
              <a:spLocks noChangeArrowheads="1"/>
            </p:cNvSpPr>
            <p:nvPr/>
          </p:nvSpPr>
          <p:spPr bwMode="auto">
            <a:xfrm>
              <a:off x="2626" y="391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57" name="Rectangle 404"/>
            <p:cNvSpPr>
              <a:spLocks noChangeArrowheads="1"/>
            </p:cNvSpPr>
            <p:nvPr/>
          </p:nvSpPr>
          <p:spPr bwMode="auto">
            <a:xfrm>
              <a:off x="3224" y="391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80321" name="Group 405"/>
            <p:cNvGrpSpPr>
              <a:grpSpLocks/>
            </p:cNvGrpSpPr>
            <p:nvPr/>
          </p:nvGrpSpPr>
          <p:grpSpPr bwMode="auto">
            <a:xfrm>
              <a:off x="2802" y="3713"/>
              <a:ext cx="444" cy="154"/>
              <a:chOff x="2717" y="3676"/>
              <a:chExt cx="444" cy="154"/>
            </a:xfrm>
          </p:grpSpPr>
          <p:sp>
            <p:nvSpPr>
              <p:cNvPr id="92263" name="Rectangle 406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4" name="Rectangle 407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5" name="Text Box 408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  <p:grpSp>
          <p:nvGrpSpPr>
            <p:cNvPr id="180322" name="Group 409"/>
            <p:cNvGrpSpPr>
              <a:grpSpLocks/>
            </p:cNvGrpSpPr>
            <p:nvPr/>
          </p:nvGrpSpPr>
          <p:grpSpPr bwMode="auto">
            <a:xfrm>
              <a:off x="2805" y="3893"/>
              <a:ext cx="444" cy="154"/>
              <a:chOff x="2717" y="3676"/>
              <a:chExt cx="444" cy="154"/>
            </a:xfrm>
          </p:grpSpPr>
          <p:sp>
            <p:nvSpPr>
              <p:cNvPr id="92260" name="Rectangle 410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1" name="Rectangle 411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62" name="Text Box 412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grpSp>
        <p:nvGrpSpPr>
          <p:cNvPr id="706678" name="Group 422"/>
          <p:cNvGrpSpPr>
            <a:grpSpLocks/>
          </p:cNvGrpSpPr>
          <p:nvPr/>
        </p:nvGrpSpPr>
        <p:grpSpPr bwMode="auto">
          <a:xfrm>
            <a:off x="311150" y="4772025"/>
            <a:ext cx="1081088" cy="244475"/>
            <a:chOff x="2709" y="3989"/>
            <a:chExt cx="681" cy="154"/>
          </a:xfrm>
        </p:grpSpPr>
        <p:sp>
          <p:nvSpPr>
            <p:cNvPr id="92242" name="Rectangle 413"/>
            <p:cNvSpPr>
              <a:spLocks noChangeArrowheads="1"/>
            </p:cNvSpPr>
            <p:nvPr/>
          </p:nvSpPr>
          <p:spPr bwMode="auto">
            <a:xfrm>
              <a:off x="2709" y="3992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3" name="Rectangle 414"/>
            <p:cNvSpPr>
              <a:spLocks noChangeArrowheads="1"/>
            </p:cNvSpPr>
            <p:nvPr/>
          </p:nvSpPr>
          <p:spPr bwMode="auto">
            <a:xfrm>
              <a:off x="2837" y="4017"/>
              <a:ext cx="96" cy="9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4" name="Rectangle 415"/>
            <p:cNvSpPr>
              <a:spLocks noChangeArrowheads="1"/>
            </p:cNvSpPr>
            <p:nvPr/>
          </p:nvSpPr>
          <p:spPr bwMode="auto">
            <a:xfrm>
              <a:off x="2828" y="4006"/>
              <a:ext cx="480" cy="112"/>
            </a:xfrm>
            <a:prstGeom prst="rect">
              <a:avLst/>
            </a:prstGeom>
            <a:noFill/>
            <a:ln w="9525">
              <a:solidFill>
                <a:schemeClr val="accent2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5" name="Rectangle 416"/>
            <p:cNvSpPr>
              <a:spLocks noChangeArrowheads="1"/>
            </p:cNvSpPr>
            <p:nvPr/>
          </p:nvSpPr>
          <p:spPr bwMode="auto">
            <a:xfrm>
              <a:off x="2722" y="4008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46" name="Rectangle 417"/>
            <p:cNvSpPr>
              <a:spLocks noChangeArrowheads="1"/>
            </p:cNvSpPr>
            <p:nvPr/>
          </p:nvSpPr>
          <p:spPr bwMode="auto">
            <a:xfrm>
              <a:off x="3320" y="4007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80310" name="Group 418"/>
            <p:cNvGrpSpPr>
              <a:grpSpLocks/>
            </p:cNvGrpSpPr>
            <p:nvPr/>
          </p:nvGrpSpPr>
          <p:grpSpPr bwMode="auto">
            <a:xfrm>
              <a:off x="2901" y="3989"/>
              <a:ext cx="444" cy="154"/>
              <a:chOff x="2717" y="3676"/>
              <a:chExt cx="444" cy="154"/>
            </a:xfrm>
          </p:grpSpPr>
          <p:sp>
            <p:nvSpPr>
              <p:cNvPr id="92248" name="Rectangle 419"/>
              <p:cNvSpPr>
                <a:spLocks noChangeArrowheads="1"/>
              </p:cNvSpPr>
              <p:nvPr/>
            </p:nvSpPr>
            <p:spPr bwMode="auto">
              <a:xfrm>
                <a:off x="2775" y="3710"/>
                <a:ext cx="32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49" name="Rectangle 420"/>
              <p:cNvSpPr>
                <a:spLocks noChangeArrowheads="1"/>
              </p:cNvSpPr>
              <p:nvPr/>
            </p:nvSpPr>
            <p:spPr bwMode="auto">
              <a:xfrm>
                <a:off x="2759" y="3704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50" name="Text Box 421"/>
              <p:cNvSpPr txBox="1">
                <a:spLocks noChangeArrowheads="1"/>
              </p:cNvSpPr>
              <p:nvPr/>
            </p:nvSpPr>
            <p:spPr bwMode="auto">
              <a:xfrm>
                <a:off x="2717" y="3676"/>
                <a:ext cx="44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SYNACK</a:t>
                </a:r>
              </a:p>
            </p:txBody>
          </p:sp>
        </p:grpSp>
      </p:grpSp>
      <p:sp>
        <p:nvSpPr>
          <p:cNvPr id="706984" name="Rectangle 424"/>
          <p:cNvSpPr>
            <a:spLocks noChangeArrowheads="1"/>
          </p:cNvSpPr>
          <p:nvPr/>
        </p:nvSpPr>
        <p:spPr bwMode="auto">
          <a:xfrm>
            <a:off x="5183188" y="4916488"/>
            <a:ext cx="3787775" cy="985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>
                <a:solidFill>
                  <a:srgbClr val="C00000"/>
                </a:solidFill>
                <a:latin typeface="Gill Sans MT" charset="0"/>
                <a:cs typeface="+mn-cs"/>
              </a:rPr>
              <a:t>TCP SYNACK</a:t>
            </a:r>
            <a:r>
              <a:rPr lang="en-US" sz="2000" i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cs typeface="+mn-cs"/>
              </a:rPr>
              <a:t>(step 2 in 3-way handshake)</a:t>
            </a:r>
          </a:p>
        </p:txBody>
      </p:sp>
      <p:grpSp>
        <p:nvGrpSpPr>
          <p:cNvPr id="180256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180291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0292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93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80294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0295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80302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303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304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0296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80299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300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0301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0297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0298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0257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180259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9 w 354"/>
                <a:gd name="T1" fmla="*/ 0 h 2742"/>
                <a:gd name="T2" fmla="*/ 47 w 354"/>
                <a:gd name="T3" fmla="*/ 66 h 2742"/>
                <a:gd name="T4" fmla="*/ 46 w 354"/>
                <a:gd name="T5" fmla="*/ 510 h 2742"/>
                <a:gd name="T6" fmla="*/ 0 w 354"/>
                <a:gd name="T7" fmla="*/ 534 h 2742"/>
                <a:gd name="T8" fmla="*/ 9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197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0261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9 w 211"/>
                <a:gd name="T3" fmla="*/ 43 h 2537"/>
                <a:gd name="T4" fmla="*/ 2 w 211"/>
                <a:gd name="T5" fmla="*/ 48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62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5 h 226"/>
                <a:gd name="T4" fmla="*/ 45 w 328"/>
                <a:gd name="T5" fmla="*/ 45 h 226"/>
                <a:gd name="T6" fmla="*/ 0 w 328"/>
                <a:gd name="T7" fmla="*/ 1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0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80264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2226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7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2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80266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2224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5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4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05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80269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2222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3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180270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4 h 226"/>
                <a:gd name="T4" fmla="*/ 45 w 328"/>
                <a:gd name="T5" fmla="*/ 43 h 226"/>
                <a:gd name="T6" fmla="*/ 0 w 328"/>
                <a:gd name="T7" fmla="*/ 1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0271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2220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2221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2209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0273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0 w 296"/>
                <a:gd name="T3" fmla="*/ 27 h 256"/>
                <a:gd name="T4" fmla="*/ 40 w 296"/>
                <a:gd name="T5" fmla="*/ 49 h 256"/>
                <a:gd name="T6" fmla="*/ 0 w 296"/>
                <a:gd name="T7" fmla="*/ 1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0274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2 w 304"/>
                <a:gd name="T3" fmla="*/ 32 h 288"/>
                <a:gd name="T4" fmla="*/ 39 w 304"/>
                <a:gd name="T5" fmla="*/ 57 h 288"/>
                <a:gd name="T6" fmla="*/ 2 w 304"/>
                <a:gd name="T7" fmla="*/ 2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2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0276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1 h 240"/>
                <a:gd name="T2" fmla="*/ 2 w 306"/>
                <a:gd name="T3" fmla="*/ 48 h 240"/>
                <a:gd name="T4" fmla="*/ 42 w 306"/>
                <a:gd name="T5" fmla="*/ 22 h 240"/>
                <a:gd name="T6" fmla="*/ 40 w 306"/>
                <a:gd name="T7" fmla="*/ 0 h 240"/>
                <a:gd name="T8" fmla="*/ 0 w 306"/>
                <a:gd name="T9" fmla="*/ 2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4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5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6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7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2218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2219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180258" name="Picture 6" descr="underline_bas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641350"/>
            <a:ext cx="8228012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70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42 0.00625 L 0.00764 0.08467 L 0.36285 0.08767 L 0.26996 0.22878 L 0.33698 0.22739 L 0.55069 0.01874 L 0.29583 0.52209 L 0.02882 0.5251 L 0.02882 0.41545 " pathEditMode="relative" rAng="0" ptsTypes="AAAAAAAAA">
                                      <p:cBhvr>
                                        <p:cTn id="2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05" y="25931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7066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70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706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706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15591E-6 L -1.66667E-6 0.09415 L 0.28593 0.09091 L 0.52934 -0.40111 L 0.30937 -0.18182 L 0.23403 -0.19755 L 0.32118 -0.33079 L -0.01997 -0.33079 L -0.01875 -0.41846 " pathEditMode="relative" ptsTypes="AAAAAAAAA">
                                      <p:cBhvr>
                                        <p:cTn id="63" dur="2000" fill="hold"/>
                                        <p:tgtEl>
                                          <p:spTgt spid="706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6" dur="500"/>
                                        <p:tgtEl>
                                          <p:spTgt spid="706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2" dur="500"/>
                                        <p:tgtEl>
                                          <p:spTgt spid="7066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706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0"/>
                                        <p:tgtEl>
                                          <p:spTgt spid="706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60" grpId="0"/>
      <p:bldP spid="706661" grpId="0"/>
      <p:bldP spid="706662" grpId="0"/>
      <p:bldP spid="706984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249" name="Group 300"/>
          <p:cNvGrpSpPr>
            <a:grpSpLocks/>
          </p:cNvGrpSpPr>
          <p:nvPr/>
        </p:nvGrpSpPr>
        <p:grpSpPr bwMode="auto">
          <a:xfrm>
            <a:off x="773113" y="1273175"/>
            <a:ext cx="3554412" cy="3067050"/>
            <a:chOff x="773113" y="1273175"/>
            <a:chExt cx="3554412" cy="3066395"/>
          </a:xfrm>
        </p:grpSpPr>
        <p:sp>
          <p:nvSpPr>
            <p:cNvPr id="181496" name="Freeform 3"/>
            <p:cNvSpPr>
              <a:spLocks/>
            </p:cNvSpPr>
            <p:nvPr/>
          </p:nvSpPr>
          <p:spPr bwMode="auto">
            <a:xfrm>
              <a:off x="773113" y="1273175"/>
              <a:ext cx="3554412" cy="2754313"/>
            </a:xfrm>
            <a:custGeom>
              <a:avLst/>
              <a:gdLst>
                <a:gd name="T0" fmla="*/ 2147483647 w 2406"/>
                <a:gd name="T1" fmla="*/ 2147483647 h 958"/>
                <a:gd name="T2" fmla="*/ 2147483647 w 2406"/>
                <a:gd name="T3" fmla="*/ 2147483647 h 958"/>
                <a:gd name="T4" fmla="*/ 2147483647 w 2406"/>
                <a:gd name="T5" fmla="*/ 2147483647 h 958"/>
                <a:gd name="T6" fmla="*/ 2147483647 w 2406"/>
                <a:gd name="T7" fmla="*/ 2147483647 h 958"/>
                <a:gd name="T8" fmla="*/ 2147483647 w 2406"/>
                <a:gd name="T9" fmla="*/ 2147483647 h 958"/>
                <a:gd name="T10" fmla="*/ 2147483647 w 2406"/>
                <a:gd name="T11" fmla="*/ 2147483647 h 958"/>
                <a:gd name="T12" fmla="*/ 2147483647 w 2406"/>
                <a:gd name="T13" fmla="*/ 2147483647 h 958"/>
                <a:gd name="T14" fmla="*/ 2147483647 w 2406"/>
                <a:gd name="T15" fmla="*/ 2147483647 h 958"/>
                <a:gd name="T16" fmla="*/ 2147483647 w 2406"/>
                <a:gd name="T17" fmla="*/ 2147483647 h 958"/>
                <a:gd name="T18" fmla="*/ 2147483647 w 2406"/>
                <a:gd name="T19" fmla="*/ 2147483647 h 958"/>
                <a:gd name="T20" fmla="*/ 2147483647 w 2406"/>
                <a:gd name="T21" fmla="*/ 2147483647 h 958"/>
                <a:gd name="T22" fmla="*/ 2147483647 w 2406"/>
                <a:gd name="T23" fmla="*/ 2147483647 h 958"/>
                <a:gd name="T24" fmla="*/ 2147483647 w 2406"/>
                <a:gd name="T25" fmla="*/ 2147483647 h 95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406"/>
                <a:gd name="T40" fmla="*/ 0 h 958"/>
                <a:gd name="T41" fmla="*/ 2406 w 2406"/>
                <a:gd name="T42" fmla="*/ 958 h 958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406" h="958">
                  <a:moveTo>
                    <a:pt x="2192" y="274"/>
                  </a:moveTo>
                  <a:cubicBezTo>
                    <a:pt x="1978" y="94"/>
                    <a:pt x="1990" y="122"/>
                    <a:pt x="1857" y="77"/>
                  </a:cubicBezTo>
                  <a:cubicBezTo>
                    <a:pt x="1724" y="32"/>
                    <a:pt x="1584" y="0"/>
                    <a:pt x="1393" y="7"/>
                  </a:cubicBezTo>
                  <a:cubicBezTo>
                    <a:pt x="1202" y="14"/>
                    <a:pt x="898" y="84"/>
                    <a:pt x="713" y="122"/>
                  </a:cubicBezTo>
                  <a:cubicBezTo>
                    <a:pt x="528" y="160"/>
                    <a:pt x="395" y="168"/>
                    <a:pt x="280" y="234"/>
                  </a:cubicBezTo>
                  <a:cubicBezTo>
                    <a:pt x="166" y="301"/>
                    <a:pt x="52" y="432"/>
                    <a:pt x="26" y="522"/>
                  </a:cubicBezTo>
                  <a:cubicBezTo>
                    <a:pt x="0" y="612"/>
                    <a:pt x="81" y="711"/>
                    <a:pt x="122" y="773"/>
                  </a:cubicBezTo>
                  <a:cubicBezTo>
                    <a:pt x="163" y="835"/>
                    <a:pt x="99" y="877"/>
                    <a:pt x="273" y="894"/>
                  </a:cubicBezTo>
                  <a:cubicBezTo>
                    <a:pt x="447" y="911"/>
                    <a:pt x="938" y="866"/>
                    <a:pt x="1169" y="876"/>
                  </a:cubicBezTo>
                  <a:cubicBezTo>
                    <a:pt x="1400" y="886"/>
                    <a:pt x="1499" y="950"/>
                    <a:pt x="1659" y="954"/>
                  </a:cubicBezTo>
                  <a:cubicBezTo>
                    <a:pt x="1819" y="958"/>
                    <a:pt x="2014" y="958"/>
                    <a:pt x="2129" y="897"/>
                  </a:cubicBezTo>
                  <a:cubicBezTo>
                    <a:pt x="2244" y="836"/>
                    <a:pt x="2327" y="856"/>
                    <a:pt x="2350" y="591"/>
                  </a:cubicBezTo>
                  <a:cubicBezTo>
                    <a:pt x="2373" y="326"/>
                    <a:pt x="2406" y="454"/>
                    <a:pt x="2192" y="274"/>
                  </a:cubicBez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497" name="Line 36"/>
            <p:cNvSpPr>
              <a:spLocks noChangeShapeType="1"/>
            </p:cNvSpPr>
            <p:nvPr/>
          </p:nvSpPr>
          <p:spPr bwMode="auto">
            <a:xfrm flipV="1">
              <a:off x="3775075" y="2344738"/>
              <a:ext cx="155575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98" name="Line 43"/>
            <p:cNvSpPr>
              <a:spLocks noChangeShapeType="1"/>
            </p:cNvSpPr>
            <p:nvPr/>
          </p:nvSpPr>
          <p:spPr bwMode="auto">
            <a:xfrm flipV="1">
              <a:off x="2665413" y="2517775"/>
              <a:ext cx="69532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99" name="Line 44"/>
            <p:cNvSpPr>
              <a:spLocks noChangeShapeType="1"/>
            </p:cNvSpPr>
            <p:nvPr/>
          </p:nvSpPr>
          <p:spPr bwMode="auto">
            <a:xfrm flipV="1">
              <a:off x="3924300" y="2201863"/>
              <a:ext cx="138113" cy="1428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500" name="Line 48"/>
            <p:cNvSpPr>
              <a:spLocks noChangeShapeType="1"/>
            </p:cNvSpPr>
            <p:nvPr/>
          </p:nvSpPr>
          <p:spPr bwMode="auto">
            <a:xfrm flipV="1">
              <a:off x="3279775" y="2736850"/>
              <a:ext cx="512763" cy="612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501" name="Text Box 240"/>
            <p:cNvSpPr txBox="1">
              <a:spLocks noChangeArrowheads="1"/>
            </p:cNvSpPr>
            <p:nvPr/>
          </p:nvSpPr>
          <p:spPr bwMode="auto">
            <a:xfrm>
              <a:off x="2562225" y="3815807"/>
              <a:ext cx="1211263" cy="523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router</a:t>
              </a:r>
            </a:p>
            <a:p>
              <a:r>
                <a:rPr lang="en-US" sz="1400">
                  <a:solidFill>
                    <a:srgbClr val="000000"/>
                  </a:solidFill>
                  <a:latin typeface="Arial" charset="0"/>
                  <a:cs typeface="Arial" charset="0"/>
                </a:rPr>
                <a:t>(runs DHCP)</a:t>
              </a:r>
            </a:p>
          </p:txBody>
        </p:sp>
        <p:grpSp>
          <p:nvGrpSpPr>
            <p:cNvPr id="181502" name="Group 356"/>
            <p:cNvGrpSpPr>
              <a:grpSpLocks/>
            </p:cNvGrpSpPr>
            <p:nvPr/>
          </p:nvGrpSpPr>
          <p:grpSpPr bwMode="auto">
            <a:xfrm>
              <a:off x="1653422" y="1982680"/>
              <a:ext cx="843032" cy="814871"/>
              <a:chOff x="313" y="1497"/>
              <a:chExt cx="1152" cy="1014"/>
            </a:xfrm>
          </p:grpSpPr>
          <p:pic>
            <p:nvPicPr>
              <p:cNvPr id="181554" name="Picture 354" descr="laptop_stylized_small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3" y="1727"/>
                <a:ext cx="1152" cy="7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555" name="Picture 355" descr="antenna_stylize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4" y="1497"/>
                <a:ext cx="1113" cy="6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81503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6925" y="2423867"/>
              <a:ext cx="879475" cy="34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0" name="Rectangle 43"/>
            <p:cNvSpPr>
              <a:spLocks noChangeArrowheads="1"/>
            </p:cNvSpPr>
            <p:nvPr/>
          </p:nvSpPr>
          <p:spPr bwMode="auto">
            <a:xfrm rot="16200000" flipH="1">
              <a:off x="3589349" y="3549138"/>
              <a:ext cx="104753" cy="244475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1" name="Rectangle 43"/>
            <p:cNvSpPr>
              <a:spLocks noChangeArrowheads="1"/>
            </p:cNvSpPr>
            <p:nvPr/>
          </p:nvSpPr>
          <p:spPr bwMode="auto">
            <a:xfrm rot="2460490">
              <a:off x="3206750" y="3274585"/>
              <a:ext cx="82550" cy="247597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312" name="Rectangle 43"/>
            <p:cNvSpPr>
              <a:spLocks noChangeArrowheads="1"/>
            </p:cNvSpPr>
            <p:nvPr/>
          </p:nvSpPr>
          <p:spPr bwMode="auto">
            <a:xfrm rot="16200000">
              <a:off x="2499531" y="2388124"/>
              <a:ext cx="111101" cy="296863"/>
            </a:xfrm>
            <a:prstGeom prst="rect">
              <a:avLst/>
            </a:prstGeom>
            <a:gradFill rotWithShape="1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latin typeface="Comic Sans MS" pitchFamily="66" charset="0"/>
                <a:ea typeface="+mn-ea"/>
                <a:cs typeface="+mn-cs"/>
              </a:endParaRPr>
            </a:p>
          </p:txBody>
        </p:sp>
        <p:grpSp>
          <p:nvGrpSpPr>
            <p:cNvPr id="181507" name="Group 248"/>
            <p:cNvGrpSpPr>
              <a:grpSpLocks/>
            </p:cNvGrpSpPr>
            <p:nvPr/>
          </p:nvGrpSpPr>
          <p:grpSpPr bwMode="auto">
            <a:xfrm>
              <a:off x="2597285" y="3210128"/>
              <a:ext cx="332569" cy="581078"/>
              <a:chOff x="4140" y="429"/>
              <a:chExt cx="1425" cy="2396"/>
            </a:xfrm>
          </p:grpSpPr>
          <p:sp>
            <p:nvSpPr>
              <p:cNvPr id="181522" name="Freeform 148"/>
              <p:cNvSpPr>
                <a:spLocks/>
              </p:cNvSpPr>
              <p:nvPr/>
            </p:nvSpPr>
            <p:spPr bwMode="auto">
              <a:xfrm>
                <a:off x="5268" y="433"/>
                <a:ext cx="283" cy="2286"/>
              </a:xfrm>
              <a:custGeom>
                <a:avLst/>
                <a:gdLst>
                  <a:gd name="T0" fmla="*/ 9 w 354"/>
                  <a:gd name="T1" fmla="*/ 0 h 2742"/>
                  <a:gd name="T2" fmla="*/ 47 w 354"/>
                  <a:gd name="T3" fmla="*/ 66 h 2742"/>
                  <a:gd name="T4" fmla="*/ 46 w 354"/>
                  <a:gd name="T5" fmla="*/ 510 h 2742"/>
                  <a:gd name="T6" fmla="*/ 0 w 354"/>
                  <a:gd name="T7" fmla="*/ 534 h 2742"/>
                  <a:gd name="T8" fmla="*/ 9 w 354"/>
                  <a:gd name="T9" fmla="*/ 0 h 27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54"/>
                  <a:gd name="T16" fmla="*/ 0 h 2742"/>
                  <a:gd name="T17" fmla="*/ 354 w 354"/>
                  <a:gd name="T18" fmla="*/ 2742 h 27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54" h="2742">
                    <a:moveTo>
                      <a:pt x="63" y="0"/>
                    </a:moveTo>
                    <a:lnTo>
                      <a:pt x="354" y="339"/>
                    </a:lnTo>
                    <a:lnTo>
                      <a:pt x="346" y="2624"/>
                    </a:lnTo>
                    <a:lnTo>
                      <a:pt x="0" y="2742"/>
                    </a:lnTo>
                    <a:lnTo>
                      <a:pt x="63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0" name="Rectangle 149"/>
              <p:cNvSpPr>
                <a:spLocks noChangeArrowheads="1"/>
              </p:cNvSpPr>
              <p:nvPr/>
            </p:nvSpPr>
            <p:spPr bwMode="auto">
              <a:xfrm>
                <a:off x="4207" y="426"/>
                <a:ext cx="1048" cy="2291"/>
              </a:xfrm>
              <a:prstGeom prst="rect">
                <a:avLst/>
              </a:pr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81524" name="Freeform 150"/>
              <p:cNvSpPr>
                <a:spLocks/>
              </p:cNvSpPr>
              <p:nvPr/>
            </p:nvSpPr>
            <p:spPr bwMode="auto">
              <a:xfrm>
                <a:off x="5321" y="570"/>
                <a:ext cx="169" cy="2115"/>
              </a:xfrm>
              <a:custGeom>
                <a:avLst/>
                <a:gdLst>
                  <a:gd name="T0" fmla="*/ 2 w 211"/>
                  <a:gd name="T1" fmla="*/ 0 h 2537"/>
                  <a:gd name="T2" fmla="*/ 29 w 211"/>
                  <a:gd name="T3" fmla="*/ 43 h 2537"/>
                  <a:gd name="T4" fmla="*/ 2 w 211"/>
                  <a:gd name="T5" fmla="*/ 486 h 2537"/>
                  <a:gd name="T6" fmla="*/ 2 w 211"/>
                  <a:gd name="T7" fmla="*/ 0 h 253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1"/>
                  <a:gd name="T13" fmla="*/ 0 h 2537"/>
                  <a:gd name="T14" fmla="*/ 211 w 211"/>
                  <a:gd name="T15" fmla="*/ 2537 h 253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1" h="2537">
                    <a:moveTo>
                      <a:pt x="7" y="0"/>
                    </a:moveTo>
                    <a:cubicBezTo>
                      <a:pt x="7" y="0"/>
                      <a:pt x="57" y="28"/>
                      <a:pt x="211" y="218"/>
                    </a:cubicBezTo>
                    <a:cubicBezTo>
                      <a:pt x="0" y="1229"/>
                      <a:pt x="41" y="2537"/>
                      <a:pt x="7" y="2501"/>
                    </a:cubicBezTo>
                    <a:lnTo>
                      <a:pt x="7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808080"/>
                  </a:gs>
                  <a:gs pos="100000">
                    <a:srgbClr val="F8F8F8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25" name="Freeform 151"/>
              <p:cNvSpPr>
                <a:spLocks/>
              </p:cNvSpPr>
              <p:nvPr/>
            </p:nvSpPr>
            <p:spPr bwMode="auto">
              <a:xfrm>
                <a:off x="5284" y="1640"/>
                <a:ext cx="263" cy="189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5 h 226"/>
                  <a:gd name="T4" fmla="*/ 45 w 328"/>
                  <a:gd name="T5" fmla="*/ 45 h 226"/>
                  <a:gd name="T6" fmla="*/ 0 w 328"/>
                  <a:gd name="T7" fmla="*/ 19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63" name="Rectangle 152"/>
              <p:cNvSpPr>
                <a:spLocks noChangeArrowheads="1"/>
              </p:cNvSpPr>
              <p:nvPr/>
            </p:nvSpPr>
            <p:spPr bwMode="auto">
              <a:xfrm>
                <a:off x="4214" y="688"/>
                <a:ext cx="592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81527" name="Group 153"/>
              <p:cNvGrpSpPr>
                <a:grpSpLocks/>
              </p:cNvGrpSpPr>
              <p:nvPr/>
            </p:nvGrpSpPr>
            <p:grpSpPr bwMode="auto">
              <a:xfrm>
                <a:off x="4749" y="668"/>
                <a:ext cx="581" cy="145"/>
                <a:chOff x="614" y="2568"/>
                <a:chExt cx="725" cy="139"/>
              </a:xfrm>
            </p:grpSpPr>
            <p:sp>
              <p:nvSpPr>
                <p:cNvPr id="93489" name="AutoShape 154"/>
                <p:cNvSpPr>
                  <a:spLocks noChangeArrowheads="1"/>
                </p:cNvSpPr>
                <p:nvPr/>
              </p:nvSpPr>
              <p:spPr bwMode="auto">
                <a:xfrm>
                  <a:off x="617" y="2569"/>
                  <a:ext cx="721" cy="138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90" name="AutoShape 155"/>
                <p:cNvSpPr>
                  <a:spLocks noChangeArrowheads="1"/>
                </p:cNvSpPr>
                <p:nvPr/>
              </p:nvSpPr>
              <p:spPr bwMode="auto">
                <a:xfrm>
                  <a:off x="634" y="2587"/>
                  <a:ext cx="688" cy="100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5" name="Rectangle 156"/>
              <p:cNvSpPr>
                <a:spLocks noChangeArrowheads="1"/>
              </p:cNvSpPr>
              <p:nvPr/>
            </p:nvSpPr>
            <p:spPr bwMode="auto">
              <a:xfrm>
                <a:off x="4221" y="1015"/>
                <a:ext cx="599" cy="52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81529" name="Group 157"/>
              <p:cNvGrpSpPr>
                <a:grpSpLocks/>
              </p:cNvGrpSpPr>
              <p:nvPr/>
            </p:nvGrpSpPr>
            <p:grpSpPr bwMode="auto">
              <a:xfrm>
                <a:off x="4747" y="994"/>
                <a:ext cx="581" cy="134"/>
                <a:chOff x="614" y="2568"/>
                <a:chExt cx="725" cy="139"/>
              </a:xfrm>
            </p:grpSpPr>
            <p:sp>
              <p:nvSpPr>
                <p:cNvPr id="93487" name="AutoShape 158"/>
                <p:cNvSpPr>
                  <a:spLocks noChangeArrowheads="1"/>
                </p:cNvSpPr>
                <p:nvPr/>
              </p:nvSpPr>
              <p:spPr bwMode="auto">
                <a:xfrm>
                  <a:off x="611" y="2570"/>
                  <a:ext cx="730" cy="136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8" name="AutoShape 159"/>
                <p:cNvSpPr>
                  <a:spLocks noChangeArrowheads="1"/>
                </p:cNvSpPr>
                <p:nvPr/>
              </p:nvSpPr>
              <p:spPr bwMode="auto">
                <a:xfrm>
                  <a:off x="628" y="2583"/>
                  <a:ext cx="696" cy="109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67" name="Rectangle 160"/>
              <p:cNvSpPr>
                <a:spLocks noChangeArrowheads="1"/>
              </p:cNvSpPr>
              <p:nvPr/>
            </p:nvSpPr>
            <p:spPr bwMode="auto">
              <a:xfrm>
                <a:off x="4214" y="1356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68" name="Rectangle 161"/>
              <p:cNvSpPr>
                <a:spLocks noChangeArrowheads="1"/>
              </p:cNvSpPr>
              <p:nvPr/>
            </p:nvSpPr>
            <p:spPr bwMode="auto">
              <a:xfrm>
                <a:off x="4228" y="1657"/>
                <a:ext cx="599" cy="4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81532" name="Group 162"/>
              <p:cNvGrpSpPr>
                <a:grpSpLocks/>
              </p:cNvGrpSpPr>
              <p:nvPr/>
            </p:nvGrpSpPr>
            <p:grpSpPr bwMode="auto">
              <a:xfrm>
                <a:off x="4735" y="1627"/>
                <a:ext cx="582" cy="151"/>
                <a:chOff x="614" y="2568"/>
                <a:chExt cx="725" cy="139"/>
              </a:xfrm>
            </p:grpSpPr>
            <p:sp>
              <p:nvSpPr>
                <p:cNvPr id="93485" name="AutoShape 163"/>
                <p:cNvSpPr>
                  <a:spLocks noChangeArrowheads="1"/>
                </p:cNvSpPr>
                <p:nvPr/>
              </p:nvSpPr>
              <p:spPr bwMode="auto">
                <a:xfrm>
                  <a:off x="618" y="2571"/>
                  <a:ext cx="720" cy="139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6" name="AutoShape 164"/>
                <p:cNvSpPr>
                  <a:spLocks noChangeArrowheads="1"/>
                </p:cNvSpPr>
                <p:nvPr/>
              </p:nvSpPr>
              <p:spPr bwMode="auto">
                <a:xfrm>
                  <a:off x="635" y="2589"/>
                  <a:ext cx="686" cy="102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181533" name="Freeform 165"/>
              <p:cNvSpPr>
                <a:spLocks/>
              </p:cNvSpPr>
              <p:nvPr/>
            </p:nvSpPr>
            <p:spPr bwMode="auto">
              <a:xfrm>
                <a:off x="5288" y="1354"/>
                <a:ext cx="263" cy="188"/>
              </a:xfrm>
              <a:custGeom>
                <a:avLst/>
                <a:gdLst>
                  <a:gd name="T0" fmla="*/ 2 w 328"/>
                  <a:gd name="T1" fmla="*/ 0 h 226"/>
                  <a:gd name="T2" fmla="*/ 45 w 328"/>
                  <a:gd name="T3" fmla="*/ 24 h 226"/>
                  <a:gd name="T4" fmla="*/ 45 w 328"/>
                  <a:gd name="T5" fmla="*/ 43 h 226"/>
                  <a:gd name="T6" fmla="*/ 0 w 328"/>
                  <a:gd name="T7" fmla="*/ 18 h 226"/>
                  <a:gd name="T8" fmla="*/ 2 w 328"/>
                  <a:gd name="T9" fmla="*/ 0 h 22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28"/>
                  <a:gd name="T16" fmla="*/ 0 h 226"/>
                  <a:gd name="T17" fmla="*/ 328 w 328"/>
                  <a:gd name="T18" fmla="*/ 226 h 22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28" h="226">
                    <a:moveTo>
                      <a:pt x="4" y="0"/>
                    </a:moveTo>
                    <a:cubicBezTo>
                      <a:pt x="60" y="10"/>
                      <a:pt x="182" y="74"/>
                      <a:pt x="328" y="128"/>
                    </a:cubicBezTo>
                    <a:cubicBezTo>
                      <a:pt x="326" y="162"/>
                      <a:pt x="326" y="158"/>
                      <a:pt x="326" y="226"/>
                    </a:cubicBezTo>
                    <a:cubicBezTo>
                      <a:pt x="326" y="226"/>
                      <a:pt x="169" y="155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181534" name="Group 166"/>
              <p:cNvGrpSpPr>
                <a:grpSpLocks/>
              </p:cNvGrpSpPr>
              <p:nvPr/>
            </p:nvGrpSpPr>
            <p:grpSpPr bwMode="auto">
              <a:xfrm>
                <a:off x="4739" y="1327"/>
                <a:ext cx="582" cy="139"/>
                <a:chOff x="614" y="2568"/>
                <a:chExt cx="725" cy="139"/>
              </a:xfrm>
            </p:grpSpPr>
            <p:sp>
              <p:nvSpPr>
                <p:cNvPr id="93483" name="AutoShape 167"/>
                <p:cNvSpPr>
                  <a:spLocks noChangeArrowheads="1"/>
                </p:cNvSpPr>
                <p:nvPr/>
              </p:nvSpPr>
              <p:spPr bwMode="auto">
                <a:xfrm>
                  <a:off x="613" y="2571"/>
                  <a:ext cx="729" cy="137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484" name="AutoShape 168"/>
                <p:cNvSpPr>
                  <a:spLocks noChangeArrowheads="1"/>
                </p:cNvSpPr>
                <p:nvPr/>
              </p:nvSpPr>
              <p:spPr bwMode="auto">
                <a:xfrm>
                  <a:off x="630" y="2584"/>
                  <a:ext cx="695" cy="10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rgbClr val="0000FF"/>
                    </a:gs>
                    <a:gs pos="50000">
                      <a:srgbClr val="99CCFF"/>
                    </a:gs>
                    <a:gs pos="100000">
                      <a:srgbClr val="0000FF"/>
                    </a:gs>
                  </a:gsLst>
                  <a:lin ang="0" scaled="1"/>
                </a:gra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472" name="Rectangle 169"/>
              <p:cNvSpPr>
                <a:spLocks noChangeArrowheads="1"/>
              </p:cNvSpPr>
              <p:nvPr/>
            </p:nvSpPr>
            <p:spPr bwMode="auto">
              <a:xfrm>
                <a:off x="5255" y="426"/>
                <a:ext cx="68" cy="2297"/>
              </a:xfrm>
              <a:prstGeom prst="rect">
                <a:avLst/>
              </a:prstGeom>
              <a:gradFill rotWithShape="1">
                <a:gsLst>
                  <a:gs pos="0">
                    <a:srgbClr val="333333"/>
                  </a:gs>
                  <a:gs pos="50000">
                    <a:srgbClr val="DDDDDD"/>
                  </a:gs>
                  <a:gs pos="100000">
                    <a:srgbClr val="333333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81536" name="Freeform 170"/>
              <p:cNvSpPr>
                <a:spLocks/>
              </p:cNvSpPr>
              <p:nvPr/>
            </p:nvSpPr>
            <p:spPr bwMode="auto">
              <a:xfrm>
                <a:off x="5312" y="1007"/>
                <a:ext cx="237" cy="213"/>
              </a:xfrm>
              <a:custGeom>
                <a:avLst/>
                <a:gdLst>
                  <a:gd name="T0" fmla="*/ 2 w 296"/>
                  <a:gd name="T1" fmla="*/ 0 h 256"/>
                  <a:gd name="T2" fmla="*/ 40 w 296"/>
                  <a:gd name="T3" fmla="*/ 27 h 256"/>
                  <a:gd name="T4" fmla="*/ 40 w 296"/>
                  <a:gd name="T5" fmla="*/ 49 h 256"/>
                  <a:gd name="T6" fmla="*/ 0 w 296"/>
                  <a:gd name="T7" fmla="*/ 18 h 256"/>
                  <a:gd name="T8" fmla="*/ 2 w 296"/>
                  <a:gd name="T9" fmla="*/ 0 h 25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96"/>
                  <a:gd name="T16" fmla="*/ 0 h 256"/>
                  <a:gd name="T17" fmla="*/ 296 w 296"/>
                  <a:gd name="T18" fmla="*/ 256 h 25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96" h="256">
                    <a:moveTo>
                      <a:pt x="4" y="0"/>
                    </a:moveTo>
                    <a:cubicBezTo>
                      <a:pt x="55" y="10"/>
                      <a:pt x="144" y="68"/>
                      <a:pt x="292" y="144"/>
                    </a:cubicBezTo>
                    <a:cubicBezTo>
                      <a:pt x="290" y="178"/>
                      <a:pt x="296" y="188"/>
                      <a:pt x="296" y="256"/>
                    </a:cubicBezTo>
                    <a:cubicBezTo>
                      <a:pt x="296" y="256"/>
                      <a:pt x="160" y="176"/>
                      <a:pt x="0" y="100"/>
                    </a:cubicBezTo>
                    <a:cubicBezTo>
                      <a:pt x="0" y="48"/>
                      <a:pt x="4" y="17"/>
                      <a:pt x="4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37" name="Freeform 171"/>
              <p:cNvSpPr>
                <a:spLocks/>
              </p:cNvSpPr>
              <p:nvPr/>
            </p:nvSpPr>
            <p:spPr bwMode="auto">
              <a:xfrm>
                <a:off x="5315" y="680"/>
                <a:ext cx="244" cy="240"/>
              </a:xfrm>
              <a:custGeom>
                <a:avLst/>
                <a:gdLst>
                  <a:gd name="T0" fmla="*/ 0 w 304"/>
                  <a:gd name="T1" fmla="*/ 0 h 288"/>
                  <a:gd name="T2" fmla="*/ 42 w 304"/>
                  <a:gd name="T3" fmla="*/ 32 h 288"/>
                  <a:gd name="T4" fmla="*/ 39 w 304"/>
                  <a:gd name="T5" fmla="*/ 57 h 288"/>
                  <a:gd name="T6" fmla="*/ 2 w 304"/>
                  <a:gd name="T7" fmla="*/ 24 h 288"/>
                  <a:gd name="T8" fmla="*/ 0 w 304"/>
                  <a:gd name="T9" fmla="*/ 0 h 28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4"/>
                  <a:gd name="T16" fmla="*/ 0 h 288"/>
                  <a:gd name="T17" fmla="*/ 304 w 304"/>
                  <a:gd name="T18" fmla="*/ 288 h 28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4" h="288">
                    <a:moveTo>
                      <a:pt x="0" y="0"/>
                    </a:moveTo>
                    <a:cubicBezTo>
                      <a:pt x="51" y="10"/>
                      <a:pt x="148" y="76"/>
                      <a:pt x="304" y="164"/>
                    </a:cubicBezTo>
                    <a:cubicBezTo>
                      <a:pt x="302" y="198"/>
                      <a:pt x="284" y="220"/>
                      <a:pt x="284" y="288"/>
                    </a:cubicBezTo>
                    <a:cubicBezTo>
                      <a:pt x="284" y="288"/>
                      <a:pt x="163" y="179"/>
                      <a:pt x="8" y="124"/>
                    </a:cubicBezTo>
                    <a:cubicBezTo>
                      <a:pt x="8" y="72"/>
                      <a:pt x="0" y="17"/>
                      <a:pt x="0" y="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292929"/>
                  </a:gs>
                  <a:gs pos="100000">
                    <a:srgbClr val="80808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5" name="Oval 172"/>
              <p:cNvSpPr>
                <a:spLocks noChangeArrowheads="1"/>
              </p:cNvSpPr>
              <p:nvPr/>
            </p:nvSpPr>
            <p:spPr bwMode="auto">
              <a:xfrm>
                <a:off x="5520" y="2612"/>
                <a:ext cx="48" cy="9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181539" name="Freeform 173"/>
              <p:cNvSpPr>
                <a:spLocks/>
              </p:cNvSpPr>
              <p:nvPr/>
            </p:nvSpPr>
            <p:spPr bwMode="auto">
              <a:xfrm>
                <a:off x="5302" y="2614"/>
                <a:ext cx="245" cy="200"/>
              </a:xfrm>
              <a:custGeom>
                <a:avLst/>
                <a:gdLst>
                  <a:gd name="T0" fmla="*/ 0 w 306"/>
                  <a:gd name="T1" fmla="*/ 21 h 240"/>
                  <a:gd name="T2" fmla="*/ 2 w 306"/>
                  <a:gd name="T3" fmla="*/ 48 h 240"/>
                  <a:gd name="T4" fmla="*/ 42 w 306"/>
                  <a:gd name="T5" fmla="*/ 22 h 240"/>
                  <a:gd name="T6" fmla="*/ 40 w 306"/>
                  <a:gd name="T7" fmla="*/ 0 h 240"/>
                  <a:gd name="T8" fmla="*/ 0 w 306"/>
                  <a:gd name="T9" fmla="*/ 21 h 2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"/>
                  <a:gd name="T16" fmla="*/ 0 h 240"/>
                  <a:gd name="T17" fmla="*/ 306 w 306"/>
                  <a:gd name="T18" fmla="*/ 240 h 2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" h="240">
                    <a:moveTo>
                      <a:pt x="0" y="106"/>
                    </a:moveTo>
                    <a:lnTo>
                      <a:pt x="2" y="240"/>
                    </a:lnTo>
                    <a:lnTo>
                      <a:pt x="306" y="110"/>
                    </a:lnTo>
                    <a:lnTo>
                      <a:pt x="300" y="0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477" name="AutoShape 174"/>
              <p:cNvSpPr>
                <a:spLocks noChangeArrowheads="1"/>
              </p:cNvSpPr>
              <p:nvPr/>
            </p:nvSpPr>
            <p:spPr bwMode="auto">
              <a:xfrm>
                <a:off x="4139" y="2678"/>
                <a:ext cx="1204" cy="196"/>
              </a:xfrm>
              <a:prstGeom prst="roundRect">
                <a:avLst>
                  <a:gd name="adj" fmla="val 50000"/>
                </a:avLst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8" name="AutoShape 175"/>
              <p:cNvSpPr>
                <a:spLocks noChangeArrowheads="1"/>
              </p:cNvSpPr>
              <p:nvPr/>
            </p:nvSpPr>
            <p:spPr bwMode="auto">
              <a:xfrm>
                <a:off x="4207" y="2717"/>
                <a:ext cx="1068" cy="8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tx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79" name="Oval 176"/>
              <p:cNvSpPr>
                <a:spLocks noChangeArrowheads="1"/>
              </p:cNvSpPr>
              <p:nvPr/>
            </p:nvSpPr>
            <p:spPr bwMode="auto">
              <a:xfrm>
                <a:off x="4309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0" name="Oval 177"/>
              <p:cNvSpPr>
                <a:spLocks noChangeArrowheads="1"/>
              </p:cNvSpPr>
              <p:nvPr/>
            </p:nvSpPr>
            <p:spPr bwMode="auto">
              <a:xfrm>
                <a:off x="4486" y="2383"/>
                <a:ext cx="163" cy="14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>
                  <a:solidFill>
                    <a:srgbClr val="FF0000"/>
                  </a:solidFill>
                  <a:cs typeface="+mn-cs"/>
                </a:endParaRPr>
              </a:p>
            </p:txBody>
          </p:sp>
          <p:sp>
            <p:nvSpPr>
              <p:cNvPr id="93481" name="Oval 178"/>
              <p:cNvSpPr>
                <a:spLocks noChangeArrowheads="1"/>
              </p:cNvSpPr>
              <p:nvPr/>
            </p:nvSpPr>
            <p:spPr bwMode="auto">
              <a:xfrm>
                <a:off x="4663" y="2383"/>
                <a:ext cx="156" cy="144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82" name="Rectangle 179"/>
              <p:cNvSpPr>
                <a:spLocks noChangeArrowheads="1"/>
              </p:cNvSpPr>
              <p:nvPr/>
            </p:nvSpPr>
            <p:spPr bwMode="auto">
              <a:xfrm>
                <a:off x="5065" y="1834"/>
                <a:ext cx="82" cy="772"/>
              </a:xfrm>
              <a:prstGeom prst="rect">
                <a:avLst/>
              </a:prstGeom>
              <a:solidFill>
                <a:srgbClr val="29292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81508" name="Group 48"/>
            <p:cNvGrpSpPr>
              <a:grpSpLocks/>
            </p:cNvGrpSpPr>
            <p:nvPr/>
          </p:nvGrpSpPr>
          <p:grpSpPr bwMode="auto">
            <a:xfrm>
              <a:off x="2795471" y="3465563"/>
              <a:ext cx="735669" cy="376863"/>
              <a:chOff x="3600" y="219"/>
              <a:chExt cx="360" cy="175"/>
            </a:xfrm>
          </p:grpSpPr>
          <p:sp>
            <p:nvSpPr>
              <p:cNvPr id="93446" name="Oval 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47" name="Line 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3448" name="Line 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3449" name="Rectangle 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3" cy="59"/>
              </a:xfrm>
              <a:prstGeom prst="rect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 i="0">
                  <a:solidFill>
                    <a:srgbClr val="000000"/>
                  </a:solidFill>
                  <a:latin typeface="Times New Roman" charset="0"/>
                  <a:cs typeface="+mn-cs"/>
                </a:endParaRPr>
              </a:p>
            </p:txBody>
          </p:sp>
          <p:sp>
            <p:nvSpPr>
              <p:cNvPr id="93450" name="Oval 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81514" name="Group 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93456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3457" name="Line 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3458" name="Line 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grpSp>
            <p:nvGrpSpPr>
              <p:cNvPr id="181515" name="Group 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93453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3454" name="Line 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93455" name="Line 61"/>
                <p:cNvSpPr>
                  <a:spLocks noChangeShapeType="1"/>
                </p:cNvSpPr>
                <p:nvPr/>
              </p:nvSpPr>
              <p:spPr bwMode="auto">
                <a:xfrm>
                  <a:off x="2894" y="854"/>
                  <a:ext cx="52" cy="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</p:grpSp>
      </p:grpSp>
      <p:sp>
        <p:nvSpPr>
          <p:cNvPr id="181250" name="Footer Placeholder 4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81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fld id="{574A7642-602E-2241-BF62-B752AFAD7DED}" type="slidenum"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77</a:t>
            </a:fld>
            <a:endParaRPr lang="en-US" sz="12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1252" name="Freeform 2"/>
          <p:cNvSpPr>
            <a:spLocks/>
          </p:cNvSpPr>
          <p:nvPr/>
        </p:nvSpPr>
        <p:spPr bwMode="auto">
          <a:xfrm>
            <a:off x="322263" y="4619625"/>
            <a:ext cx="3963987" cy="1716088"/>
          </a:xfrm>
          <a:custGeom>
            <a:avLst/>
            <a:gdLst>
              <a:gd name="T0" fmla="*/ 2147483647 w 2497"/>
              <a:gd name="T1" fmla="*/ 2147483647 h 1081"/>
              <a:gd name="T2" fmla="*/ 2147483647 w 2497"/>
              <a:gd name="T3" fmla="*/ 2147483647 h 1081"/>
              <a:gd name="T4" fmla="*/ 2147483647 w 2497"/>
              <a:gd name="T5" fmla="*/ 2147483647 h 1081"/>
              <a:gd name="T6" fmla="*/ 2147483647 w 2497"/>
              <a:gd name="T7" fmla="*/ 2147483647 h 1081"/>
              <a:gd name="T8" fmla="*/ 2147483647 w 2497"/>
              <a:gd name="T9" fmla="*/ 2147483647 h 1081"/>
              <a:gd name="T10" fmla="*/ 2147483647 w 2497"/>
              <a:gd name="T11" fmla="*/ 2147483647 h 1081"/>
              <a:gd name="T12" fmla="*/ 2147483647 w 2497"/>
              <a:gd name="T13" fmla="*/ 2147483647 h 1081"/>
              <a:gd name="T14" fmla="*/ 2147483647 w 2497"/>
              <a:gd name="T15" fmla="*/ 2147483647 h 1081"/>
              <a:gd name="T16" fmla="*/ 2147483647 w 2497"/>
              <a:gd name="T17" fmla="*/ 2147483647 h 1081"/>
              <a:gd name="T18" fmla="*/ 2147483647 w 2497"/>
              <a:gd name="T19" fmla="*/ 2147483647 h 1081"/>
              <a:gd name="T20" fmla="*/ 2147483647 w 2497"/>
              <a:gd name="T21" fmla="*/ 2147483647 h 1081"/>
              <a:gd name="T22" fmla="*/ 2147483647 w 2497"/>
              <a:gd name="T23" fmla="*/ 2147483647 h 1081"/>
              <a:gd name="T24" fmla="*/ 2147483647 w 2497"/>
              <a:gd name="T25" fmla="*/ 2147483647 h 1081"/>
              <a:gd name="T26" fmla="*/ 2147483647 w 2497"/>
              <a:gd name="T27" fmla="*/ 2147483647 h 1081"/>
              <a:gd name="T28" fmla="*/ 2147483647 w 2497"/>
              <a:gd name="T29" fmla="*/ 2147483647 h 1081"/>
              <a:gd name="T30" fmla="*/ 2147483647 w 2497"/>
              <a:gd name="T31" fmla="*/ 2147483647 h 108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2497"/>
              <a:gd name="T49" fmla="*/ 0 h 1081"/>
              <a:gd name="T50" fmla="*/ 2497 w 2497"/>
              <a:gd name="T51" fmla="*/ 1081 h 108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2497" h="1081">
                <a:moveTo>
                  <a:pt x="475" y="274"/>
                </a:moveTo>
                <a:cubicBezTo>
                  <a:pt x="381" y="316"/>
                  <a:pt x="280" y="389"/>
                  <a:pt x="204" y="437"/>
                </a:cubicBezTo>
                <a:cubicBezTo>
                  <a:pt x="128" y="485"/>
                  <a:pt x="42" y="503"/>
                  <a:pt x="21" y="559"/>
                </a:cubicBezTo>
                <a:cubicBezTo>
                  <a:pt x="0" y="615"/>
                  <a:pt x="56" y="734"/>
                  <a:pt x="75" y="776"/>
                </a:cubicBezTo>
                <a:cubicBezTo>
                  <a:pt x="94" y="818"/>
                  <a:pt x="116" y="789"/>
                  <a:pt x="136" y="810"/>
                </a:cubicBezTo>
                <a:cubicBezTo>
                  <a:pt x="156" y="831"/>
                  <a:pt x="167" y="876"/>
                  <a:pt x="197" y="905"/>
                </a:cubicBezTo>
                <a:cubicBezTo>
                  <a:pt x="227" y="934"/>
                  <a:pt x="231" y="970"/>
                  <a:pt x="319" y="986"/>
                </a:cubicBezTo>
                <a:cubicBezTo>
                  <a:pt x="407" y="1002"/>
                  <a:pt x="554" y="1003"/>
                  <a:pt x="726" y="1000"/>
                </a:cubicBezTo>
                <a:cubicBezTo>
                  <a:pt x="898" y="997"/>
                  <a:pt x="1146" y="961"/>
                  <a:pt x="1349" y="966"/>
                </a:cubicBezTo>
                <a:cubicBezTo>
                  <a:pt x="1552" y="971"/>
                  <a:pt x="1785" y="1028"/>
                  <a:pt x="1945" y="1033"/>
                </a:cubicBezTo>
                <a:cubicBezTo>
                  <a:pt x="2105" y="1038"/>
                  <a:pt x="2225" y="1081"/>
                  <a:pt x="2311" y="993"/>
                </a:cubicBezTo>
                <a:cubicBezTo>
                  <a:pt x="2397" y="905"/>
                  <a:pt x="2497" y="662"/>
                  <a:pt x="2460" y="506"/>
                </a:cubicBezTo>
                <a:cubicBezTo>
                  <a:pt x="2423" y="350"/>
                  <a:pt x="2280" y="116"/>
                  <a:pt x="2088" y="58"/>
                </a:cubicBezTo>
                <a:cubicBezTo>
                  <a:pt x="1896" y="0"/>
                  <a:pt x="1528" y="138"/>
                  <a:pt x="1308" y="159"/>
                </a:cubicBezTo>
                <a:cubicBezTo>
                  <a:pt x="1088" y="180"/>
                  <a:pt x="906" y="167"/>
                  <a:pt x="766" y="186"/>
                </a:cubicBezTo>
                <a:cubicBezTo>
                  <a:pt x="626" y="205"/>
                  <a:pt x="569" y="232"/>
                  <a:pt x="475" y="274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81253" name="Freeform 3"/>
          <p:cNvSpPr>
            <a:spLocks/>
          </p:cNvSpPr>
          <p:nvPr/>
        </p:nvSpPr>
        <p:spPr bwMode="auto">
          <a:xfrm>
            <a:off x="4751388" y="871538"/>
            <a:ext cx="1919287" cy="2227262"/>
          </a:xfrm>
          <a:custGeom>
            <a:avLst/>
            <a:gdLst>
              <a:gd name="T0" fmla="*/ 2147483647 w 1209"/>
              <a:gd name="T1" fmla="*/ 2147483647 h 1403"/>
              <a:gd name="T2" fmla="*/ 2147483647 w 1209"/>
              <a:gd name="T3" fmla="*/ 2147483647 h 1403"/>
              <a:gd name="T4" fmla="*/ 2147483647 w 1209"/>
              <a:gd name="T5" fmla="*/ 2147483647 h 1403"/>
              <a:gd name="T6" fmla="*/ 2147483647 w 1209"/>
              <a:gd name="T7" fmla="*/ 2147483647 h 1403"/>
              <a:gd name="T8" fmla="*/ 2147483647 w 1209"/>
              <a:gd name="T9" fmla="*/ 2147483647 h 1403"/>
              <a:gd name="T10" fmla="*/ 2147483647 w 1209"/>
              <a:gd name="T11" fmla="*/ 2147483647 h 1403"/>
              <a:gd name="T12" fmla="*/ 2147483647 w 1209"/>
              <a:gd name="T13" fmla="*/ 2147483647 h 1403"/>
              <a:gd name="T14" fmla="*/ 2147483647 w 1209"/>
              <a:gd name="T15" fmla="*/ 2147483647 h 1403"/>
              <a:gd name="T16" fmla="*/ 2147483647 w 1209"/>
              <a:gd name="T17" fmla="*/ 2147483647 h 1403"/>
              <a:gd name="T18" fmla="*/ 2147483647 w 1209"/>
              <a:gd name="T19" fmla="*/ 2147483647 h 1403"/>
              <a:gd name="T20" fmla="*/ 2147483647 w 1209"/>
              <a:gd name="T21" fmla="*/ 2147483647 h 1403"/>
              <a:gd name="T22" fmla="*/ 2147483647 w 1209"/>
              <a:gd name="T23" fmla="*/ 2147483647 h 140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09"/>
              <a:gd name="T37" fmla="*/ 0 h 1403"/>
              <a:gd name="T38" fmla="*/ 1209 w 1209"/>
              <a:gd name="T39" fmla="*/ 1403 h 140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09" h="1403">
                <a:moveTo>
                  <a:pt x="84" y="528"/>
                </a:moveTo>
                <a:cubicBezTo>
                  <a:pt x="51" y="600"/>
                  <a:pt x="28" y="643"/>
                  <a:pt x="16" y="705"/>
                </a:cubicBezTo>
                <a:cubicBezTo>
                  <a:pt x="4" y="767"/>
                  <a:pt x="0" y="845"/>
                  <a:pt x="9" y="901"/>
                </a:cubicBezTo>
                <a:cubicBezTo>
                  <a:pt x="18" y="957"/>
                  <a:pt x="44" y="983"/>
                  <a:pt x="70" y="1043"/>
                </a:cubicBezTo>
                <a:cubicBezTo>
                  <a:pt x="96" y="1103"/>
                  <a:pt x="130" y="1210"/>
                  <a:pt x="165" y="1260"/>
                </a:cubicBezTo>
                <a:cubicBezTo>
                  <a:pt x="200" y="1310"/>
                  <a:pt x="223" y="1324"/>
                  <a:pt x="280" y="1342"/>
                </a:cubicBezTo>
                <a:cubicBezTo>
                  <a:pt x="337" y="1360"/>
                  <a:pt x="393" y="1368"/>
                  <a:pt x="510" y="1369"/>
                </a:cubicBezTo>
                <a:cubicBezTo>
                  <a:pt x="627" y="1370"/>
                  <a:pt x="775" y="1403"/>
                  <a:pt x="985" y="1348"/>
                </a:cubicBezTo>
                <a:cubicBezTo>
                  <a:pt x="1195" y="1293"/>
                  <a:pt x="1209" y="54"/>
                  <a:pt x="985" y="27"/>
                </a:cubicBezTo>
                <a:cubicBezTo>
                  <a:pt x="761" y="0"/>
                  <a:pt x="606" y="115"/>
                  <a:pt x="477" y="156"/>
                </a:cubicBezTo>
                <a:cubicBezTo>
                  <a:pt x="348" y="197"/>
                  <a:pt x="280" y="207"/>
                  <a:pt x="212" y="271"/>
                </a:cubicBezTo>
                <a:cubicBezTo>
                  <a:pt x="144" y="335"/>
                  <a:pt x="117" y="456"/>
                  <a:pt x="84" y="528"/>
                </a:cubicBezTo>
                <a:close/>
              </a:path>
            </a:pathLst>
          </a:custGeom>
          <a:gradFill rotWithShape="1">
            <a:gsLst>
              <a:gs pos="0">
                <a:srgbClr val="00CCFF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3191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361363" cy="973138"/>
          </a:xfrm>
        </p:spPr>
        <p:txBody>
          <a:bodyPr/>
          <a:lstStyle/>
          <a:p>
            <a:pPr>
              <a:defRPr/>
            </a:pPr>
            <a:r>
              <a:rPr lang="en-US" sz="3600">
                <a:cs typeface="+mj-cs"/>
              </a:rPr>
              <a:t>A day in the life… HTTP request/reply </a:t>
            </a:r>
          </a:p>
        </p:txBody>
      </p:sp>
      <p:grpSp>
        <p:nvGrpSpPr>
          <p:cNvPr id="181255" name="Group 35"/>
          <p:cNvGrpSpPr>
            <a:grpSpLocks/>
          </p:cNvGrpSpPr>
          <p:nvPr/>
        </p:nvGrpSpPr>
        <p:grpSpPr bwMode="auto">
          <a:xfrm>
            <a:off x="1195388" y="1081088"/>
            <a:ext cx="976312" cy="1460500"/>
            <a:chOff x="651" y="681"/>
            <a:chExt cx="615" cy="920"/>
          </a:xfrm>
        </p:grpSpPr>
        <p:sp>
          <p:nvSpPr>
            <p:cNvPr id="181488" name="Freeform 36"/>
            <p:cNvSpPr>
              <a:spLocks/>
            </p:cNvSpPr>
            <p:nvPr/>
          </p:nvSpPr>
          <p:spPr bwMode="auto">
            <a:xfrm>
              <a:off x="662" y="698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1489" name="Group 37"/>
            <p:cNvGrpSpPr>
              <a:grpSpLocks/>
            </p:cNvGrpSpPr>
            <p:nvPr/>
          </p:nvGrpSpPr>
          <p:grpSpPr bwMode="auto">
            <a:xfrm>
              <a:off x="651" y="681"/>
              <a:ext cx="500" cy="828"/>
              <a:chOff x="569" y="2954"/>
              <a:chExt cx="500" cy="828"/>
            </a:xfrm>
          </p:grpSpPr>
          <p:sp>
            <p:nvSpPr>
              <p:cNvPr id="93427" name="Rectangle 3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8" name="Text Box 3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429" name="Line 4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3430" name="Line 4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3431" name="Line 4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3432" name="Line 4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grpSp>
        <p:nvGrpSpPr>
          <p:cNvPr id="14" name="Group 44"/>
          <p:cNvGrpSpPr>
            <a:grpSpLocks/>
          </p:cNvGrpSpPr>
          <p:nvPr/>
        </p:nvGrpSpPr>
        <p:grpSpPr bwMode="auto">
          <a:xfrm>
            <a:off x="442913" y="1054100"/>
            <a:ext cx="515937" cy="333375"/>
            <a:chOff x="328" y="678"/>
            <a:chExt cx="325" cy="210"/>
          </a:xfrm>
        </p:grpSpPr>
        <p:grpSp>
          <p:nvGrpSpPr>
            <p:cNvPr id="181484" name="Group 45"/>
            <p:cNvGrpSpPr>
              <a:grpSpLocks/>
            </p:cNvGrpSpPr>
            <p:nvPr/>
          </p:nvGrpSpPr>
          <p:grpSpPr bwMode="auto">
            <a:xfrm>
              <a:off x="328" y="693"/>
              <a:ext cx="325" cy="154"/>
              <a:chOff x="844" y="3337"/>
              <a:chExt cx="325" cy="154"/>
            </a:xfrm>
          </p:grpSpPr>
          <p:sp>
            <p:nvSpPr>
              <p:cNvPr id="93423" name="Rectangle 46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424" name="Text Box 47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sp>
          <p:nvSpPr>
            <p:cNvPr id="93422" name="AutoShape 48"/>
            <p:cNvSpPr>
              <a:spLocks noChangeArrowheads="1"/>
            </p:cNvSpPr>
            <p:nvPr/>
          </p:nvSpPr>
          <p:spPr bwMode="auto">
            <a:xfrm>
              <a:off x="396" y="678"/>
              <a:ext cx="240" cy="210"/>
            </a:xfrm>
            <a:prstGeom prst="downArrow">
              <a:avLst>
                <a:gd name="adj1" fmla="val 49167"/>
                <a:gd name="adj2" fmla="val 24292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sp>
        <p:nvSpPr>
          <p:cNvPr id="707633" name="Rectangle 49"/>
          <p:cNvSpPr>
            <a:spLocks noChangeArrowheads="1"/>
          </p:cNvSpPr>
          <p:nvPr/>
        </p:nvSpPr>
        <p:spPr bwMode="auto">
          <a:xfrm>
            <a:off x="5183188" y="3105150"/>
            <a:ext cx="3441700" cy="9509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>
                <a:solidFill>
                  <a:srgbClr val="C00000"/>
                </a:solidFill>
                <a:latin typeface="Gill Sans MT" charset="0"/>
                <a:cs typeface="+mn-cs"/>
              </a:rPr>
              <a:t>HTTP request</a:t>
            </a:r>
            <a:r>
              <a:rPr lang="en-US" sz="2000" i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cs typeface="+mn-cs"/>
              </a:rPr>
              <a:t>sent into TCP socket</a:t>
            </a:r>
          </a:p>
        </p:txBody>
      </p:sp>
      <p:sp>
        <p:nvSpPr>
          <p:cNvPr id="707634" name="Rectangle 50"/>
          <p:cNvSpPr>
            <a:spLocks noChangeArrowheads="1"/>
          </p:cNvSpPr>
          <p:nvPr/>
        </p:nvSpPr>
        <p:spPr bwMode="auto">
          <a:xfrm>
            <a:off x="5176838" y="3797300"/>
            <a:ext cx="3787775" cy="9858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request routed to www.google.com</a:t>
            </a:r>
          </a:p>
        </p:txBody>
      </p:sp>
      <p:sp>
        <p:nvSpPr>
          <p:cNvPr id="707635" name="Rectangle 51"/>
          <p:cNvSpPr>
            <a:spLocks noChangeArrowheads="1"/>
          </p:cNvSpPr>
          <p:nvPr/>
        </p:nvSpPr>
        <p:spPr bwMode="auto">
          <a:xfrm>
            <a:off x="5189538" y="5702300"/>
            <a:ext cx="3865562" cy="536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cs typeface="+mn-cs"/>
              </a:rPr>
              <a:t>IP datagram containing HTTP reply routed back to client</a:t>
            </a:r>
          </a:p>
        </p:txBody>
      </p:sp>
      <p:grpSp>
        <p:nvGrpSpPr>
          <p:cNvPr id="181260" name="Group 166"/>
          <p:cNvGrpSpPr>
            <a:grpSpLocks/>
          </p:cNvGrpSpPr>
          <p:nvPr/>
        </p:nvGrpSpPr>
        <p:grpSpPr bwMode="auto">
          <a:xfrm>
            <a:off x="3795713" y="2409825"/>
            <a:ext cx="1576387" cy="1287463"/>
            <a:chOff x="3228" y="1776"/>
            <a:chExt cx="252" cy="96"/>
          </a:xfrm>
        </p:grpSpPr>
        <p:sp>
          <p:nvSpPr>
            <p:cNvPr id="181482" name="Line 164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83" name="Line 165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261" name="Group 167"/>
          <p:cNvGrpSpPr>
            <a:grpSpLocks/>
          </p:cNvGrpSpPr>
          <p:nvPr/>
        </p:nvGrpSpPr>
        <p:grpSpPr bwMode="auto">
          <a:xfrm flipH="1">
            <a:off x="5600700" y="2424113"/>
            <a:ext cx="400050" cy="152400"/>
            <a:chOff x="3228" y="1776"/>
            <a:chExt cx="252" cy="96"/>
          </a:xfrm>
        </p:grpSpPr>
        <p:sp>
          <p:nvSpPr>
            <p:cNvPr id="181480" name="Line 168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81" name="Line 169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262" name="Group 170"/>
          <p:cNvGrpSpPr>
            <a:grpSpLocks/>
          </p:cNvGrpSpPr>
          <p:nvPr/>
        </p:nvGrpSpPr>
        <p:grpSpPr bwMode="auto">
          <a:xfrm flipH="1" flipV="1">
            <a:off x="5753100" y="1900238"/>
            <a:ext cx="400050" cy="152400"/>
            <a:chOff x="3228" y="1776"/>
            <a:chExt cx="252" cy="96"/>
          </a:xfrm>
        </p:grpSpPr>
        <p:sp>
          <p:nvSpPr>
            <p:cNvPr id="181478" name="Line 17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79" name="Line 17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263" name="Group 110"/>
          <p:cNvGrpSpPr>
            <a:grpSpLocks/>
          </p:cNvGrpSpPr>
          <p:nvPr/>
        </p:nvGrpSpPr>
        <p:grpSpPr bwMode="auto">
          <a:xfrm>
            <a:off x="3057525" y="5273675"/>
            <a:ext cx="757238" cy="379413"/>
            <a:chOff x="2466" y="2026"/>
            <a:chExt cx="477" cy="282"/>
          </a:xfrm>
        </p:grpSpPr>
        <p:sp>
          <p:nvSpPr>
            <p:cNvPr id="181464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465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466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81467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1468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81475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476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477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469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81472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473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474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1470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471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81264" name="Line 136"/>
          <p:cNvSpPr>
            <a:spLocks noChangeShapeType="1"/>
          </p:cNvSpPr>
          <p:nvPr/>
        </p:nvSpPr>
        <p:spPr bwMode="auto">
          <a:xfrm flipV="1">
            <a:off x="2543175" y="5443538"/>
            <a:ext cx="490538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1265" name="Text Box 137"/>
          <p:cNvSpPr txBox="1">
            <a:spLocks noChangeArrowheads="1"/>
          </p:cNvSpPr>
          <p:nvPr/>
        </p:nvSpPr>
        <p:spPr bwMode="auto">
          <a:xfrm>
            <a:off x="1003300" y="5835650"/>
            <a:ext cx="15954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64.233.169.105</a:t>
            </a:r>
          </a:p>
        </p:txBody>
      </p:sp>
      <p:sp>
        <p:nvSpPr>
          <p:cNvPr id="181266" name="Text Box 138"/>
          <p:cNvSpPr txBox="1">
            <a:spLocks noChangeArrowheads="1"/>
          </p:cNvSpPr>
          <p:nvPr/>
        </p:nvSpPr>
        <p:spPr bwMode="auto">
          <a:xfrm>
            <a:off x="971550" y="5541963"/>
            <a:ext cx="1177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0">
                <a:solidFill>
                  <a:srgbClr val="000000"/>
                </a:solidFill>
                <a:latin typeface="Arial" charset="0"/>
              </a:rPr>
              <a:t>web server</a:t>
            </a:r>
          </a:p>
        </p:txBody>
      </p:sp>
      <p:grpSp>
        <p:nvGrpSpPr>
          <p:cNvPr id="181267" name="Group 194"/>
          <p:cNvGrpSpPr>
            <a:grpSpLocks/>
          </p:cNvGrpSpPr>
          <p:nvPr/>
        </p:nvGrpSpPr>
        <p:grpSpPr bwMode="auto">
          <a:xfrm>
            <a:off x="2970213" y="5649913"/>
            <a:ext cx="295275" cy="114300"/>
            <a:chOff x="3228" y="1776"/>
            <a:chExt cx="252" cy="96"/>
          </a:xfrm>
        </p:grpSpPr>
        <p:sp>
          <p:nvSpPr>
            <p:cNvPr id="181462" name="Line 195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63" name="Line 196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1268" name="Group 200"/>
          <p:cNvGrpSpPr>
            <a:grpSpLocks/>
          </p:cNvGrpSpPr>
          <p:nvPr/>
        </p:nvGrpSpPr>
        <p:grpSpPr bwMode="auto">
          <a:xfrm flipH="1" flipV="1">
            <a:off x="3813175" y="5354638"/>
            <a:ext cx="295275" cy="114300"/>
            <a:chOff x="3228" y="1776"/>
            <a:chExt cx="252" cy="96"/>
          </a:xfrm>
        </p:grpSpPr>
        <p:sp>
          <p:nvSpPr>
            <p:cNvPr id="181460" name="Line 201"/>
            <p:cNvSpPr>
              <a:spLocks noChangeShapeType="1"/>
            </p:cNvSpPr>
            <p:nvPr/>
          </p:nvSpPr>
          <p:spPr bwMode="auto">
            <a:xfrm flipV="1">
              <a:off x="3339" y="1776"/>
              <a:ext cx="141" cy="5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461" name="Line 202"/>
            <p:cNvSpPr>
              <a:spLocks noChangeShapeType="1"/>
            </p:cNvSpPr>
            <p:nvPr/>
          </p:nvSpPr>
          <p:spPr bwMode="auto">
            <a:xfrm flipV="1">
              <a:off x="3228" y="1833"/>
              <a:ext cx="102" cy="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3206" name="Line 112"/>
          <p:cNvSpPr>
            <a:spLocks noChangeShapeType="1"/>
          </p:cNvSpPr>
          <p:nvPr/>
        </p:nvSpPr>
        <p:spPr bwMode="auto">
          <a:xfrm flipH="1">
            <a:off x="3594100" y="2432050"/>
            <a:ext cx="1882775" cy="28924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81270" name="Group 145"/>
          <p:cNvGrpSpPr>
            <a:grpSpLocks/>
          </p:cNvGrpSpPr>
          <p:nvPr/>
        </p:nvGrpSpPr>
        <p:grpSpPr bwMode="auto">
          <a:xfrm>
            <a:off x="1509713" y="3965575"/>
            <a:ext cx="976312" cy="1460500"/>
            <a:chOff x="4000" y="1895"/>
            <a:chExt cx="615" cy="920"/>
          </a:xfrm>
        </p:grpSpPr>
        <p:sp>
          <p:nvSpPr>
            <p:cNvPr id="181452" name="Freeform 146"/>
            <p:cNvSpPr>
              <a:spLocks/>
            </p:cNvSpPr>
            <p:nvPr/>
          </p:nvSpPr>
          <p:spPr bwMode="auto">
            <a:xfrm>
              <a:off x="4011" y="1912"/>
              <a:ext cx="604" cy="903"/>
            </a:xfrm>
            <a:custGeom>
              <a:avLst/>
              <a:gdLst>
                <a:gd name="T0" fmla="*/ 496 w 604"/>
                <a:gd name="T1" fmla="*/ 0 h 903"/>
                <a:gd name="T2" fmla="*/ 604 w 604"/>
                <a:gd name="T3" fmla="*/ 903 h 903"/>
                <a:gd name="T4" fmla="*/ 0 w 604"/>
                <a:gd name="T5" fmla="*/ 788 h 903"/>
                <a:gd name="T6" fmla="*/ 456 w 604"/>
                <a:gd name="T7" fmla="*/ 750 h 903"/>
                <a:gd name="T8" fmla="*/ 496 w 604"/>
                <a:gd name="T9" fmla="*/ 0 h 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4"/>
                <a:gd name="T16" fmla="*/ 0 h 903"/>
                <a:gd name="T17" fmla="*/ 604 w 604"/>
                <a:gd name="T18" fmla="*/ 903 h 9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4" h="903">
                  <a:moveTo>
                    <a:pt x="496" y="0"/>
                  </a:moveTo>
                  <a:lnTo>
                    <a:pt x="604" y="903"/>
                  </a:lnTo>
                  <a:lnTo>
                    <a:pt x="0" y="788"/>
                  </a:lnTo>
                  <a:lnTo>
                    <a:pt x="456" y="750"/>
                  </a:lnTo>
                  <a:lnTo>
                    <a:pt x="496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81453" name="Group 147"/>
            <p:cNvGrpSpPr>
              <a:grpSpLocks/>
            </p:cNvGrpSpPr>
            <p:nvPr/>
          </p:nvGrpSpPr>
          <p:grpSpPr bwMode="auto">
            <a:xfrm>
              <a:off x="4000" y="1895"/>
              <a:ext cx="500" cy="828"/>
              <a:chOff x="569" y="2954"/>
              <a:chExt cx="500" cy="828"/>
            </a:xfrm>
          </p:grpSpPr>
          <p:sp>
            <p:nvSpPr>
              <p:cNvPr id="93391" name="Rectangle 148"/>
              <p:cNvSpPr>
                <a:spLocks noChangeArrowheads="1"/>
              </p:cNvSpPr>
              <p:nvPr/>
            </p:nvSpPr>
            <p:spPr bwMode="auto">
              <a:xfrm>
                <a:off x="576" y="2973"/>
                <a:ext cx="493" cy="790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92" name="Text Box 149"/>
              <p:cNvSpPr txBox="1">
                <a:spLocks noChangeArrowheads="1"/>
              </p:cNvSpPr>
              <p:nvPr/>
            </p:nvSpPr>
            <p:spPr bwMode="auto">
              <a:xfrm>
                <a:off x="607" y="2954"/>
                <a:ext cx="449" cy="828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HTTP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TCP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IP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Eth</a:t>
                </a:r>
              </a:p>
              <a:p>
                <a:pPr algn="ctr">
                  <a:defRPr/>
                </a:pPr>
                <a:r>
                  <a:rPr lang="en-US" sz="1600" i="0" smtClean="0">
                    <a:solidFill>
                      <a:srgbClr val="000000"/>
                    </a:solidFill>
                    <a:latin typeface="Arial" charset="0"/>
                    <a:cs typeface="+mn-cs"/>
                  </a:rPr>
                  <a:t>Phy</a:t>
                </a:r>
              </a:p>
            </p:txBody>
          </p:sp>
          <p:sp>
            <p:nvSpPr>
              <p:cNvPr id="93393" name="Line 150"/>
              <p:cNvSpPr>
                <a:spLocks noChangeShapeType="1"/>
              </p:cNvSpPr>
              <p:nvPr/>
            </p:nvSpPr>
            <p:spPr bwMode="auto">
              <a:xfrm>
                <a:off x="578" y="3130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3394" name="Line 151"/>
              <p:cNvSpPr>
                <a:spLocks noChangeShapeType="1"/>
              </p:cNvSpPr>
              <p:nvPr/>
            </p:nvSpPr>
            <p:spPr bwMode="auto">
              <a:xfrm>
                <a:off x="575" y="3289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3395" name="Line 152"/>
              <p:cNvSpPr>
                <a:spLocks noChangeShapeType="1"/>
              </p:cNvSpPr>
              <p:nvPr/>
            </p:nvSpPr>
            <p:spPr bwMode="auto">
              <a:xfrm>
                <a:off x="572" y="3448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93396" name="Line 153"/>
              <p:cNvSpPr>
                <a:spLocks noChangeShapeType="1"/>
              </p:cNvSpPr>
              <p:nvPr/>
            </p:nvSpPr>
            <p:spPr bwMode="auto">
              <a:xfrm>
                <a:off x="569" y="3607"/>
                <a:ext cx="48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707813" name="Rectangle 229"/>
          <p:cNvSpPr>
            <a:spLocks noChangeArrowheads="1"/>
          </p:cNvSpPr>
          <p:nvPr/>
        </p:nvSpPr>
        <p:spPr bwMode="auto">
          <a:xfrm>
            <a:off x="5183188" y="4735513"/>
            <a:ext cx="3787775" cy="985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cs typeface="+mn-cs"/>
              </a:rPr>
              <a:t>web server responds with </a:t>
            </a:r>
            <a:r>
              <a:rPr lang="en-US" sz="2000">
                <a:solidFill>
                  <a:srgbClr val="C00000"/>
                </a:solidFill>
                <a:latin typeface="Gill Sans MT" charset="0"/>
                <a:cs typeface="+mn-cs"/>
              </a:rPr>
              <a:t>HTTP reply</a:t>
            </a:r>
            <a:r>
              <a:rPr lang="en-US" sz="2000" i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cs typeface="+mn-cs"/>
              </a:rPr>
              <a:t>(containing web page)</a:t>
            </a:r>
          </a:p>
        </p:txBody>
      </p:sp>
      <p:grpSp>
        <p:nvGrpSpPr>
          <p:cNvPr id="26" name="Group 357"/>
          <p:cNvGrpSpPr>
            <a:grpSpLocks/>
          </p:cNvGrpSpPr>
          <p:nvPr/>
        </p:nvGrpSpPr>
        <p:grpSpPr bwMode="auto">
          <a:xfrm>
            <a:off x="88900" y="1363663"/>
            <a:ext cx="1081088" cy="1058862"/>
            <a:chOff x="56" y="859"/>
            <a:chExt cx="681" cy="667"/>
          </a:xfrm>
        </p:grpSpPr>
        <p:grpSp>
          <p:nvGrpSpPr>
            <p:cNvPr id="181421" name="Group 230"/>
            <p:cNvGrpSpPr>
              <a:grpSpLocks/>
            </p:cNvGrpSpPr>
            <p:nvPr/>
          </p:nvGrpSpPr>
          <p:grpSpPr bwMode="auto">
            <a:xfrm>
              <a:off x="290" y="874"/>
              <a:ext cx="379" cy="154"/>
              <a:chOff x="740" y="3209"/>
              <a:chExt cx="379" cy="154"/>
            </a:xfrm>
          </p:grpSpPr>
          <p:grpSp>
            <p:nvGrpSpPr>
              <p:cNvPr id="181447" name="Group 231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87" name="Rectangle 232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8" name="Text Box 233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85" name="Rectangle 234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86" name="Rectangle 235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81422" name="Group 236"/>
            <p:cNvGrpSpPr>
              <a:grpSpLocks/>
            </p:cNvGrpSpPr>
            <p:nvPr/>
          </p:nvGrpSpPr>
          <p:grpSpPr bwMode="auto">
            <a:xfrm>
              <a:off x="290" y="1022"/>
              <a:ext cx="379" cy="154"/>
              <a:chOff x="836" y="3305"/>
              <a:chExt cx="379" cy="154"/>
            </a:xfrm>
          </p:grpSpPr>
          <p:grpSp>
            <p:nvGrpSpPr>
              <p:cNvPr id="181441" name="Group 237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82" name="Rectangle 238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3" name="Text Box 239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181442" name="Group 240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80" name="Rectangle 241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81" name="Rectangle 242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81423" name="Group 243"/>
            <p:cNvGrpSpPr>
              <a:grpSpLocks/>
            </p:cNvGrpSpPr>
            <p:nvPr/>
          </p:nvGrpSpPr>
          <p:grpSpPr bwMode="auto">
            <a:xfrm>
              <a:off x="177" y="1042"/>
              <a:ext cx="480" cy="112"/>
              <a:chOff x="627" y="3377"/>
              <a:chExt cx="480" cy="112"/>
            </a:xfrm>
          </p:grpSpPr>
          <p:sp>
            <p:nvSpPr>
              <p:cNvPr id="93376" name="Rectangle 244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77" name="Rectangle 245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81424" name="Group 246"/>
            <p:cNvGrpSpPr>
              <a:grpSpLocks/>
            </p:cNvGrpSpPr>
            <p:nvPr/>
          </p:nvGrpSpPr>
          <p:grpSpPr bwMode="auto">
            <a:xfrm>
              <a:off x="56" y="1189"/>
              <a:ext cx="681" cy="154"/>
              <a:chOff x="504" y="3523"/>
              <a:chExt cx="681" cy="154"/>
            </a:xfrm>
          </p:grpSpPr>
          <p:grpSp>
            <p:nvGrpSpPr>
              <p:cNvPr id="181426" name="Group 247"/>
              <p:cNvGrpSpPr>
                <a:grpSpLocks/>
              </p:cNvGrpSpPr>
              <p:nvPr/>
            </p:nvGrpSpPr>
            <p:grpSpPr bwMode="auto">
              <a:xfrm>
                <a:off x="623" y="3523"/>
                <a:ext cx="492" cy="154"/>
                <a:chOff x="723" y="3453"/>
                <a:chExt cx="492" cy="154"/>
              </a:xfrm>
            </p:grpSpPr>
            <p:grpSp>
              <p:nvGrpSpPr>
                <p:cNvPr id="181430" name="Group 248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81433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374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5" name="Text Box 25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81434" name="Group 252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372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373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368" name="Rectangle 255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69" name="Rectangle 256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364" name="Rectangle 257"/>
              <p:cNvSpPr>
                <a:spLocks noChangeArrowheads="1"/>
              </p:cNvSpPr>
              <p:nvPr/>
            </p:nvSpPr>
            <p:spPr bwMode="auto">
              <a:xfrm>
                <a:off x="517" y="3545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5" name="Rectangle 258"/>
              <p:cNvSpPr>
                <a:spLocks noChangeArrowheads="1"/>
              </p:cNvSpPr>
              <p:nvPr/>
            </p:nvSpPr>
            <p:spPr bwMode="auto">
              <a:xfrm>
                <a:off x="1115" y="3544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66" name="Rectangle 259"/>
              <p:cNvSpPr>
                <a:spLocks noChangeArrowheads="1"/>
              </p:cNvSpPr>
              <p:nvPr/>
            </p:nvSpPr>
            <p:spPr bwMode="auto">
              <a:xfrm>
                <a:off x="504" y="3529"/>
                <a:ext cx="681" cy="1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62" name="AutoShape 356"/>
            <p:cNvSpPr>
              <a:spLocks noChangeArrowheads="1"/>
            </p:cNvSpPr>
            <p:nvPr/>
          </p:nvSpPr>
          <p:spPr bwMode="auto">
            <a:xfrm>
              <a:off x="341" y="859"/>
              <a:ext cx="240" cy="667"/>
            </a:xfrm>
            <a:prstGeom prst="downArrow">
              <a:avLst>
                <a:gd name="adj1" fmla="val 49167"/>
                <a:gd name="adj2" fmla="val 67511"/>
              </a:avLst>
            </a:prstGeom>
            <a:gradFill rotWithShape="1">
              <a:gsLst>
                <a:gs pos="0">
                  <a:srgbClr val="FF0000">
                    <a:alpha val="25000"/>
                  </a:srgbClr>
                </a:gs>
                <a:gs pos="100000">
                  <a:srgbClr val="FF0000">
                    <a:alpha val="25000"/>
                  </a:srgbClr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93494" name="Group 389"/>
          <p:cNvGrpSpPr>
            <a:grpSpLocks/>
          </p:cNvGrpSpPr>
          <p:nvPr/>
        </p:nvGrpSpPr>
        <p:grpSpPr bwMode="auto">
          <a:xfrm>
            <a:off x="92075" y="1890713"/>
            <a:ext cx="1081088" cy="244475"/>
            <a:chOff x="0" y="2762"/>
            <a:chExt cx="681" cy="154"/>
          </a:xfrm>
        </p:grpSpPr>
        <p:sp>
          <p:nvSpPr>
            <p:cNvPr id="93345" name="Rectangle 388"/>
            <p:cNvSpPr>
              <a:spLocks noChangeArrowheads="1"/>
            </p:cNvSpPr>
            <p:nvPr/>
          </p:nvSpPr>
          <p:spPr bwMode="auto">
            <a:xfrm>
              <a:off x="0" y="2768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81409" name="Group 376"/>
            <p:cNvGrpSpPr>
              <a:grpSpLocks/>
            </p:cNvGrpSpPr>
            <p:nvPr/>
          </p:nvGrpSpPr>
          <p:grpSpPr bwMode="auto">
            <a:xfrm>
              <a:off x="119" y="2762"/>
              <a:ext cx="492" cy="154"/>
              <a:chOff x="723" y="3453"/>
              <a:chExt cx="492" cy="154"/>
            </a:xfrm>
          </p:grpSpPr>
          <p:grpSp>
            <p:nvGrpSpPr>
              <p:cNvPr id="181412" name="Group 377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81415" name="Group 378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56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7" name="Text Box 38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181416" name="Group 381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5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5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350" name="Rectangle 384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51" name="Rectangle 385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347" name="Rectangle 386"/>
            <p:cNvSpPr>
              <a:spLocks noChangeArrowheads="1"/>
            </p:cNvSpPr>
            <p:nvPr/>
          </p:nvSpPr>
          <p:spPr bwMode="auto">
            <a:xfrm>
              <a:off x="13" y="2784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348" name="Rectangle 387"/>
            <p:cNvSpPr>
              <a:spLocks noChangeArrowheads="1"/>
            </p:cNvSpPr>
            <p:nvPr/>
          </p:nvSpPr>
          <p:spPr bwMode="auto">
            <a:xfrm>
              <a:off x="611" y="2783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93499" name="Group 391"/>
          <p:cNvGrpSpPr>
            <a:grpSpLocks/>
          </p:cNvGrpSpPr>
          <p:nvPr/>
        </p:nvGrpSpPr>
        <p:grpSpPr bwMode="auto">
          <a:xfrm>
            <a:off x="411163" y="4051300"/>
            <a:ext cx="1081087" cy="949325"/>
            <a:chOff x="2231" y="3555"/>
            <a:chExt cx="681" cy="598"/>
          </a:xfrm>
        </p:grpSpPr>
        <p:grpSp>
          <p:nvGrpSpPr>
            <p:cNvPr id="181374" name="Group 392"/>
            <p:cNvGrpSpPr>
              <a:grpSpLocks/>
            </p:cNvGrpSpPr>
            <p:nvPr/>
          </p:nvGrpSpPr>
          <p:grpSpPr bwMode="auto">
            <a:xfrm>
              <a:off x="2231" y="3684"/>
              <a:ext cx="681" cy="469"/>
              <a:chOff x="152" y="970"/>
              <a:chExt cx="681" cy="469"/>
            </a:xfrm>
          </p:grpSpPr>
          <p:grpSp>
            <p:nvGrpSpPr>
              <p:cNvPr id="181378" name="Group 393"/>
              <p:cNvGrpSpPr>
                <a:grpSpLocks/>
              </p:cNvGrpSpPr>
              <p:nvPr/>
            </p:nvGrpSpPr>
            <p:grpSpPr bwMode="auto">
              <a:xfrm>
                <a:off x="386" y="970"/>
                <a:ext cx="379" cy="154"/>
                <a:chOff x="740" y="3209"/>
                <a:chExt cx="379" cy="154"/>
              </a:xfrm>
            </p:grpSpPr>
            <p:grpSp>
              <p:nvGrpSpPr>
                <p:cNvPr id="181403" name="Group 394"/>
                <p:cNvGrpSpPr>
                  <a:grpSpLocks/>
                </p:cNvGrpSpPr>
                <p:nvPr/>
              </p:nvGrpSpPr>
              <p:grpSpPr bwMode="auto">
                <a:xfrm>
                  <a:off x="794" y="3209"/>
                  <a:ext cx="325" cy="154"/>
                  <a:chOff x="844" y="3337"/>
                  <a:chExt cx="325" cy="154"/>
                </a:xfrm>
              </p:grpSpPr>
              <p:sp>
                <p:nvSpPr>
                  <p:cNvPr id="93343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44" name="Text Box 3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sp>
              <p:nvSpPr>
                <p:cNvPr id="93341" name="Rectangle 397"/>
                <p:cNvSpPr>
                  <a:spLocks noChangeArrowheads="1"/>
                </p:cNvSpPr>
                <p:nvPr/>
              </p:nvSpPr>
              <p:spPr bwMode="auto">
                <a:xfrm>
                  <a:off x="750" y="3244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42" name="Rectangle 398"/>
                <p:cNvSpPr>
                  <a:spLocks noChangeArrowheads="1"/>
                </p:cNvSpPr>
                <p:nvPr/>
              </p:nvSpPr>
              <p:spPr bwMode="auto">
                <a:xfrm>
                  <a:off x="740" y="3238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181379" name="Group 399"/>
              <p:cNvGrpSpPr>
                <a:grpSpLocks/>
              </p:cNvGrpSpPr>
              <p:nvPr/>
            </p:nvGrpSpPr>
            <p:grpSpPr bwMode="auto">
              <a:xfrm>
                <a:off x="386" y="1118"/>
                <a:ext cx="379" cy="154"/>
                <a:chOff x="836" y="3305"/>
                <a:chExt cx="379" cy="154"/>
              </a:xfrm>
            </p:grpSpPr>
            <p:grpSp>
              <p:nvGrpSpPr>
                <p:cNvPr id="181397" name="Group 400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338" name="Rectangle 401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9" name="Text Box 4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181398" name="Group 403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336" name="Rectangle 404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37" name="Rectangle 405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grpSp>
            <p:nvGrpSpPr>
              <p:cNvPr id="181380" name="Group 406"/>
              <p:cNvGrpSpPr>
                <a:grpSpLocks/>
              </p:cNvGrpSpPr>
              <p:nvPr/>
            </p:nvGrpSpPr>
            <p:grpSpPr bwMode="auto">
              <a:xfrm>
                <a:off x="273" y="1138"/>
                <a:ext cx="480" cy="112"/>
                <a:chOff x="627" y="3377"/>
                <a:chExt cx="480" cy="112"/>
              </a:xfrm>
            </p:grpSpPr>
            <p:sp>
              <p:nvSpPr>
                <p:cNvPr id="93332" name="Rectangle 407"/>
                <p:cNvSpPr>
                  <a:spLocks noChangeArrowheads="1"/>
                </p:cNvSpPr>
                <p:nvPr/>
              </p:nvSpPr>
              <p:spPr bwMode="auto">
                <a:xfrm>
                  <a:off x="636" y="3388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33" name="Rectangle 408"/>
                <p:cNvSpPr>
                  <a:spLocks noChangeArrowheads="1"/>
                </p:cNvSpPr>
                <p:nvPr/>
              </p:nvSpPr>
              <p:spPr bwMode="auto">
                <a:xfrm>
                  <a:off x="627" y="3377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grpSp>
            <p:nvGrpSpPr>
              <p:cNvPr id="181381" name="Group 409"/>
              <p:cNvGrpSpPr>
                <a:grpSpLocks/>
              </p:cNvGrpSpPr>
              <p:nvPr/>
            </p:nvGrpSpPr>
            <p:grpSpPr bwMode="auto">
              <a:xfrm>
                <a:off x="152" y="1285"/>
                <a:ext cx="681" cy="154"/>
                <a:chOff x="504" y="3523"/>
                <a:chExt cx="681" cy="154"/>
              </a:xfrm>
            </p:grpSpPr>
            <p:grpSp>
              <p:nvGrpSpPr>
                <p:cNvPr id="181382" name="Group 410"/>
                <p:cNvGrpSpPr>
                  <a:grpSpLocks/>
                </p:cNvGrpSpPr>
                <p:nvPr/>
              </p:nvGrpSpPr>
              <p:grpSpPr bwMode="auto">
                <a:xfrm>
                  <a:off x="623" y="3523"/>
                  <a:ext cx="492" cy="154"/>
                  <a:chOff x="723" y="3453"/>
                  <a:chExt cx="492" cy="154"/>
                </a:xfrm>
              </p:grpSpPr>
              <p:grpSp>
                <p:nvGrpSpPr>
                  <p:cNvPr id="181386" name="Group 411"/>
                  <p:cNvGrpSpPr>
                    <a:grpSpLocks/>
                  </p:cNvGrpSpPr>
                  <p:nvPr/>
                </p:nvGrpSpPr>
                <p:grpSpPr bwMode="auto">
                  <a:xfrm>
                    <a:off x="836" y="3453"/>
                    <a:ext cx="379" cy="154"/>
                    <a:chOff x="836" y="3305"/>
                    <a:chExt cx="379" cy="154"/>
                  </a:xfrm>
                </p:grpSpPr>
                <p:grpSp>
                  <p:nvGrpSpPr>
                    <p:cNvPr id="181389" name="Group 4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90" y="3305"/>
                      <a:ext cx="325" cy="154"/>
                      <a:chOff x="844" y="3337"/>
                      <a:chExt cx="325" cy="154"/>
                    </a:xfrm>
                  </p:grpSpPr>
                  <p:sp>
                    <p:nvSpPr>
                      <p:cNvPr id="93330" name="Rectangle 4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89" y="3370"/>
                        <a:ext cx="245" cy="86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31" name="Text Box 414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844" y="3337"/>
                        <a:ext cx="325" cy="1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  <p:txBody>
                      <a:bodyPr wrap="none">
                        <a:spAutoFit/>
                      </a:bodyPr>
                      <a:lstStyle>
                        <a:lvl1pPr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1pPr>
                        <a:lvl2pPr marL="742950" indent="-28575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2pPr>
                        <a:lvl3pPr marL="11430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3pPr>
                        <a:lvl4pPr marL="16002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4pPr>
                        <a:lvl5pPr marL="2057400" indent="-228600"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i="1">
                            <a:solidFill>
                              <a:schemeClr val="tx1"/>
                            </a:solidFill>
                            <a:latin typeface="Comic Sans MS" charset="0"/>
                            <a:ea typeface="ＭＳ Ｐゴシック" charset="0"/>
                          </a:defRPr>
                        </a:lvl9pPr>
                      </a:lstStyle>
                      <a:p>
                        <a:pPr>
                          <a:defRPr/>
                        </a:pPr>
                        <a:r>
                          <a:rPr lang="en-US" sz="1000" i="0" smtClean="0">
                            <a:solidFill>
                              <a:srgbClr val="FFFFFF"/>
                            </a:solidFill>
                            <a:latin typeface="Arial" charset="0"/>
                            <a:cs typeface="+mn-cs"/>
                          </a:rPr>
                          <a:t>HTTP</a:t>
                        </a:r>
                      </a:p>
                    </p:txBody>
                  </p:sp>
                </p:grpSp>
                <p:grpSp>
                  <p:nvGrpSpPr>
                    <p:cNvPr id="181390" name="Group 4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36" y="3334"/>
                      <a:ext cx="354" cy="94"/>
                      <a:chOff x="836" y="3334"/>
                      <a:chExt cx="354" cy="94"/>
                    </a:xfrm>
                  </p:grpSpPr>
                  <p:sp>
                    <p:nvSpPr>
                      <p:cNvPr id="93328" name="Rectangle 41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46" y="3340"/>
                        <a:ext cx="88" cy="82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  <p:sp>
                    <p:nvSpPr>
                      <p:cNvPr id="93329" name="Rectangle 41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836" y="3334"/>
                        <a:ext cx="354" cy="94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solidFill>
                            <a:srgbClr val="000000"/>
                          </a:solidFill>
                          <a:cs typeface="+mn-cs"/>
                        </a:endParaRPr>
                      </a:p>
                    </p:txBody>
                  </p:sp>
                </p:grpSp>
              </p:grpSp>
              <p:sp>
                <p:nvSpPr>
                  <p:cNvPr id="93324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732" y="3484"/>
                    <a:ext cx="96" cy="93"/>
                  </a:xfrm>
                  <a:prstGeom prst="rect">
                    <a:avLst/>
                  </a:prstGeom>
                  <a:solidFill>
                    <a:schemeClr val="accent2"/>
                  </a:solidFill>
                  <a:ln>
                    <a:noFill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325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723" y="3473"/>
                    <a:ext cx="480" cy="112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2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  <p:sp>
              <p:nvSpPr>
                <p:cNvPr id="93320" name="Rectangle 420"/>
                <p:cNvSpPr>
                  <a:spLocks noChangeArrowheads="1"/>
                </p:cNvSpPr>
                <p:nvPr/>
              </p:nvSpPr>
              <p:spPr bwMode="auto">
                <a:xfrm>
                  <a:off x="517" y="3545"/>
                  <a:ext cx="94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1" name="Rectangle 421"/>
                <p:cNvSpPr>
                  <a:spLocks noChangeArrowheads="1"/>
                </p:cNvSpPr>
                <p:nvPr/>
              </p:nvSpPr>
              <p:spPr bwMode="auto">
                <a:xfrm>
                  <a:off x="1115" y="3544"/>
                  <a:ext cx="60" cy="108"/>
                </a:xfrm>
                <a:prstGeom prst="rect">
                  <a:avLst/>
                </a:prstGeom>
                <a:solidFill>
                  <a:schemeClr val="tx1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22" name="Rectangle 422"/>
                <p:cNvSpPr>
                  <a:spLocks noChangeArrowheads="1"/>
                </p:cNvSpPr>
                <p:nvPr/>
              </p:nvSpPr>
              <p:spPr bwMode="auto">
                <a:xfrm>
                  <a:off x="504" y="3529"/>
                  <a:ext cx="681" cy="138"/>
                </a:xfrm>
                <a:prstGeom prst="rect">
                  <a:avLst/>
                </a:prstGeom>
                <a:noFill/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81375" name="Group 423"/>
            <p:cNvGrpSpPr>
              <a:grpSpLocks/>
            </p:cNvGrpSpPr>
            <p:nvPr/>
          </p:nvGrpSpPr>
          <p:grpSpPr bwMode="auto">
            <a:xfrm>
              <a:off x="2517" y="3555"/>
              <a:ext cx="325" cy="154"/>
              <a:chOff x="844" y="3337"/>
              <a:chExt cx="325" cy="154"/>
            </a:xfrm>
          </p:grpSpPr>
          <p:sp>
            <p:nvSpPr>
              <p:cNvPr id="93313" name="Rectangle 424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14" name="Text Box 425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</p:grpSp>
      <p:grpSp>
        <p:nvGrpSpPr>
          <p:cNvPr id="193593" name="Group 477"/>
          <p:cNvGrpSpPr>
            <a:grpSpLocks/>
          </p:cNvGrpSpPr>
          <p:nvPr/>
        </p:nvGrpSpPr>
        <p:grpSpPr bwMode="auto">
          <a:xfrm>
            <a:off x="76200" y="1119188"/>
            <a:ext cx="1081088" cy="1016000"/>
            <a:chOff x="2256" y="3531"/>
            <a:chExt cx="681" cy="640"/>
          </a:xfrm>
        </p:grpSpPr>
        <p:grpSp>
          <p:nvGrpSpPr>
            <p:cNvPr id="181341" name="Group 321"/>
            <p:cNvGrpSpPr>
              <a:grpSpLocks/>
            </p:cNvGrpSpPr>
            <p:nvPr/>
          </p:nvGrpSpPr>
          <p:grpSpPr bwMode="auto">
            <a:xfrm>
              <a:off x="2482" y="3684"/>
              <a:ext cx="379" cy="154"/>
              <a:chOff x="740" y="3209"/>
              <a:chExt cx="379" cy="154"/>
            </a:xfrm>
          </p:grpSpPr>
          <p:grpSp>
            <p:nvGrpSpPr>
              <p:cNvPr id="181369" name="Group 322"/>
              <p:cNvGrpSpPr>
                <a:grpSpLocks/>
              </p:cNvGrpSpPr>
              <p:nvPr/>
            </p:nvGrpSpPr>
            <p:grpSpPr bwMode="auto">
              <a:xfrm>
                <a:off x="794" y="3209"/>
                <a:ext cx="325" cy="154"/>
                <a:chOff x="844" y="3337"/>
                <a:chExt cx="325" cy="154"/>
              </a:xfrm>
            </p:grpSpPr>
            <p:sp>
              <p:nvSpPr>
                <p:cNvPr id="93309" name="Rectangle 323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10" name="Text Box 324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sp>
            <p:nvSpPr>
              <p:cNvPr id="93307" name="Rectangle 325"/>
              <p:cNvSpPr>
                <a:spLocks noChangeArrowheads="1"/>
              </p:cNvSpPr>
              <p:nvPr/>
            </p:nvSpPr>
            <p:spPr bwMode="auto">
              <a:xfrm>
                <a:off x="750" y="3244"/>
                <a:ext cx="88" cy="82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308" name="Rectangle 326"/>
              <p:cNvSpPr>
                <a:spLocks noChangeArrowheads="1"/>
              </p:cNvSpPr>
              <p:nvPr/>
            </p:nvSpPr>
            <p:spPr bwMode="auto">
              <a:xfrm>
                <a:off x="740" y="3238"/>
                <a:ext cx="354" cy="94"/>
              </a:xfrm>
              <a:prstGeom prst="rect">
                <a:avLst/>
              </a:pr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81342" name="Group 327"/>
            <p:cNvGrpSpPr>
              <a:grpSpLocks/>
            </p:cNvGrpSpPr>
            <p:nvPr/>
          </p:nvGrpSpPr>
          <p:grpSpPr bwMode="auto">
            <a:xfrm>
              <a:off x="2482" y="3844"/>
              <a:ext cx="379" cy="154"/>
              <a:chOff x="836" y="3305"/>
              <a:chExt cx="379" cy="154"/>
            </a:xfrm>
          </p:grpSpPr>
          <p:grpSp>
            <p:nvGrpSpPr>
              <p:cNvPr id="181363" name="Group 328"/>
              <p:cNvGrpSpPr>
                <a:grpSpLocks/>
              </p:cNvGrpSpPr>
              <p:nvPr/>
            </p:nvGrpSpPr>
            <p:grpSpPr bwMode="auto">
              <a:xfrm>
                <a:off x="890" y="3305"/>
                <a:ext cx="325" cy="154"/>
                <a:chOff x="844" y="3337"/>
                <a:chExt cx="325" cy="154"/>
              </a:xfrm>
            </p:grpSpPr>
            <p:sp>
              <p:nvSpPr>
                <p:cNvPr id="93304" name="Rectangle 329"/>
                <p:cNvSpPr>
                  <a:spLocks noChangeArrowheads="1"/>
                </p:cNvSpPr>
                <p:nvPr/>
              </p:nvSpPr>
              <p:spPr bwMode="auto">
                <a:xfrm>
                  <a:off x="889" y="3370"/>
                  <a:ext cx="245" cy="86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5" name="Text Box 330"/>
                <p:cNvSpPr txBox="1">
                  <a:spLocks noChangeArrowheads="1"/>
                </p:cNvSpPr>
                <p:nvPr/>
              </p:nvSpPr>
              <p:spPr bwMode="auto">
                <a:xfrm>
                  <a:off x="844" y="3337"/>
                  <a:ext cx="325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/>
              </p:spPr>
              <p:txBody>
                <a:bodyPr wrap="none">
                  <a:spAutoFit/>
                </a:bodyPr>
                <a:lstStyle>
                  <a:lvl1pPr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1pPr>
                  <a:lvl2pPr marL="742950" indent="-28575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2pPr>
                  <a:lvl3pPr marL="11430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3pPr>
                  <a:lvl4pPr marL="16002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4pPr>
                  <a:lvl5pPr marL="2057400" indent="-228600"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i="1">
                      <a:solidFill>
                        <a:schemeClr val="tx1"/>
                      </a:solidFill>
                      <a:latin typeface="Comic Sans MS" charset="0"/>
                      <a:ea typeface="ＭＳ Ｐゴシック" charset="0"/>
                    </a:defRPr>
                  </a:lvl9pPr>
                </a:lstStyle>
                <a:p>
                  <a:pPr>
                    <a:defRPr/>
                  </a:pPr>
                  <a:r>
                    <a:rPr lang="en-US" sz="1000" i="0" smtClean="0">
                      <a:solidFill>
                        <a:srgbClr val="FFFFFF"/>
                      </a:solidFill>
                      <a:latin typeface="Arial" charset="0"/>
                      <a:cs typeface="+mn-cs"/>
                    </a:rPr>
                    <a:t>HTTP</a:t>
                  </a:r>
                </a:p>
              </p:txBody>
            </p:sp>
          </p:grpSp>
          <p:grpSp>
            <p:nvGrpSpPr>
              <p:cNvPr id="181364" name="Group 331"/>
              <p:cNvGrpSpPr>
                <a:grpSpLocks/>
              </p:cNvGrpSpPr>
              <p:nvPr/>
            </p:nvGrpSpPr>
            <p:grpSpPr bwMode="auto">
              <a:xfrm>
                <a:off x="836" y="3334"/>
                <a:ext cx="354" cy="94"/>
                <a:chOff x="836" y="3334"/>
                <a:chExt cx="354" cy="94"/>
              </a:xfrm>
            </p:grpSpPr>
            <p:sp>
              <p:nvSpPr>
                <p:cNvPr id="93302" name="Rectangle 332"/>
                <p:cNvSpPr>
                  <a:spLocks noChangeArrowheads="1"/>
                </p:cNvSpPr>
                <p:nvPr/>
              </p:nvSpPr>
              <p:spPr bwMode="auto">
                <a:xfrm>
                  <a:off x="846" y="3340"/>
                  <a:ext cx="88" cy="8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bg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303" name="Rectangle 333"/>
                <p:cNvSpPr>
                  <a:spLocks noChangeArrowheads="1"/>
                </p:cNvSpPr>
                <p:nvPr/>
              </p:nvSpPr>
              <p:spPr bwMode="auto">
                <a:xfrm>
                  <a:off x="836" y="3334"/>
                  <a:ext cx="354" cy="94"/>
                </a:xfrm>
                <a:prstGeom prst="rect">
                  <a:avLst/>
                </a:prstGeom>
                <a:noFill/>
                <a:ln w="9525">
                  <a:solidFill>
                    <a:schemeClr val="accent1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</p:grpSp>
        <p:grpSp>
          <p:nvGrpSpPr>
            <p:cNvPr id="181343" name="Group 334"/>
            <p:cNvGrpSpPr>
              <a:grpSpLocks/>
            </p:cNvGrpSpPr>
            <p:nvPr/>
          </p:nvGrpSpPr>
          <p:grpSpPr bwMode="auto">
            <a:xfrm>
              <a:off x="2369" y="3858"/>
              <a:ext cx="480" cy="112"/>
              <a:chOff x="627" y="3377"/>
              <a:chExt cx="480" cy="112"/>
            </a:xfrm>
          </p:grpSpPr>
          <p:sp>
            <p:nvSpPr>
              <p:cNvPr id="93298" name="Rectangle 335"/>
              <p:cNvSpPr>
                <a:spLocks noChangeArrowheads="1"/>
              </p:cNvSpPr>
              <p:nvPr/>
            </p:nvSpPr>
            <p:spPr bwMode="auto">
              <a:xfrm>
                <a:off x="636" y="3388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9" name="Rectangle 336"/>
              <p:cNvSpPr>
                <a:spLocks noChangeArrowheads="1"/>
              </p:cNvSpPr>
              <p:nvPr/>
            </p:nvSpPr>
            <p:spPr bwMode="auto">
              <a:xfrm>
                <a:off x="627" y="3377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grpSp>
          <p:nvGrpSpPr>
            <p:cNvPr id="181344" name="Group 360"/>
            <p:cNvGrpSpPr>
              <a:grpSpLocks/>
            </p:cNvGrpSpPr>
            <p:nvPr/>
          </p:nvGrpSpPr>
          <p:grpSpPr bwMode="auto">
            <a:xfrm>
              <a:off x="2534" y="3531"/>
              <a:ext cx="325" cy="154"/>
              <a:chOff x="844" y="3337"/>
              <a:chExt cx="325" cy="154"/>
            </a:xfrm>
          </p:grpSpPr>
          <p:sp>
            <p:nvSpPr>
              <p:cNvPr id="93296" name="Rectangle 361"/>
              <p:cNvSpPr>
                <a:spLocks noChangeArrowheads="1"/>
              </p:cNvSpPr>
              <p:nvPr/>
            </p:nvSpPr>
            <p:spPr bwMode="auto">
              <a:xfrm>
                <a:off x="889" y="3370"/>
                <a:ext cx="245" cy="86"/>
              </a:xfrm>
              <a:prstGeom prst="rect">
                <a:avLst/>
              </a:prstGeom>
              <a:solidFill>
                <a:srgbClr val="FF0000"/>
              </a:solidFill>
              <a:ln w="9525">
                <a:solidFill>
                  <a:schemeClr val="bg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97" name="Text Box 362"/>
              <p:cNvSpPr txBox="1">
                <a:spLocks noChangeArrowheads="1"/>
              </p:cNvSpPr>
              <p:nvPr/>
            </p:nvSpPr>
            <p:spPr bwMode="auto">
              <a:xfrm>
                <a:off x="844" y="3337"/>
                <a:ext cx="325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/>
            </p:spPr>
            <p:txBody>
              <a:bodyPr wrap="none">
                <a:spAutoFit/>
              </a:bodyPr>
              <a:lstStyle>
                <a:lvl1pPr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1pPr>
                <a:lvl2pPr marL="742950" indent="-28575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2pPr>
                <a:lvl3pPr marL="11430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3pPr>
                <a:lvl4pPr marL="16002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4pPr>
                <a:lvl5pPr marL="2057400" indent="-228600"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i="1">
                    <a:solidFill>
                      <a:schemeClr val="tx1"/>
                    </a:solidFill>
                    <a:latin typeface="Comic Sans MS" charset="0"/>
                    <a:ea typeface="ＭＳ Ｐゴシック" charset="0"/>
                  </a:defRPr>
                </a:lvl9pPr>
              </a:lstStyle>
              <a:p>
                <a:pPr>
                  <a:defRPr/>
                </a:pPr>
                <a:r>
                  <a:rPr lang="en-US" sz="1000" i="0" smtClean="0">
                    <a:solidFill>
                      <a:srgbClr val="FFFFFF"/>
                    </a:solidFill>
                    <a:latin typeface="Arial" charset="0"/>
                    <a:cs typeface="+mn-cs"/>
                  </a:rPr>
                  <a:t>HTTP</a:t>
                </a:r>
              </a:p>
            </p:txBody>
          </p:sp>
        </p:grpSp>
        <p:grpSp>
          <p:nvGrpSpPr>
            <p:cNvPr id="181345" name="Group 461"/>
            <p:cNvGrpSpPr>
              <a:grpSpLocks/>
            </p:cNvGrpSpPr>
            <p:nvPr/>
          </p:nvGrpSpPr>
          <p:grpSpPr bwMode="auto">
            <a:xfrm>
              <a:off x="2256" y="4017"/>
              <a:ext cx="681" cy="154"/>
              <a:chOff x="-341" y="3180"/>
              <a:chExt cx="681" cy="154"/>
            </a:xfrm>
          </p:grpSpPr>
          <p:sp>
            <p:nvSpPr>
              <p:cNvPr id="93283" name="Rectangle 457"/>
              <p:cNvSpPr>
                <a:spLocks noChangeArrowheads="1"/>
              </p:cNvSpPr>
              <p:nvPr/>
            </p:nvSpPr>
            <p:spPr bwMode="auto">
              <a:xfrm>
                <a:off x="-341" y="3186"/>
                <a:ext cx="681" cy="13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grpSp>
            <p:nvGrpSpPr>
              <p:cNvPr id="181347" name="Group 445"/>
              <p:cNvGrpSpPr>
                <a:grpSpLocks/>
              </p:cNvGrpSpPr>
              <p:nvPr/>
            </p:nvGrpSpPr>
            <p:grpSpPr bwMode="auto">
              <a:xfrm>
                <a:off x="-222" y="3180"/>
                <a:ext cx="492" cy="154"/>
                <a:chOff x="723" y="3453"/>
                <a:chExt cx="492" cy="154"/>
              </a:xfrm>
            </p:grpSpPr>
            <p:grpSp>
              <p:nvGrpSpPr>
                <p:cNvPr id="181350" name="Group 446"/>
                <p:cNvGrpSpPr>
                  <a:grpSpLocks/>
                </p:cNvGrpSpPr>
                <p:nvPr/>
              </p:nvGrpSpPr>
              <p:grpSpPr bwMode="auto">
                <a:xfrm>
                  <a:off x="836" y="3453"/>
                  <a:ext cx="379" cy="154"/>
                  <a:chOff x="836" y="3305"/>
                  <a:chExt cx="379" cy="154"/>
                </a:xfrm>
              </p:grpSpPr>
              <p:grpSp>
                <p:nvGrpSpPr>
                  <p:cNvPr id="181353" name="Group 447"/>
                  <p:cNvGrpSpPr>
                    <a:grpSpLocks/>
                  </p:cNvGrpSpPr>
                  <p:nvPr/>
                </p:nvGrpSpPr>
                <p:grpSpPr bwMode="auto">
                  <a:xfrm>
                    <a:off x="890" y="3305"/>
                    <a:ext cx="325" cy="154"/>
                    <a:chOff x="844" y="3337"/>
                    <a:chExt cx="325" cy="154"/>
                  </a:xfrm>
                </p:grpSpPr>
                <p:sp>
                  <p:nvSpPr>
                    <p:cNvPr id="93294" name="Rectangle 4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9" y="3370"/>
                      <a:ext cx="245" cy="86"/>
                    </a:xfrm>
                    <a:prstGeom prst="rect">
                      <a:avLst/>
                    </a:prstGeom>
                    <a:solidFill>
                      <a:srgbClr val="FF0000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5" name="Text Box 44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44" y="3337"/>
                      <a:ext cx="325" cy="15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/>
                  </p:spPr>
                  <p:txBody>
                    <a:bodyPr wrap="none">
                      <a:spAutoFit/>
                    </a:bodyPr>
                    <a:lstStyle>
                      <a:lvl1pPr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1pPr>
                      <a:lvl2pPr marL="742950" indent="-28575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2pPr>
                      <a:lvl3pPr marL="11430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3pPr>
                      <a:lvl4pPr marL="16002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4pPr>
                      <a:lvl5pPr marL="2057400" indent="-228600"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i="1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0"/>
                        </a:defRPr>
                      </a:lvl9pPr>
                    </a:lstStyle>
                    <a:p>
                      <a:pPr>
                        <a:defRPr/>
                      </a:pPr>
                      <a:r>
                        <a:rPr lang="en-US" sz="1000" i="0" smtClean="0">
                          <a:solidFill>
                            <a:srgbClr val="FFFFFF"/>
                          </a:solidFill>
                          <a:latin typeface="Arial" charset="0"/>
                          <a:cs typeface="+mn-cs"/>
                        </a:rPr>
                        <a:t>HTTP</a:t>
                      </a:r>
                    </a:p>
                  </p:txBody>
                </p:sp>
              </p:grpSp>
              <p:grpSp>
                <p:nvGrpSpPr>
                  <p:cNvPr id="181354" name="Group 450"/>
                  <p:cNvGrpSpPr>
                    <a:grpSpLocks/>
                  </p:cNvGrpSpPr>
                  <p:nvPr/>
                </p:nvGrpSpPr>
                <p:grpSpPr bwMode="auto">
                  <a:xfrm>
                    <a:off x="836" y="3334"/>
                    <a:ext cx="354" cy="94"/>
                    <a:chOff x="836" y="3334"/>
                    <a:chExt cx="354" cy="94"/>
                  </a:xfrm>
                </p:grpSpPr>
                <p:sp>
                  <p:nvSpPr>
                    <p:cNvPr id="93292" name="Rectangle 4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6" y="3340"/>
                      <a:ext cx="88" cy="82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9525">
                      <a:solidFill>
                        <a:schemeClr val="bg1"/>
                      </a:solidFill>
                      <a:miter lim="800000"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  <p:sp>
                  <p:nvSpPr>
                    <p:cNvPr id="93293" name="Rectangle 4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" y="3334"/>
                      <a:ext cx="354" cy="94"/>
                    </a:xfrm>
                    <a:prstGeom prst="rect">
                      <a:avLst/>
                    </a:prstGeom>
                    <a:noFill/>
                    <a:ln w="9525">
                      <a:solidFill>
                        <a:schemeClr val="accent1"/>
                      </a:solidFill>
                      <a:miter lim="800000"/>
                      <a:headEnd/>
                      <a:tailEnd/>
                    </a:ln>
                    <a:effectLst/>
                    <a:extLst/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solidFill>
                          <a:srgbClr val="000000"/>
                        </a:solidFill>
                        <a:cs typeface="+mn-cs"/>
                      </a:endParaRPr>
                    </a:p>
                  </p:txBody>
                </p:sp>
              </p:grpSp>
            </p:grpSp>
            <p:sp>
              <p:nvSpPr>
                <p:cNvPr id="93288" name="Rectangle 453"/>
                <p:cNvSpPr>
                  <a:spLocks noChangeArrowheads="1"/>
                </p:cNvSpPr>
                <p:nvPr/>
              </p:nvSpPr>
              <p:spPr bwMode="auto">
                <a:xfrm>
                  <a:off x="732" y="3484"/>
                  <a:ext cx="96" cy="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  <p:sp>
              <p:nvSpPr>
                <p:cNvPr id="93289" name="Rectangle 454"/>
                <p:cNvSpPr>
                  <a:spLocks noChangeArrowheads="1"/>
                </p:cNvSpPr>
                <p:nvPr/>
              </p:nvSpPr>
              <p:spPr bwMode="auto">
                <a:xfrm>
                  <a:off x="723" y="3473"/>
                  <a:ext cx="480" cy="112"/>
                </a:xfrm>
                <a:prstGeom prst="rect">
                  <a:avLst/>
                </a:prstGeom>
                <a:noFill/>
                <a:ln w="9525">
                  <a:solidFill>
                    <a:schemeClr val="accent2"/>
                  </a:solidFill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solidFill>
                      <a:srgbClr val="000000"/>
                    </a:solidFill>
                    <a:cs typeface="+mn-cs"/>
                  </a:endParaRPr>
                </a:p>
              </p:txBody>
            </p:sp>
          </p:grpSp>
          <p:sp>
            <p:nvSpPr>
              <p:cNvPr id="93285" name="Rectangle 455"/>
              <p:cNvSpPr>
                <a:spLocks noChangeArrowheads="1"/>
              </p:cNvSpPr>
              <p:nvPr/>
            </p:nvSpPr>
            <p:spPr bwMode="auto">
              <a:xfrm>
                <a:off x="-328" y="3202"/>
                <a:ext cx="94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86" name="Rectangle 456"/>
              <p:cNvSpPr>
                <a:spLocks noChangeArrowheads="1"/>
              </p:cNvSpPr>
              <p:nvPr/>
            </p:nvSpPr>
            <p:spPr bwMode="auto">
              <a:xfrm>
                <a:off x="270" y="3201"/>
                <a:ext cx="60" cy="10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</p:grpSp>
      <p:grpSp>
        <p:nvGrpSpPr>
          <p:cNvPr id="708040" name="Group 462"/>
          <p:cNvGrpSpPr>
            <a:grpSpLocks/>
          </p:cNvGrpSpPr>
          <p:nvPr/>
        </p:nvGrpSpPr>
        <p:grpSpPr bwMode="auto">
          <a:xfrm>
            <a:off x="414338" y="4756150"/>
            <a:ext cx="1081087" cy="244475"/>
            <a:chOff x="-341" y="3180"/>
            <a:chExt cx="681" cy="154"/>
          </a:xfrm>
        </p:grpSpPr>
        <p:sp>
          <p:nvSpPr>
            <p:cNvPr id="93265" name="Rectangle 463"/>
            <p:cNvSpPr>
              <a:spLocks noChangeArrowheads="1"/>
            </p:cNvSpPr>
            <p:nvPr/>
          </p:nvSpPr>
          <p:spPr bwMode="auto">
            <a:xfrm>
              <a:off x="-341" y="3186"/>
              <a:ext cx="681" cy="13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81329" name="Group 464"/>
            <p:cNvGrpSpPr>
              <a:grpSpLocks/>
            </p:cNvGrpSpPr>
            <p:nvPr/>
          </p:nvGrpSpPr>
          <p:grpSpPr bwMode="auto">
            <a:xfrm>
              <a:off x="-222" y="3180"/>
              <a:ext cx="492" cy="154"/>
              <a:chOff x="723" y="3453"/>
              <a:chExt cx="492" cy="154"/>
            </a:xfrm>
          </p:grpSpPr>
          <p:grpSp>
            <p:nvGrpSpPr>
              <p:cNvPr id="181332" name="Group 465"/>
              <p:cNvGrpSpPr>
                <a:grpSpLocks/>
              </p:cNvGrpSpPr>
              <p:nvPr/>
            </p:nvGrpSpPr>
            <p:grpSpPr bwMode="auto">
              <a:xfrm>
                <a:off x="836" y="3453"/>
                <a:ext cx="379" cy="154"/>
                <a:chOff x="836" y="3305"/>
                <a:chExt cx="379" cy="154"/>
              </a:xfrm>
            </p:grpSpPr>
            <p:grpSp>
              <p:nvGrpSpPr>
                <p:cNvPr id="181335" name="Group 466"/>
                <p:cNvGrpSpPr>
                  <a:grpSpLocks/>
                </p:cNvGrpSpPr>
                <p:nvPr/>
              </p:nvGrpSpPr>
              <p:grpSpPr bwMode="auto">
                <a:xfrm>
                  <a:off x="890" y="3305"/>
                  <a:ext cx="325" cy="154"/>
                  <a:chOff x="844" y="3337"/>
                  <a:chExt cx="325" cy="154"/>
                </a:xfrm>
              </p:grpSpPr>
              <p:sp>
                <p:nvSpPr>
                  <p:cNvPr id="93276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889" y="3370"/>
                    <a:ext cx="245" cy="86"/>
                  </a:xfrm>
                  <a:prstGeom prst="rect">
                    <a:avLst/>
                  </a:prstGeom>
                  <a:solidFill>
                    <a:srgbClr val="FF0000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7" name="Text Box 4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44" y="3337"/>
                    <a:ext cx="325" cy="15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/>
                </p:spPr>
                <p:txBody>
                  <a:bodyPr wrap="none">
                    <a:spAutoFit/>
                  </a:bodyPr>
                  <a:lstStyle>
                    <a:lvl1pPr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1pPr>
                    <a:lvl2pPr marL="742950" indent="-28575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2pPr>
                    <a:lvl3pPr marL="11430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3pPr>
                    <a:lvl4pPr marL="16002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4pPr>
                    <a:lvl5pPr marL="2057400" indent="-228600"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i="1">
                        <a:solidFill>
                          <a:schemeClr val="tx1"/>
                        </a:solidFill>
                        <a:latin typeface="Comic Sans MS" charset="0"/>
                        <a:ea typeface="ＭＳ Ｐゴシック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en-US" sz="1000" i="0" smtClean="0">
                        <a:solidFill>
                          <a:srgbClr val="FFFFFF"/>
                        </a:solidFill>
                        <a:latin typeface="Arial" charset="0"/>
                        <a:cs typeface="+mn-cs"/>
                      </a:rPr>
                      <a:t>HTTP</a:t>
                    </a:r>
                  </a:p>
                </p:txBody>
              </p:sp>
            </p:grpSp>
            <p:grpSp>
              <p:nvGrpSpPr>
                <p:cNvPr id="181336" name="Group 469"/>
                <p:cNvGrpSpPr>
                  <a:grpSpLocks/>
                </p:cNvGrpSpPr>
                <p:nvPr/>
              </p:nvGrpSpPr>
              <p:grpSpPr bwMode="auto">
                <a:xfrm>
                  <a:off x="836" y="3334"/>
                  <a:ext cx="354" cy="94"/>
                  <a:chOff x="836" y="3334"/>
                  <a:chExt cx="354" cy="94"/>
                </a:xfrm>
              </p:grpSpPr>
              <p:sp>
                <p:nvSpPr>
                  <p:cNvPr id="93274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846" y="3340"/>
                    <a:ext cx="88" cy="82"/>
                  </a:xfrm>
                  <a:prstGeom prst="rect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bg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  <p:sp>
                <p:nvSpPr>
                  <p:cNvPr id="93275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836" y="3334"/>
                    <a:ext cx="354" cy="94"/>
                  </a:xfrm>
                  <a:prstGeom prst="rect">
                    <a:avLst/>
                  </a:prstGeom>
                  <a:noFill/>
                  <a:ln w="9525">
                    <a:solidFill>
                      <a:schemeClr val="accent1"/>
                    </a:solidFill>
                    <a:miter lim="800000"/>
                    <a:headEnd/>
                    <a:tailEnd/>
                  </a:ln>
                  <a:effectLst/>
                  <a:extLst/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solidFill>
                        <a:srgbClr val="000000"/>
                      </a:solidFill>
                      <a:cs typeface="+mn-cs"/>
                    </a:endParaRPr>
                  </a:p>
                </p:txBody>
              </p:sp>
            </p:grpSp>
          </p:grpSp>
          <p:sp>
            <p:nvSpPr>
              <p:cNvPr id="93270" name="Rectangle 472"/>
              <p:cNvSpPr>
                <a:spLocks noChangeArrowheads="1"/>
              </p:cNvSpPr>
              <p:nvPr/>
            </p:nvSpPr>
            <p:spPr bwMode="auto">
              <a:xfrm>
                <a:off x="732" y="3484"/>
                <a:ext cx="96" cy="9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71" name="Rectangle 473"/>
              <p:cNvSpPr>
                <a:spLocks noChangeArrowheads="1"/>
              </p:cNvSpPr>
              <p:nvPr/>
            </p:nvSpPr>
            <p:spPr bwMode="auto">
              <a:xfrm>
                <a:off x="723" y="3473"/>
                <a:ext cx="480" cy="112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67" name="Rectangle 474"/>
            <p:cNvSpPr>
              <a:spLocks noChangeArrowheads="1"/>
            </p:cNvSpPr>
            <p:nvPr/>
          </p:nvSpPr>
          <p:spPr bwMode="auto">
            <a:xfrm>
              <a:off x="-328" y="3202"/>
              <a:ext cx="94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68" name="Rectangle 475"/>
            <p:cNvSpPr>
              <a:spLocks noChangeArrowheads="1"/>
            </p:cNvSpPr>
            <p:nvPr/>
          </p:nvSpPr>
          <p:spPr bwMode="auto">
            <a:xfrm>
              <a:off x="270" y="3201"/>
              <a:ext cx="60" cy="1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708062" name="Picture 47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613" y="855663"/>
            <a:ext cx="1243012" cy="7683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8064" name="Rectangle 480"/>
          <p:cNvSpPr>
            <a:spLocks noChangeArrowheads="1"/>
          </p:cNvSpPr>
          <p:nvPr/>
        </p:nvSpPr>
        <p:spPr bwMode="auto">
          <a:xfrm>
            <a:off x="3357563" y="1019175"/>
            <a:ext cx="3865562" cy="5365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charset="0"/>
              <a:buChar char="v"/>
              <a:defRPr/>
            </a:pPr>
            <a:r>
              <a:rPr lang="en-US" sz="2000" i="0">
                <a:solidFill>
                  <a:srgbClr val="000000"/>
                </a:solidFill>
                <a:latin typeface="Gill Sans MT" charset="0"/>
                <a:cs typeface="+mn-cs"/>
              </a:rPr>
              <a:t>web page </a:t>
            </a:r>
            <a:r>
              <a:rPr lang="en-US" sz="2000">
                <a:solidFill>
                  <a:srgbClr val="C00000"/>
                </a:solidFill>
                <a:latin typeface="Gill Sans MT" charset="0"/>
                <a:cs typeface="+mn-cs"/>
              </a:rPr>
              <a:t>finally (!!!)</a:t>
            </a:r>
            <a:r>
              <a:rPr lang="en-US" sz="2000" i="0">
                <a:solidFill>
                  <a:srgbClr val="C00000"/>
                </a:solidFill>
                <a:latin typeface="Gill Sans MT" charset="0"/>
                <a:cs typeface="+mn-cs"/>
              </a:rPr>
              <a:t> </a:t>
            </a:r>
            <a:r>
              <a:rPr lang="en-US" sz="2000" i="0">
                <a:solidFill>
                  <a:srgbClr val="000000"/>
                </a:solidFill>
                <a:latin typeface="Gill Sans MT" charset="0"/>
                <a:cs typeface="+mn-cs"/>
              </a:rPr>
              <a:t>displayed</a:t>
            </a:r>
          </a:p>
        </p:txBody>
      </p:sp>
      <p:grpSp>
        <p:nvGrpSpPr>
          <p:cNvPr id="181279" name="Group 248"/>
          <p:cNvGrpSpPr>
            <a:grpSpLocks/>
          </p:cNvGrpSpPr>
          <p:nvPr/>
        </p:nvGrpSpPr>
        <p:grpSpPr bwMode="auto">
          <a:xfrm>
            <a:off x="2470150" y="4932363"/>
            <a:ext cx="333375" cy="581025"/>
            <a:chOff x="4140" y="429"/>
            <a:chExt cx="1425" cy="2396"/>
          </a:xfrm>
        </p:grpSpPr>
        <p:sp>
          <p:nvSpPr>
            <p:cNvPr id="181296" name="Freeform 148"/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9 w 354"/>
                <a:gd name="T1" fmla="*/ 0 h 2742"/>
                <a:gd name="T2" fmla="*/ 47 w 354"/>
                <a:gd name="T3" fmla="*/ 66 h 2742"/>
                <a:gd name="T4" fmla="*/ 46 w 354"/>
                <a:gd name="T5" fmla="*/ 510 h 2742"/>
                <a:gd name="T6" fmla="*/ 0 w 354"/>
                <a:gd name="T7" fmla="*/ 534 h 2742"/>
                <a:gd name="T8" fmla="*/ 9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4"/>
                <a:gd name="T16" fmla="*/ 0 h 2742"/>
                <a:gd name="T17" fmla="*/ 354 w 354"/>
                <a:gd name="T18" fmla="*/ 2742 h 274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4" name="Rectangle 149"/>
            <p:cNvSpPr>
              <a:spLocks noChangeArrowheads="1"/>
            </p:cNvSpPr>
            <p:nvPr/>
          </p:nvSpPr>
          <p:spPr bwMode="auto">
            <a:xfrm>
              <a:off x="4208" y="429"/>
              <a:ext cx="1045" cy="2285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1298" name="Freeform 150"/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9 w 211"/>
                <a:gd name="T3" fmla="*/ 43 h 2537"/>
                <a:gd name="T4" fmla="*/ 2 w 211"/>
                <a:gd name="T5" fmla="*/ 486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1"/>
                <a:gd name="T13" fmla="*/ 0 h 2537"/>
                <a:gd name="T14" fmla="*/ 211 w 211"/>
                <a:gd name="T15" fmla="*/ 2537 h 25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299" name="Freeform 151"/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5 h 226"/>
                <a:gd name="T4" fmla="*/ 45 w 328"/>
                <a:gd name="T5" fmla="*/ 45 h 226"/>
                <a:gd name="T6" fmla="*/ 0 w 328"/>
                <a:gd name="T7" fmla="*/ 19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37" name="Rectangle 152"/>
            <p:cNvSpPr>
              <a:spLocks noChangeArrowheads="1"/>
            </p:cNvSpPr>
            <p:nvPr/>
          </p:nvSpPr>
          <p:spPr bwMode="auto">
            <a:xfrm>
              <a:off x="4215" y="691"/>
              <a:ext cx="590" cy="52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81301" name="Group 153"/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263" name="AutoShape 154"/>
              <p:cNvSpPr>
                <a:spLocks noChangeArrowheads="1"/>
              </p:cNvSpPr>
              <p:nvPr/>
            </p:nvSpPr>
            <p:spPr bwMode="auto">
              <a:xfrm>
                <a:off x="616" y="2571"/>
                <a:ext cx="720" cy="138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4" name="AutoShape 155"/>
              <p:cNvSpPr>
                <a:spLocks noChangeArrowheads="1"/>
              </p:cNvSpPr>
              <p:nvPr/>
            </p:nvSpPr>
            <p:spPr bwMode="auto">
              <a:xfrm>
                <a:off x="633" y="2590"/>
                <a:ext cx="686" cy="1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39" name="Rectangle 156"/>
            <p:cNvSpPr>
              <a:spLocks noChangeArrowheads="1"/>
            </p:cNvSpPr>
            <p:nvPr/>
          </p:nvSpPr>
          <p:spPr bwMode="auto">
            <a:xfrm>
              <a:off x="4221" y="1018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81303" name="Group 157"/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261" name="AutoShape 158"/>
              <p:cNvSpPr>
                <a:spLocks noChangeArrowheads="1"/>
              </p:cNvSpPr>
              <p:nvPr/>
            </p:nvSpPr>
            <p:spPr bwMode="auto">
              <a:xfrm>
                <a:off x="610" y="2566"/>
                <a:ext cx="728" cy="143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2" name="AutoShape 159"/>
              <p:cNvSpPr>
                <a:spLocks noChangeArrowheads="1"/>
              </p:cNvSpPr>
              <p:nvPr/>
            </p:nvSpPr>
            <p:spPr bwMode="auto">
              <a:xfrm>
                <a:off x="627" y="2580"/>
                <a:ext cx="694" cy="109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1" name="Rectangle 160"/>
            <p:cNvSpPr>
              <a:spLocks noChangeArrowheads="1"/>
            </p:cNvSpPr>
            <p:nvPr/>
          </p:nvSpPr>
          <p:spPr bwMode="auto">
            <a:xfrm>
              <a:off x="4215" y="1359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42" name="Rectangle 161"/>
            <p:cNvSpPr>
              <a:spLocks noChangeArrowheads="1"/>
            </p:cNvSpPr>
            <p:nvPr/>
          </p:nvSpPr>
          <p:spPr bwMode="auto">
            <a:xfrm>
              <a:off x="4228" y="1653"/>
              <a:ext cx="597" cy="4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grpSp>
          <p:nvGrpSpPr>
            <p:cNvPr id="181306" name="Group 162"/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59" name="AutoShape 163"/>
              <p:cNvSpPr>
                <a:spLocks noChangeArrowheads="1"/>
              </p:cNvSpPr>
              <p:nvPr/>
            </p:nvSpPr>
            <p:spPr bwMode="auto">
              <a:xfrm>
                <a:off x="617" y="2568"/>
                <a:ext cx="719" cy="139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60" name="AutoShape 164"/>
              <p:cNvSpPr>
                <a:spLocks noChangeArrowheads="1"/>
              </p:cNvSpPr>
              <p:nvPr/>
            </p:nvSpPr>
            <p:spPr bwMode="auto">
              <a:xfrm>
                <a:off x="634" y="2586"/>
                <a:ext cx="685" cy="102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181307" name="Freeform 165"/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45 w 328"/>
                <a:gd name="T3" fmla="*/ 24 h 226"/>
                <a:gd name="T4" fmla="*/ 45 w 328"/>
                <a:gd name="T5" fmla="*/ 43 h 226"/>
                <a:gd name="T6" fmla="*/ 0 w 328"/>
                <a:gd name="T7" fmla="*/ 18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8"/>
                <a:gd name="T16" fmla="*/ 0 h 226"/>
                <a:gd name="T17" fmla="*/ 328 w 328"/>
                <a:gd name="T18" fmla="*/ 226 h 2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1308" name="Group 166"/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257" name="AutoShape 167"/>
              <p:cNvSpPr>
                <a:spLocks noChangeArrowheads="1"/>
              </p:cNvSpPr>
              <p:nvPr/>
            </p:nvSpPr>
            <p:spPr bwMode="auto">
              <a:xfrm>
                <a:off x="612" y="2567"/>
                <a:ext cx="727" cy="137"/>
              </a:xfrm>
              <a:prstGeom prst="roundRect">
                <a:avLst>
                  <a:gd name="adj" fmla="val 50000"/>
                </a:avLst>
              </a:prstGeom>
              <a:solidFill>
                <a:schemeClr val="tx1"/>
              </a:soli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  <p:sp>
            <p:nvSpPr>
              <p:cNvPr id="93258" name="AutoShape 168"/>
              <p:cNvSpPr>
                <a:spLocks noChangeArrowheads="1"/>
              </p:cNvSpPr>
              <p:nvPr/>
            </p:nvSpPr>
            <p:spPr bwMode="auto">
              <a:xfrm>
                <a:off x="629" y="2580"/>
                <a:ext cx="693" cy="10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solidFill>
                    <a:srgbClr val="000000"/>
                  </a:solidFill>
                  <a:cs typeface="+mn-cs"/>
                </a:endParaRPr>
              </a:p>
            </p:txBody>
          </p:sp>
        </p:grpSp>
        <p:sp>
          <p:nvSpPr>
            <p:cNvPr id="93246" name="Rectangle 169"/>
            <p:cNvSpPr>
              <a:spLocks noChangeArrowheads="1"/>
            </p:cNvSpPr>
            <p:nvPr/>
          </p:nvSpPr>
          <p:spPr bwMode="auto">
            <a:xfrm>
              <a:off x="5253" y="429"/>
              <a:ext cx="68" cy="2291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1310" name="Freeform 170"/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40 w 296"/>
                <a:gd name="T3" fmla="*/ 27 h 256"/>
                <a:gd name="T4" fmla="*/ 40 w 296"/>
                <a:gd name="T5" fmla="*/ 49 h 256"/>
                <a:gd name="T6" fmla="*/ 0 w 296"/>
                <a:gd name="T7" fmla="*/ 18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96"/>
                <a:gd name="T16" fmla="*/ 0 h 256"/>
                <a:gd name="T17" fmla="*/ 296 w 296"/>
                <a:gd name="T18" fmla="*/ 256 h 25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1311" name="Freeform 171"/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42 w 304"/>
                <a:gd name="T3" fmla="*/ 32 h 288"/>
                <a:gd name="T4" fmla="*/ 39 w 304"/>
                <a:gd name="T5" fmla="*/ 57 h 288"/>
                <a:gd name="T6" fmla="*/ 2 w 304"/>
                <a:gd name="T7" fmla="*/ 24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4"/>
                <a:gd name="T16" fmla="*/ 0 h 288"/>
                <a:gd name="T17" fmla="*/ 304 w 304"/>
                <a:gd name="T18" fmla="*/ 288 h 28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49" name="Oval 172"/>
            <p:cNvSpPr>
              <a:spLocks noChangeArrowheads="1"/>
            </p:cNvSpPr>
            <p:nvPr/>
          </p:nvSpPr>
          <p:spPr bwMode="auto">
            <a:xfrm>
              <a:off x="5518" y="2609"/>
              <a:ext cx="47" cy="9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81313" name="Freeform 173"/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21 h 240"/>
                <a:gd name="T2" fmla="*/ 2 w 306"/>
                <a:gd name="T3" fmla="*/ 48 h 240"/>
                <a:gd name="T4" fmla="*/ 42 w 306"/>
                <a:gd name="T5" fmla="*/ 22 h 240"/>
                <a:gd name="T6" fmla="*/ 40 w 306"/>
                <a:gd name="T7" fmla="*/ 0 h 240"/>
                <a:gd name="T8" fmla="*/ 0 w 306"/>
                <a:gd name="T9" fmla="*/ 21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6"/>
                <a:gd name="T16" fmla="*/ 0 h 240"/>
                <a:gd name="T17" fmla="*/ 306 w 306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251" name="AutoShape 174"/>
            <p:cNvSpPr>
              <a:spLocks noChangeArrowheads="1"/>
            </p:cNvSpPr>
            <p:nvPr/>
          </p:nvSpPr>
          <p:spPr bwMode="auto">
            <a:xfrm>
              <a:off x="4140" y="2681"/>
              <a:ext cx="1201" cy="144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2" name="AutoShape 175"/>
            <p:cNvSpPr>
              <a:spLocks noChangeArrowheads="1"/>
            </p:cNvSpPr>
            <p:nvPr/>
          </p:nvSpPr>
          <p:spPr bwMode="auto">
            <a:xfrm>
              <a:off x="4208" y="2714"/>
              <a:ext cx="1065" cy="79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chemeClr val="tx2"/>
                </a:gs>
                <a:gs pos="100000">
                  <a:schemeClr val="bg2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3" name="Oval 176"/>
            <p:cNvSpPr>
              <a:spLocks noChangeArrowheads="1"/>
            </p:cNvSpPr>
            <p:nvPr/>
          </p:nvSpPr>
          <p:spPr bwMode="auto">
            <a:xfrm>
              <a:off x="4310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4" name="Oval 177"/>
            <p:cNvSpPr>
              <a:spLocks noChangeArrowheads="1"/>
            </p:cNvSpPr>
            <p:nvPr/>
          </p:nvSpPr>
          <p:spPr bwMode="auto">
            <a:xfrm>
              <a:off x="4486" y="2386"/>
              <a:ext cx="163" cy="13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>
                <a:solidFill>
                  <a:srgbClr val="FF0000"/>
                </a:solidFill>
                <a:cs typeface="+mn-cs"/>
              </a:endParaRPr>
            </a:p>
          </p:txBody>
        </p:sp>
        <p:sp>
          <p:nvSpPr>
            <p:cNvPr id="93255" name="Oval 178"/>
            <p:cNvSpPr>
              <a:spLocks noChangeArrowheads="1"/>
            </p:cNvSpPr>
            <p:nvPr/>
          </p:nvSpPr>
          <p:spPr bwMode="auto">
            <a:xfrm>
              <a:off x="4663" y="2380"/>
              <a:ext cx="156" cy="144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93256" name="Rectangle 179"/>
            <p:cNvSpPr>
              <a:spLocks noChangeArrowheads="1"/>
            </p:cNvSpPr>
            <p:nvPr/>
          </p:nvSpPr>
          <p:spPr bwMode="auto">
            <a:xfrm>
              <a:off x="5063" y="1836"/>
              <a:ext cx="81" cy="759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solidFill>
                  <a:srgbClr val="000000"/>
                </a:solidFill>
                <a:cs typeface="+mn-cs"/>
              </a:endParaRPr>
            </a:p>
          </p:txBody>
        </p:sp>
      </p:grpSp>
      <p:grpSp>
        <p:nvGrpSpPr>
          <p:cNvPr id="181280" name="Group 110"/>
          <p:cNvGrpSpPr>
            <a:grpSpLocks/>
          </p:cNvGrpSpPr>
          <p:nvPr/>
        </p:nvGrpSpPr>
        <p:grpSpPr bwMode="auto">
          <a:xfrm>
            <a:off x="5213350" y="2041525"/>
            <a:ext cx="757238" cy="379413"/>
            <a:chOff x="2466" y="2026"/>
            <a:chExt cx="477" cy="282"/>
          </a:xfrm>
        </p:grpSpPr>
        <p:sp>
          <p:nvSpPr>
            <p:cNvPr id="181282" name="Oval 111"/>
            <p:cNvSpPr>
              <a:spLocks noChangeArrowheads="1"/>
            </p:cNvSpPr>
            <p:nvPr/>
          </p:nvSpPr>
          <p:spPr bwMode="auto">
            <a:xfrm>
              <a:off x="2466" y="2168"/>
              <a:ext cx="476" cy="14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1283" name="Line 112"/>
            <p:cNvSpPr>
              <a:spLocks noChangeShapeType="1"/>
            </p:cNvSpPr>
            <p:nvPr/>
          </p:nvSpPr>
          <p:spPr bwMode="auto">
            <a:xfrm>
              <a:off x="2470" y="2125"/>
              <a:ext cx="1" cy="8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84" name="Rectangle 113"/>
            <p:cNvSpPr>
              <a:spLocks noChangeArrowheads="1"/>
            </p:cNvSpPr>
            <p:nvPr/>
          </p:nvSpPr>
          <p:spPr bwMode="auto">
            <a:xfrm>
              <a:off x="2470" y="2125"/>
              <a:ext cx="472" cy="111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 i="0">
                <a:solidFill>
                  <a:srgbClr val="000000"/>
                </a:solidFill>
                <a:latin typeface="Times New Roman" charset="0"/>
              </a:endParaRPr>
            </a:p>
          </p:txBody>
        </p:sp>
        <p:sp>
          <p:nvSpPr>
            <p:cNvPr id="181285" name="Oval 114"/>
            <p:cNvSpPr>
              <a:spLocks noChangeArrowheads="1"/>
            </p:cNvSpPr>
            <p:nvPr/>
          </p:nvSpPr>
          <p:spPr bwMode="auto">
            <a:xfrm>
              <a:off x="2466" y="2026"/>
              <a:ext cx="476" cy="16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 i="0">
                <a:solidFill>
                  <a:srgbClr val="000000"/>
                </a:solidFill>
                <a:latin typeface="Arial" charset="0"/>
              </a:endParaRPr>
            </a:p>
          </p:txBody>
        </p:sp>
        <p:grpSp>
          <p:nvGrpSpPr>
            <p:cNvPr id="181286" name="Group 115"/>
            <p:cNvGrpSpPr>
              <a:grpSpLocks/>
            </p:cNvGrpSpPr>
            <p:nvPr/>
          </p:nvGrpSpPr>
          <p:grpSpPr bwMode="auto">
            <a:xfrm>
              <a:off x="2581" y="2061"/>
              <a:ext cx="236" cy="94"/>
              <a:chOff x="2848" y="848"/>
              <a:chExt cx="140" cy="98"/>
            </a:xfrm>
          </p:grpSpPr>
          <p:sp>
            <p:nvSpPr>
              <p:cNvPr id="181293" name="Line 1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294" name="Line 1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295" name="Line 1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1287" name="Group 119"/>
            <p:cNvGrpSpPr>
              <a:grpSpLocks/>
            </p:cNvGrpSpPr>
            <p:nvPr/>
          </p:nvGrpSpPr>
          <p:grpSpPr bwMode="auto">
            <a:xfrm flipV="1">
              <a:off x="2581" y="2060"/>
              <a:ext cx="236" cy="94"/>
              <a:chOff x="2848" y="848"/>
              <a:chExt cx="140" cy="98"/>
            </a:xfrm>
          </p:grpSpPr>
          <p:sp>
            <p:nvSpPr>
              <p:cNvPr id="181290" name="Line 12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291" name="Line 12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1292" name="Line 12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81288" name="Line 123"/>
            <p:cNvSpPr>
              <a:spLocks noChangeShapeType="1"/>
            </p:cNvSpPr>
            <p:nvPr/>
          </p:nvSpPr>
          <p:spPr bwMode="auto">
            <a:xfrm flipH="1">
              <a:off x="2942" y="2109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1289" name="Line 124"/>
            <p:cNvSpPr>
              <a:spLocks noChangeShapeType="1"/>
            </p:cNvSpPr>
            <p:nvPr/>
          </p:nvSpPr>
          <p:spPr bwMode="auto">
            <a:xfrm flipH="1">
              <a:off x="2466" y="2117"/>
              <a:ext cx="1" cy="12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81281" name="Picture 15" descr="underline_base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6715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03747E-6 L -1.66667E-6 0.07357 L 0.36771 0.07056 L 0.26545 0.23434 L 0.35625 0.23133 L 0.54826 0.0199 L 0.30347 0.51932 L 0.03437 0.51932 L 0.03437 0.41962 " pathEditMode="relative" ptsTypes="AAAAAAAAA">
                                      <p:cBhvr>
                                        <p:cTn id="24" dur="2000" fill="hold"/>
                                        <p:tgtEl>
                                          <p:spTgt spid="934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934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93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93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708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93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8501E-6 L 0.00573 0.09969 L 0.28159 0.09646 L 0.52534 -0.418 L 0.31614 -0.18367 L 0.22986 -0.18668 L 0.32309 -0.36295 L -0.03438 -0.36295 L -0.03334 -0.42101 " pathEditMode="relative" ptsTypes="AAAAAAAAA">
                                      <p:cBhvr>
                                        <p:cTn id="54" dur="2000" fill="hold"/>
                                        <p:tgtEl>
                                          <p:spTgt spid="7080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708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8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93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1000"/>
                                        <p:tgtEl>
                                          <p:spTgt spid="708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3" presetID="9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08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633" grpId="0"/>
      <p:bldP spid="707634" grpId="0"/>
      <p:bldP spid="707635" grpId="0"/>
      <p:bldP spid="707813" grpId="0"/>
      <p:bldP spid="708064" grpId="0"/>
      <p:bldP spid="708064" grpId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18227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solidFill>
                  <a:srgbClr val="000000"/>
                </a:solidFill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solidFill>
                  <a:srgbClr val="000000"/>
                </a:solidFill>
                <a:latin typeface="Arial" charset="0"/>
                <a:cs typeface="Arial" charset="0"/>
              </a:rPr>
              <a:t>-</a:t>
            </a:r>
            <a:fld id="{9097C413-AE9D-9F46-AF5F-41AC83E4541E}" type="slidenum">
              <a:rPr lang="en-US" sz="1200" i="0">
                <a:solidFill>
                  <a:srgbClr val="000000"/>
                </a:solidFill>
                <a:latin typeface="Arial" charset="0"/>
                <a:cs typeface="Arial" charset="0"/>
              </a:rPr>
              <a:pPr/>
              <a:t>78</a:t>
            </a:fld>
            <a:endParaRPr lang="en-US" sz="1200" i="0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2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ill Sans MT" charset="0"/>
              </a:rPr>
              <a:t>Chapter </a:t>
            </a:r>
            <a:r>
              <a:rPr lang="en-US" dirty="0" smtClean="0">
                <a:latin typeface="Gill Sans MT" charset="0"/>
              </a:rPr>
              <a:t>6/</a:t>
            </a:r>
            <a:r>
              <a:rPr lang="en-US" dirty="0">
                <a:latin typeface="Gill Sans MT" charset="0"/>
              </a:rPr>
              <a:t>7</a:t>
            </a:r>
            <a:r>
              <a:rPr lang="en-US" dirty="0" smtClean="0">
                <a:latin typeface="Gill Sans MT" charset="0"/>
              </a:rPr>
              <a:t>: </a:t>
            </a:r>
            <a:r>
              <a:rPr lang="en-US" dirty="0">
                <a:latin typeface="Gill Sans MT" charset="0"/>
              </a:rPr>
              <a:t>Summary</a:t>
            </a:r>
          </a:p>
        </p:txBody>
      </p:sp>
      <p:sp>
        <p:nvSpPr>
          <p:cNvPr id="1822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931150" cy="4648200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 </a:t>
            </a:r>
            <a:r>
              <a:rPr lang="en-US">
                <a:latin typeface="Gill Sans MT" charset="0"/>
              </a:rPr>
              <a:t>principles behind data link layer services:</a:t>
            </a:r>
          </a:p>
          <a:p>
            <a:pPr lvl="1"/>
            <a:r>
              <a:rPr lang="en-US">
                <a:latin typeface="Gill Sans MT" charset="0"/>
              </a:rPr>
              <a:t>error detection, correction</a:t>
            </a:r>
          </a:p>
          <a:p>
            <a:pPr lvl="1"/>
            <a:r>
              <a:rPr lang="en-US">
                <a:latin typeface="Gill Sans MT" charset="0"/>
              </a:rPr>
              <a:t>sharing a broadcast channel: multiple access</a:t>
            </a:r>
          </a:p>
          <a:p>
            <a:pPr lvl="1"/>
            <a:r>
              <a:rPr lang="en-US">
                <a:latin typeface="Gill Sans MT" charset="0"/>
              </a:rPr>
              <a:t>link layer addressing</a:t>
            </a:r>
          </a:p>
          <a:p>
            <a:r>
              <a:rPr lang="en-US">
                <a:latin typeface="Gill Sans MT" charset="0"/>
              </a:rPr>
              <a:t>instantiation and implementation of various link layer technologies</a:t>
            </a:r>
          </a:p>
          <a:p>
            <a:pPr lvl="1"/>
            <a:r>
              <a:rPr lang="en-US">
                <a:latin typeface="Gill Sans MT" charset="0"/>
              </a:rPr>
              <a:t>Ethernet</a:t>
            </a:r>
          </a:p>
          <a:p>
            <a:pPr lvl="1"/>
            <a:r>
              <a:rPr lang="en-US">
                <a:latin typeface="Gill Sans MT" charset="0"/>
              </a:rPr>
              <a:t>switched LANS</a:t>
            </a:r>
          </a:p>
          <a:p>
            <a:pPr lvl="1"/>
            <a:r>
              <a:rPr lang="en-US">
                <a:latin typeface="Gill Sans MT" charset="0"/>
              </a:rPr>
              <a:t>Wireless LANS</a:t>
            </a:r>
          </a:p>
          <a:p>
            <a:r>
              <a:rPr lang="en-US">
                <a:latin typeface="Gill Sans MT" charset="0"/>
              </a:rPr>
              <a:t>synthesis: a day in the life of a web request</a:t>
            </a:r>
          </a:p>
          <a:p>
            <a:endParaRPr lang="en-US" sz="2400">
              <a:latin typeface="Gill Sans MT" charset="0"/>
            </a:endParaRPr>
          </a:p>
        </p:txBody>
      </p:sp>
      <p:pic>
        <p:nvPicPr>
          <p:cNvPr id="182277" name="Picture 21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1030288"/>
            <a:ext cx="5027612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409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F2D0B28F-898A-4746-B158-E950AE0BD3AE}" type="slidenum">
              <a:rPr lang="en-US" sz="1200" i="0">
                <a:latin typeface="Arial" charset="0"/>
                <a:cs typeface="Arial" charset="0"/>
              </a:rPr>
              <a:pPr/>
              <a:t>8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306268" name="Freeform 92"/>
          <p:cNvSpPr>
            <a:spLocks/>
          </p:cNvSpPr>
          <p:nvPr/>
        </p:nvSpPr>
        <p:spPr bwMode="auto">
          <a:xfrm>
            <a:off x="5656263" y="2616200"/>
            <a:ext cx="2308225" cy="3028950"/>
          </a:xfrm>
          <a:custGeom>
            <a:avLst/>
            <a:gdLst>
              <a:gd name="T0" fmla="*/ 0 w 1454"/>
              <a:gd name="T1" fmla="*/ 2743200 h 1908"/>
              <a:gd name="T2" fmla="*/ 31750 w 1454"/>
              <a:gd name="T3" fmla="*/ 2668588 h 1908"/>
              <a:gd name="T4" fmla="*/ 446088 w 1454"/>
              <a:gd name="T5" fmla="*/ 0 h 1908"/>
              <a:gd name="T6" fmla="*/ 1978025 w 1454"/>
              <a:gd name="T7" fmla="*/ 477838 h 1908"/>
              <a:gd name="T8" fmla="*/ 2308225 w 1454"/>
              <a:gd name="T9" fmla="*/ 2370138 h 1908"/>
              <a:gd name="T10" fmla="*/ 393700 w 1454"/>
              <a:gd name="T11" fmla="*/ 3028950 h 1908"/>
              <a:gd name="T12" fmla="*/ 0 w 1454"/>
              <a:gd name="T13" fmla="*/ 2743200 h 19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454" h="1908">
                <a:moveTo>
                  <a:pt x="0" y="1728"/>
                </a:moveTo>
                <a:cubicBezTo>
                  <a:pt x="15" y="1684"/>
                  <a:pt x="4" y="1697"/>
                  <a:pt x="20" y="1681"/>
                </a:cubicBezTo>
                <a:lnTo>
                  <a:pt x="281" y="0"/>
                </a:lnTo>
                <a:lnTo>
                  <a:pt x="1246" y="301"/>
                </a:lnTo>
                <a:lnTo>
                  <a:pt x="1454" y="1493"/>
                </a:lnTo>
                <a:lnTo>
                  <a:pt x="248" y="1908"/>
                </a:lnTo>
                <a:lnTo>
                  <a:pt x="0" y="1728"/>
                </a:lnTo>
                <a:close/>
              </a:path>
            </a:pathLst>
          </a:custGeom>
          <a:gradFill rotWithShape="1">
            <a:gsLst>
              <a:gs pos="0">
                <a:srgbClr val="000099"/>
              </a:gs>
              <a:gs pos="50000">
                <a:schemeClr val="bg1"/>
              </a:gs>
              <a:gs pos="100000">
                <a:srgbClr val="000099"/>
              </a:gs>
            </a:gsLst>
            <a:lin ang="18900000" scaled="1"/>
          </a:gradFill>
          <a:ln>
            <a:noFill/>
          </a:ln>
          <a:effectLst/>
          <a:extLst/>
        </p:spPr>
        <p:txBody>
          <a:bodyPr wrap="none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40964" name="Picture 88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887413"/>
            <a:ext cx="7769225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4175" y="100013"/>
            <a:ext cx="8251825" cy="1143000"/>
          </a:xfrm>
        </p:spPr>
        <p:txBody>
          <a:bodyPr/>
          <a:lstStyle/>
          <a:p>
            <a:pPr>
              <a:defRPr/>
            </a:pPr>
            <a:r>
              <a:rPr lang="en-US" sz="4000">
                <a:cs typeface="+mj-cs"/>
              </a:rPr>
              <a:t>Where is the link layer implemented?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8463" y="1243013"/>
            <a:ext cx="4075112" cy="4659312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in each and every host</a:t>
            </a:r>
          </a:p>
          <a:p>
            <a:r>
              <a:rPr lang="en-US" sz="2400">
                <a:latin typeface="Gill Sans MT" charset="0"/>
              </a:rPr>
              <a:t>link layer implemented in </a:t>
            </a:r>
            <a:r>
              <a:rPr lang="ja-JP" altLang="en-US" sz="2400">
                <a:latin typeface="Gill Sans MT" charset="0"/>
              </a:rPr>
              <a:t>“</a:t>
            </a:r>
            <a:r>
              <a:rPr lang="en-US" altLang="ja-JP" sz="2400">
                <a:latin typeface="Gill Sans MT" charset="0"/>
              </a:rPr>
              <a:t>adaptor</a:t>
            </a:r>
            <a:r>
              <a:rPr lang="ja-JP" altLang="en-US" sz="2400">
                <a:latin typeface="Gill Sans MT" charset="0"/>
              </a:rPr>
              <a:t>”</a:t>
            </a:r>
            <a:r>
              <a:rPr lang="en-US" altLang="ja-JP" sz="2400">
                <a:latin typeface="Gill Sans MT" charset="0"/>
              </a:rPr>
              <a:t> (aka </a:t>
            </a:r>
            <a:r>
              <a:rPr lang="en-US" altLang="ja-JP" sz="2400" i="1">
                <a:solidFill>
                  <a:srgbClr val="CC0000"/>
                </a:solidFill>
                <a:latin typeface="Gill Sans MT" charset="0"/>
              </a:rPr>
              <a:t>network interface card</a:t>
            </a:r>
            <a:r>
              <a:rPr lang="en-US" altLang="ja-JP" sz="2400">
                <a:latin typeface="Gill Sans MT" charset="0"/>
              </a:rPr>
              <a:t> NIC) or on a chip</a:t>
            </a:r>
          </a:p>
          <a:p>
            <a:pPr lvl="1"/>
            <a:r>
              <a:rPr lang="en-US">
                <a:latin typeface="Gill Sans MT" charset="0"/>
              </a:rPr>
              <a:t>Ethernet card, 802.11 card; Ethernet chipset</a:t>
            </a:r>
          </a:p>
          <a:p>
            <a:pPr lvl="1"/>
            <a:r>
              <a:rPr lang="en-US">
                <a:latin typeface="Gill Sans MT" charset="0"/>
              </a:rPr>
              <a:t>implements link, physical layer</a:t>
            </a:r>
          </a:p>
          <a:p>
            <a:r>
              <a:rPr lang="en-US" sz="2400">
                <a:latin typeface="Gill Sans MT" charset="0"/>
              </a:rPr>
              <a:t>attaches into host</a:t>
            </a:r>
            <a:r>
              <a:rPr lang="ja-JP" altLang="en-US" sz="2400">
                <a:latin typeface="Gill Sans MT" charset="0"/>
              </a:rPr>
              <a:t>’</a:t>
            </a:r>
            <a:r>
              <a:rPr lang="en-US" altLang="ja-JP" sz="2400">
                <a:latin typeface="Gill Sans MT" charset="0"/>
              </a:rPr>
              <a:t>s system buses</a:t>
            </a:r>
          </a:p>
          <a:p>
            <a:r>
              <a:rPr lang="en-US" sz="2400">
                <a:latin typeface="Gill Sans MT" charset="0"/>
              </a:rPr>
              <a:t>combination of hardware, software, firmware</a:t>
            </a:r>
          </a:p>
          <a:p>
            <a:pPr lvl="1"/>
            <a:endParaRPr lang="en-US">
              <a:latin typeface="Gill Sans MT" charset="0"/>
            </a:endParaRPr>
          </a:p>
        </p:txBody>
      </p:sp>
      <p:sp>
        <p:nvSpPr>
          <p:cNvPr id="8200" name="Rectangle 42"/>
          <p:cNvSpPr>
            <a:spLocks noChangeArrowheads="1"/>
          </p:cNvSpPr>
          <p:nvPr/>
        </p:nvSpPr>
        <p:spPr bwMode="auto">
          <a:xfrm>
            <a:off x="6129338" y="2614613"/>
            <a:ext cx="1836737" cy="24018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1" name="Rectangle 44"/>
          <p:cNvSpPr>
            <a:spLocks noChangeArrowheads="1"/>
          </p:cNvSpPr>
          <p:nvPr/>
        </p:nvSpPr>
        <p:spPr bwMode="auto">
          <a:xfrm>
            <a:off x="6578600" y="4552950"/>
            <a:ext cx="666750" cy="28257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2" name="Rectangle 45"/>
          <p:cNvSpPr>
            <a:spLocks noChangeArrowheads="1"/>
          </p:cNvSpPr>
          <p:nvPr/>
        </p:nvSpPr>
        <p:spPr bwMode="auto">
          <a:xfrm>
            <a:off x="6578600" y="396557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8203" name="Text Box 46"/>
          <p:cNvSpPr txBox="1">
            <a:spLocks noChangeArrowheads="1"/>
          </p:cNvSpPr>
          <p:nvPr/>
        </p:nvSpPr>
        <p:spPr bwMode="auto">
          <a:xfrm>
            <a:off x="6384925" y="4562475"/>
            <a:ext cx="1036638" cy="4556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1200" i="0" smtClean="0">
                <a:latin typeface="Arial" charset="0"/>
                <a:cs typeface="+mn-cs"/>
              </a:rPr>
              <a:t>physical</a:t>
            </a:r>
          </a:p>
          <a:p>
            <a:pPr algn="ctr" eaLnBrk="1" hangingPunct="1">
              <a:defRPr/>
            </a:pPr>
            <a:r>
              <a:rPr lang="en-US" sz="1200" i="0" smtClean="0">
                <a:latin typeface="Arial" charset="0"/>
                <a:cs typeface="+mn-cs"/>
              </a:rPr>
              <a:t>transmission</a:t>
            </a:r>
          </a:p>
        </p:txBody>
      </p:sp>
      <p:sp>
        <p:nvSpPr>
          <p:cNvPr id="40971" name="Freeform 47"/>
          <p:cNvSpPr>
            <a:spLocks/>
          </p:cNvSpPr>
          <p:nvPr/>
        </p:nvSpPr>
        <p:spPr bwMode="auto">
          <a:xfrm>
            <a:off x="6630988" y="3484563"/>
            <a:ext cx="200025" cy="460375"/>
          </a:xfrm>
          <a:custGeom>
            <a:avLst/>
            <a:gdLst>
              <a:gd name="T0" fmla="*/ 0 w 361"/>
              <a:gd name="T1" fmla="*/ 0 h 478"/>
              <a:gd name="T2" fmla="*/ 0 w 361"/>
              <a:gd name="T3" fmla="*/ 2147483647 h 478"/>
              <a:gd name="T4" fmla="*/ 2147483647 w 361"/>
              <a:gd name="T5" fmla="*/ 2147483647 h 478"/>
              <a:gd name="T6" fmla="*/ 2147483647 w 361"/>
              <a:gd name="T7" fmla="*/ 2147483647 h 478"/>
              <a:gd name="T8" fmla="*/ 0 60000 65536"/>
              <a:gd name="T9" fmla="*/ 0 60000 65536"/>
              <a:gd name="T10" fmla="*/ 0 60000 65536"/>
              <a:gd name="T11" fmla="*/ 0 60000 65536"/>
              <a:gd name="T12" fmla="*/ 0 w 361"/>
              <a:gd name="T13" fmla="*/ 0 h 478"/>
              <a:gd name="T14" fmla="*/ 361 w 361"/>
              <a:gd name="T15" fmla="*/ 478 h 47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1" h="478">
                <a:moveTo>
                  <a:pt x="0" y="0"/>
                </a:moveTo>
                <a:lnTo>
                  <a:pt x="0" y="230"/>
                </a:lnTo>
                <a:lnTo>
                  <a:pt x="361" y="230"/>
                </a:lnTo>
                <a:lnTo>
                  <a:pt x="359" y="478"/>
                </a:lnTo>
              </a:path>
            </a:pathLst>
          </a:cu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5" name="Line 48"/>
          <p:cNvSpPr>
            <a:spLocks noChangeShapeType="1"/>
          </p:cNvSpPr>
          <p:nvPr/>
        </p:nvSpPr>
        <p:spPr bwMode="auto">
          <a:xfrm>
            <a:off x="6496050" y="3657600"/>
            <a:ext cx="1358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6" name="Line 49"/>
          <p:cNvSpPr>
            <a:spLocks noChangeShapeType="1"/>
          </p:cNvSpPr>
          <p:nvPr/>
        </p:nvSpPr>
        <p:spPr bwMode="auto">
          <a:xfrm flipV="1">
            <a:off x="6891338" y="3665538"/>
            <a:ext cx="0" cy="3000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07" name="Rectangle 50"/>
          <p:cNvSpPr>
            <a:spLocks noChangeArrowheads="1"/>
          </p:cNvSpPr>
          <p:nvPr/>
        </p:nvSpPr>
        <p:spPr bwMode="auto">
          <a:xfrm>
            <a:off x="6384925" y="2967038"/>
            <a:ext cx="657225" cy="519112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cs typeface="+mn-cs"/>
              </a:rPr>
              <a:t>cpu</a:t>
            </a:r>
          </a:p>
        </p:txBody>
      </p:sp>
      <p:sp>
        <p:nvSpPr>
          <p:cNvPr id="8208" name="Rectangle 51"/>
          <p:cNvSpPr>
            <a:spLocks noChangeArrowheads="1"/>
          </p:cNvSpPr>
          <p:nvPr/>
        </p:nvSpPr>
        <p:spPr bwMode="auto">
          <a:xfrm>
            <a:off x="7204075" y="2968625"/>
            <a:ext cx="657225" cy="519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cs typeface="+mn-cs"/>
              </a:rPr>
              <a:t>memory</a:t>
            </a:r>
          </a:p>
        </p:txBody>
      </p:sp>
      <p:sp>
        <p:nvSpPr>
          <p:cNvPr id="8209" name="Line 52"/>
          <p:cNvSpPr>
            <a:spLocks noChangeShapeType="1"/>
          </p:cNvSpPr>
          <p:nvPr/>
        </p:nvSpPr>
        <p:spPr bwMode="auto">
          <a:xfrm flipH="1" flipV="1">
            <a:off x="6688138" y="3487738"/>
            <a:ext cx="1587" cy="169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0" name="Line 53"/>
          <p:cNvSpPr>
            <a:spLocks noChangeShapeType="1"/>
          </p:cNvSpPr>
          <p:nvPr/>
        </p:nvSpPr>
        <p:spPr bwMode="auto">
          <a:xfrm flipH="1" flipV="1">
            <a:off x="7561263" y="3489325"/>
            <a:ext cx="1587" cy="171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1" name="Text Box 54"/>
          <p:cNvSpPr txBox="1">
            <a:spLocks noChangeArrowheads="1"/>
          </p:cNvSpPr>
          <p:nvPr/>
        </p:nvSpPr>
        <p:spPr bwMode="auto">
          <a:xfrm>
            <a:off x="8008938" y="3786188"/>
            <a:ext cx="879475" cy="6397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  <a:cs typeface="+mn-cs"/>
              </a:rPr>
              <a:t>host </a:t>
            </a:r>
          </a:p>
          <a:p>
            <a:pPr eaLnBrk="1" hangingPunct="1">
              <a:defRPr/>
            </a:pPr>
            <a:r>
              <a:rPr lang="en-US" sz="1200" smtClean="0">
                <a:latin typeface="Arial" charset="0"/>
                <a:cs typeface="+mn-cs"/>
              </a:rPr>
              <a:t>bus </a:t>
            </a:r>
          </a:p>
          <a:p>
            <a:pPr eaLnBrk="1" hangingPunct="1">
              <a:defRPr/>
            </a:pPr>
            <a:r>
              <a:rPr lang="en-US" sz="1200" smtClean="0">
                <a:latin typeface="Arial" charset="0"/>
                <a:cs typeface="+mn-cs"/>
              </a:rPr>
              <a:t>(e.g., PCI)</a:t>
            </a:r>
          </a:p>
        </p:txBody>
      </p:sp>
      <p:sp>
        <p:nvSpPr>
          <p:cNvPr id="8212" name="Line 55"/>
          <p:cNvSpPr>
            <a:spLocks noChangeShapeType="1"/>
          </p:cNvSpPr>
          <p:nvPr/>
        </p:nvSpPr>
        <p:spPr bwMode="auto">
          <a:xfrm flipH="1">
            <a:off x="6891338" y="4273550"/>
            <a:ext cx="12700" cy="339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3" name="Line 56"/>
          <p:cNvSpPr>
            <a:spLocks noChangeShapeType="1"/>
          </p:cNvSpPr>
          <p:nvPr/>
        </p:nvSpPr>
        <p:spPr bwMode="auto">
          <a:xfrm>
            <a:off x="6889750" y="4806950"/>
            <a:ext cx="0" cy="3667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4" name="Line 57"/>
          <p:cNvSpPr>
            <a:spLocks noChangeShapeType="1"/>
          </p:cNvSpPr>
          <p:nvPr/>
        </p:nvSpPr>
        <p:spPr bwMode="auto">
          <a:xfrm flipH="1" flipV="1">
            <a:off x="7686675" y="3662363"/>
            <a:ext cx="382588" cy="268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5" name="Text Box 58"/>
          <p:cNvSpPr txBox="1">
            <a:spLocks noChangeArrowheads="1"/>
          </p:cNvSpPr>
          <p:nvPr/>
        </p:nvSpPr>
        <p:spPr bwMode="auto">
          <a:xfrm>
            <a:off x="7296150" y="5356225"/>
            <a:ext cx="1273175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smtClean="0">
                <a:latin typeface="Arial" charset="0"/>
                <a:cs typeface="+mn-cs"/>
              </a:rPr>
              <a:t>network adapter</a:t>
            </a:r>
          </a:p>
          <a:p>
            <a:pPr eaLnBrk="1" hangingPunct="1">
              <a:defRPr/>
            </a:pPr>
            <a:r>
              <a:rPr lang="en-US" sz="1200" smtClean="0">
                <a:latin typeface="Arial" charset="0"/>
                <a:cs typeface="+mn-cs"/>
              </a:rPr>
              <a:t>card</a:t>
            </a:r>
          </a:p>
        </p:txBody>
      </p:sp>
      <p:sp>
        <p:nvSpPr>
          <p:cNvPr id="8216" name="Line 59"/>
          <p:cNvSpPr>
            <a:spLocks noChangeShapeType="1"/>
          </p:cNvSpPr>
          <p:nvPr/>
        </p:nvSpPr>
        <p:spPr bwMode="auto">
          <a:xfrm flipH="1" flipV="1">
            <a:off x="7504113" y="4679950"/>
            <a:ext cx="271462" cy="750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8217" name="Rectangle 43"/>
          <p:cNvSpPr>
            <a:spLocks noChangeArrowheads="1"/>
          </p:cNvSpPr>
          <p:nvPr/>
        </p:nvSpPr>
        <p:spPr bwMode="auto">
          <a:xfrm>
            <a:off x="6351588" y="3854450"/>
            <a:ext cx="1122362" cy="1082675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" name="Group 84"/>
          <p:cNvGrpSpPr>
            <a:grpSpLocks/>
          </p:cNvGrpSpPr>
          <p:nvPr/>
        </p:nvGrpSpPr>
        <p:grpSpPr bwMode="auto">
          <a:xfrm>
            <a:off x="5091113" y="2743200"/>
            <a:ext cx="1466850" cy="2065338"/>
            <a:chOff x="2691" y="1728"/>
            <a:chExt cx="924" cy="1301"/>
          </a:xfrm>
        </p:grpSpPr>
        <p:sp>
          <p:nvSpPr>
            <p:cNvPr id="40991" name="Freeform 62"/>
            <p:cNvSpPr>
              <a:spLocks/>
            </p:cNvSpPr>
            <p:nvPr/>
          </p:nvSpPr>
          <p:spPr bwMode="auto">
            <a:xfrm>
              <a:off x="3225" y="2509"/>
              <a:ext cx="390" cy="520"/>
            </a:xfrm>
            <a:custGeom>
              <a:avLst/>
              <a:gdLst>
                <a:gd name="T0" fmla="*/ 390 w 390"/>
                <a:gd name="T1" fmla="*/ 0 h 520"/>
                <a:gd name="T2" fmla="*/ 0 w 390"/>
                <a:gd name="T3" fmla="*/ 221 h 520"/>
                <a:gd name="T4" fmla="*/ 3 w 390"/>
                <a:gd name="T5" fmla="*/ 433 h 520"/>
                <a:gd name="T6" fmla="*/ 388 w 390"/>
                <a:gd name="T7" fmla="*/ 520 h 520"/>
                <a:gd name="T8" fmla="*/ 390 w 390"/>
                <a:gd name="T9" fmla="*/ 0 h 5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90"/>
                <a:gd name="T16" fmla="*/ 0 h 520"/>
                <a:gd name="T17" fmla="*/ 390 w 390"/>
                <a:gd name="T18" fmla="*/ 520 h 5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90" h="520">
                  <a:moveTo>
                    <a:pt x="390" y="0"/>
                  </a:moveTo>
                  <a:lnTo>
                    <a:pt x="0" y="221"/>
                  </a:lnTo>
                  <a:lnTo>
                    <a:pt x="3" y="433"/>
                  </a:lnTo>
                  <a:lnTo>
                    <a:pt x="388" y="520"/>
                  </a:lnTo>
                  <a:lnTo>
                    <a:pt x="390" y="0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2" name="Freeform 63"/>
            <p:cNvSpPr>
              <a:spLocks/>
            </p:cNvSpPr>
            <p:nvPr/>
          </p:nvSpPr>
          <p:spPr bwMode="auto">
            <a:xfrm>
              <a:off x="3222" y="1767"/>
              <a:ext cx="275" cy="443"/>
            </a:xfrm>
            <a:custGeom>
              <a:avLst/>
              <a:gdLst>
                <a:gd name="T0" fmla="*/ 264 w 275"/>
                <a:gd name="T1" fmla="*/ 108 h 443"/>
                <a:gd name="T2" fmla="*/ 0 w 275"/>
                <a:gd name="T3" fmla="*/ 0 h 443"/>
                <a:gd name="T4" fmla="*/ 2 w 275"/>
                <a:gd name="T5" fmla="*/ 443 h 443"/>
                <a:gd name="T6" fmla="*/ 275 w 275"/>
                <a:gd name="T7" fmla="*/ 412 h 443"/>
                <a:gd name="T8" fmla="*/ 264 w 275"/>
                <a:gd name="T9" fmla="*/ 108 h 4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5"/>
                <a:gd name="T16" fmla="*/ 0 h 443"/>
                <a:gd name="T17" fmla="*/ 275 w 275"/>
                <a:gd name="T18" fmla="*/ 443 h 4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5" h="443">
                  <a:moveTo>
                    <a:pt x="264" y="108"/>
                  </a:moveTo>
                  <a:lnTo>
                    <a:pt x="0" y="0"/>
                  </a:lnTo>
                  <a:lnTo>
                    <a:pt x="2" y="443"/>
                  </a:lnTo>
                  <a:lnTo>
                    <a:pt x="275" y="412"/>
                  </a:lnTo>
                  <a:lnTo>
                    <a:pt x="264" y="108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rgbClr val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Rectangle 64"/>
            <p:cNvSpPr>
              <a:spLocks noChangeArrowheads="1"/>
            </p:cNvSpPr>
            <p:nvPr/>
          </p:nvSpPr>
          <p:spPr bwMode="auto">
            <a:xfrm>
              <a:off x="2737" y="1775"/>
              <a:ext cx="489" cy="5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7" name="Text Box 65"/>
            <p:cNvSpPr txBox="1">
              <a:spLocks noChangeArrowheads="1"/>
            </p:cNvSpPr>
            <p:nvPr/>
          </p:nvSpPr>
          <p:spPr bwMode="auto">
            <a:xfrm>
              <a:off x="2691" y="1728"/>
              <a:ext cx="572" cy="518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  <a:cs typeface="+mn-cs"/>
                </a:rPr>
                <a:t>application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  <a:cs typeface="+mn-cs"/>
                </a:rPr>
                <a:t>transport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  <a:cs typeface="+mn-cs"/>
                </a:rPr>
                <a:t>network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  <a:cs typeface="+mn-cs"/>
                </a:rPr>
                <a:t>link</a:t>
              </a:r>
            </a:p>
          </p:txBody>
        </p:sp>
        <p:sp>
          <p:nvSpPr>
            <p:cNvPr id="8228" name="Line 66"/>
            <p:cNvSpPr>
              <a:spLocks noChangeShapeType="1"/>
            </p:cNvSpPr>
            <p:nvPr/>
          </p:nvSpPr>
          <p:spPr bwMode="auto">
            <a:xfrm>
              <a:off x="2737" y="188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29" name="Line 67"/>
            <p:cNvSpPr>
              <a:spLocks noChangeShapeType="1"/>
            </p:cNvSpPr>
            <p:nvPr/>
          </p:nvSpPr>
          <p:spPr bwMode="auto">
            <a:xfrm>
              <a:off x="2737" y="199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0" name="Line 68"/>
            <p:cNvSpPr>
              <a:spLocks noChangeShapeType="1"/>
            </p:cNvSpPr>
            <p:nvPr/>
          </p:nvSpPr>
          <p:spPr bwMode="auto">
            <a:xfrm>
              <a:off x="2735" y="2098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1" name="Line 69"/>
            <p:cNvSpPr>
              <a:spLocks noChangeShapeType="1"/>
            </p:cNvSpPr>
            <p:nvPr/>
          </p:nvSpPr>
          <p:spPr bwMode="auto">
            <a:xfrm>
              <a:off x="2738" y="2206"/>
              <a:ext cx="48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2" name="Rectangle 70"/>
            <p:cNvSpPr>
              <a:spLocks noChangeArrowheads="1"/>
            </p:cNvSpPr>
            <p:nvPr/>
          </p:nvSpPr>
          <p:spPr bwMode="auto">
            <a:xfrm>
              <a:off x="2695" y="2212"/>
              <a:ext cx="552" cy="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3" name="Line 71"/>
            <p:cNvSpPr>
              <a:spLocks noChangeShapeType="1"/>
            </p:cNvSpPr>
            <p:nvPr/>
          </p:nvSpPr>
          <p:spPr bwMode="auto">
            <a:xfrm>
              <a:off x="2738" y="222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4" name="Line 72"/>
            <p:cNvSpPr>
              <a:spLocks noChangeShapeType="1"/>
            </p:cNvSpPr>
            <p:nvPr/>
          </p:nvSpPr>
          <p:spPr bwMode="auto">
            <a:xfrm>
              <a:off x="3225" y="2218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5" name="Rectangle 73"/>
            <p:cNvSpPr>
              <a:spLocks noChangeArrowheads="1"/>
            </p:cNvSpPr>
            <p:nvPr/>
          </p:nvSpPr>
          <p:spPr bwMode="auto">
            <a:xfrm>
              <a:off x="2737" y="2415"/>
              <a:ext cx="489" cy="5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6" name="Text Box 74"/>
            <p:cNvSpPr txBox="1">
              <a:spLocks noChangeArrowheads="1"/>
            </p:cNvSpPr>
            <p:nvPr/>
          </p:nvSpPr>
          <p:spPr bwMode="auto">
            <a:xfrm>
              <a:off x="2745" y="2345"/>
              <a:ext cx="462" cy="63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lvl1pPr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Comic Sans MS" charset="0"/>
                  <a:ea typeface="ＭＳ Ｐゴシック" charset="0"/>
                </a:defRPr>
              </a:lvl9pPr>
            </a:lstStyle>
            <a:p>
              <a:pPr algn="ctr" eaLnBrk="1" hangingPunct="1">
                <a:defRPr/>
              </a:pPr>
              <a:endParaRPr lang="en-US" sz="1200" i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endParaRPr lang="en-US" sz="1200" i="0" smtClean="0">
                <a:latin typeface="Arial" charset="0"/>
                <a:cs typeface="+mn-cs"/>
              </a:endParaRP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  <a:cs typeface="+mn-cs"/>
                </a:rPr>
                <a:t>link</a:t>
              </a:r>
            </a:p>
            <a:p>
              <a:pPr algn="ctr" eaLnBrk="1" hangingPunct="1">
                <a:defRPr/>
              </a:pPr>
              <a:r>
                <a:rPr lang="en-US" sz="1200" i="0" smtClean="0">
                  <a:latin typeface="Arial" charset="0"/>
                  <a:cs typeface="+mn-cs"/>
                </a:rPr>
                <a:t>physical</a:t>
              </a:r>
            </a:p>
          </p:txBody>
        </p:sp>
        <p:sp>
          <p:nvSpPr>
            <p:cNvPr id="8237" name="Line 75"/>
            <p:cNvSpPr>
              <a:spLocks noChangeShapeType="1"/>
            </p:cNvSpPr>
            <p:nvPr/>
          </p:nvSpPr>
          <p:spPr bwMode="auto">
            <a:xfrm>
              <a:off x="2737" y="252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8" name="Line 76"/>
            <p:cNvSpPr>
              <a:spLocks noChangeShapeType="1"/>
            </p:cNvSpPr>
            <p:nvPr/>
          </p:nvSpPr>
          <p:spPr bwMode="auto">
            <a:xfrm>
              <a:off x="2737" y="2632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39" name="Line 77"/>
            <p:cNvSpPr>
              <a:spLocks noChangeShapeType="1"/>
            </p:cNvSpPr>
            <p:nvPr/>
          </p:nvSpPr>
          <p:spPr bwMode="auto">
            <a:xfrm>
              <a:off x="2735" y="2721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40" name="Line 78"/>
            <p:cNvSpPr>
              <a:spLocks noChangeShapeType="1"/>
            </p:cNvSpPr>
            <p:nvPr/>
          </p:nvSpPr>
          <p:spPr bwMode="auto">
            <a:xfrm>
              <a:off x="2733" y="2836"/>
              <a:ext cx="4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41" name="Rectangle 79"/>
            <p:cNvSpPr>
              <a:spLocks noChangeArrowheads="1"/>
            </p:cNvSpPr>
            <p:nvPr/>
          </p:nvSpPr>
          <p:spPr bwMode="auto">
            <a:xfrm>
              <a:off x="2719" y="2390"/>
              <a:ext cx="518" cy="2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42" name="Line 80"/>
            <p:cNvSpPr>
              <a:spLocks noChangeShapeType="1"/>
            </p:cNvSpPr>
            <p:nvPr/>
          </p:nvSpPr>
          <p:spPr bwMode="auto">
            <a:xfrm>
              <a:off x="2737" y="2614"/>
              <a:ext cx="0" cy="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43" name="Line 81"/>
            <p:cNvSpPr>
              <a:spLocks noChangeShapeType="1"/>
            </p:cNvSpPr>
            <p:nvPr/>
          </p:nvSpPr>
          <p:spPr bwMode="auto">
            <a:xfrm>
              <a:off x="3226" y="2614"/>
              <a:ext cx="0" cy="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44" name="Rectangle 82"/>
            <p:cNvSpPr>
              <a:spLocks noChangeArrowheads="1"/>
            </p:cNvSpPr>
            <p:nvPr/>
          </p:nvSpPr>
          <p:spPr bwMode="auto">
            <a:xfrm>
              <a:off x="2736" y="1778"/>
              <a:ext cx="490" cy="4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245" name="Rectangle 83"/>
            <p:cNvSpPr>
              <a:spLocks noChangeArrowheads="1"/>
            </p:cNvSpPr>
            <p:nvPr/>
          </p:nvSpPr>
          <p:spPr bwMode="auto">
            <a:xfrm>
              <a:off x="2733" y="2721"/>
              <a:ext cx="489" cy="219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40986" name="Picture 8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1122363"/>
            <a:ext cx="1350963" cy="13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7" name="Picture 8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17625"/>
            <a:ext cx="1143000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88" name="Group 89"/>
          <p:cNvGrpSpPr>
            <a:grpSpLocks/>
          </p:cNvGrpSpPr>
          <p:nvPr/>
        </p:nvGrpSpPr>
        <p:grpSpPr bwMode="auto">
          <a:xfrm>
            <a:off x="5062538" y="5251450"/>
            <a:ext cx="1109662" cy="1095375"/>
            <a:chOff x="-44" y="1473"/>
            <a:chExt cx="981" cy="1105"/>
          </a:xfrm>
        </p:grpSpPr>
        <p:pic>
          <p:nvPicPr>
            <p:cNvPr id="40989" name="Picture 9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90" name="Freeform 91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oter Placeholder 5"/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>
                <a:latin typeface="Arial" charset="0"/>
                <a:cs typeface="Arial" charset="0"/>
              </a:rPr>
              <a:t>Link Layer</a:t>
            </a:r>
          </a:p>
        </p:txBody>
      </p:sp>
      <p:sp>
        <p:nvSpPr>
          <p:cNvPr id="430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r>
              <a:rPr lang="en-US" sz="1200" i="0" dirty="0">
                <a:latin typeface="Arial" charset="0"/>
                <a:cs typeface="Arial" charset="0"/>
              </a:rPr>
              <a:t>6</a:t>
            </a:r>
            <a:r>
              <a:rPr lang="en-US" sz="1200" i="0" dirty="0" smtClean="0">
                <a:latin typeface="Arial" charset="0"/>
                <a:cs typeface="Arial" charset="0"/>
              </a:rPr>
              <a:t>-</a:t>
            </a:r>
            <a:fld id="{8346DDE2-20E8-CC4C-90E3-0577C0150523}" type="slidenum">
              <a:rPr lang="en-US" sz="1200" i="0">
                <a:latin typeface="Arial" charset="0"/>
                <a:cs typeface="Arial" charset="0"/>
              </a:rPr>
              <a:pPr/>
              <a:t>9</a:t>
            </a:fld>
            <a:endParaRPr lang="en-US" sz="1200" i="0" dirty="0">
              <a:latin typeface="Arial" charset="0"/>
              <a:cs typeface="Arial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889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Adaptors communicating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5450" y="4275138"/>
            <a:ext cx="4067175" cy="1935162"/>
          </a:xfrm>
        </p:spPr>
        <p:txBody>
          <a:bodyPr/>
          <a:lstStyle/>
          <a:p>
            <a:pPr>
              <a:defRPr/>
            </a:pPr>
            <a:r>
              <a:rPr lang="en-US" sz="2400">
                <a:cs typeface="+mn-cs"/>
              </a:rPr>
              <a:t>sending side:</a:t>
            </a:r>
          </a:p>
          <a:p>
            <a:pPr lvl="1">
              <a:defRPr/>
            </a:pPr>
            <a:r>
              <a:rPr lang="en-US"/>
              <a:t>encapsulates datagram in frame</a:t>
            </a:r>
          </a:p>
          <a:p>
            <a:pPr lvl="1">
              <a:defRPr/>
            </a:pPr>
            <a:r>
              <a:rPr lang="en-US"/>
              <a:t>adds error checking bits, rdt, flow control, etc.</a:t>
            </a:r>
          </a:p>
        </p:txBody>
      </p:sp>
      <p:sp>
        <p:nvSpPr>
          <p:cNvPr id="4301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8500" y="4273550"/>
            <a:ext cx="4090988" cy="1851025"/>
          </a:xfrm>
        </p:spPr>
        <p:txBody>
          <a:bodyPr/>
          <a:lstStyle/>
          <a:p>
            <a:r>
              <a:rPr lang="en-US" sz="2400">
                <a:latin typeface="Gill Sans MT" charset="0"/>
              </a:rPr>
              <a:t>receiving side</a:t>
            </a:r>
          </a:p>
          <a:p>
            <a:pPr lvl="1"/>
            <a:r>
              <a:rPr lang="en-US">
                <a:latin typeface="Gill Sans MT" charset="0"/>
              </a:rPr>
              <a:t>looks for errors, rdt, flow control, etc</a:t>
            </a:r>
          </a:p>
          <a:p>
            <a:pPr lvl="1"/>
            <a:r>
              <a:rPr lang="en-US">
                <a:latin typeface="Gill Sans MT" charset="0"/>
              </a:rPr>
              <a:t>extracts datagram, passes to upper layer at receiving side</a:t>
            </a:r>
          </a:p>
        </p:txBody>
      </p:sp>
      <p:sp>
        <p:nvSpPr>
          <p:cNvPr id="9223" name="Rectangle 27"/>
          <p:cNvSpPr>
            <a:spLocks noChangeArrowheads="1"/>
          </p:cNvSpPr>
          <p:nvPr/>
        </p:nvSpPr>
        <p:spPr bwMode="auto">
          <a:xfrm>
            <a:off x="4113213" y="3394075"/>
            <a:ext cx="1444625" cy="2127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4" name="Rectangle 28"/>
          <p:cNvSpPr>
            <a:spLocks noChangeArrowheads="1"/>
          </p:cNvSpPr>
          <p:nvPr/>
        </p:nvSpPr>
        <p:spPr bwMode="auto">
          <a:xfrm>
            <a:off x="1957388" y="1373188"/>
            <a:ext cx="1944687" cy="17700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5" name="Line 29"/>
          <p:cNvSpPr>
            <a:spLocks noChangeShapeType="1"/>
          </p:cNvSpPr>
          <p:nvPr/>
        </p:nvSpPr>
        <p:spPr bwMode="auto">
          <a:xfrm>
            <a:off x="2052638" y="1892300"/>
            <a:ext cx="0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6" name="Rectangle 30"/>
          <p:cNvSpPr>
            <a:spLocks noChangeArrowheads="1"/>
          </p:cNvSpPr>
          <p:nvPr/>
        </p:nvSpPr>
        <p:spPr bwMode="auto">
          <a:xfrm>
            <a:off x="2193925" y="221297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7" name="Rectangle 31"/>
          <p:cNvSpPr>
            <a:spLocks noChangeArrowheads="1"/>
          </p:cNvSpPr>
          <p:nvPr/>
        </p:nvSpPr>
        <p:spPr bwMode="auto">
          <a:xfrm>
            <a:off x="2435225" y="2773363"/>
            <a:ext cx="704850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28" name="Rectangle 32"/>
          <p:cNvSpPr>
            <a:spLocks noChangeArrowheads="1"/>
          </p:cNvSpPr>
          <p:nvPr/>
        </p:nvSpPr>
        <p:spPr bwMode="auto">
          <a:xfrm>
            <a:off x="2435225" y="23018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29" name="Line 33"/>
          <p:cNvSpPr>
            <a:spLocks noChangeShapeType="1"/>
          </p:cNvSpPr>
          <p:nvPr/>
        </p:nvSpPr>
        <p:spPr bwMode="auto">
          <a:xfrm>
            <a:off x="2346325" y="205581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30" name="Line 34"/>
          <p:cNvSpPr>
            <a:spLocks noChangeShapeType="1"/>
          </p:cNvSpPr>
          <p:nvPr/>
        </p:nvSpPr>
        <p:spPr bwMode="auto">
          <a:xfrm flipV="1">
            <a:off x="2763838" y="206216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31" name="Rectangle 35"/>
          <p:cNvSpPr>
            <a:spLocks noChangeArrowheads="1"/>
          </p:cNvSpPr>
          <p:nvPr/>
        </p:nvSpPr>
        <p:spPr bwMode="auto">
          <a:xfrm>
            <a:off x="2228850" y="150177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>
              <a:latin typeface="Arial" charset="0"/>
              <a:cs typeface="+mn-cs"/>
            </a:endParaRPr>
          </a:p>
        </p:txBody>
      </p:sp>
      <p:sp>
        <p:nvSpPr>
          <p:cNvPr id="9232" name="Rectangle 36"/>
          <p:cNvSpPr>
            <a:spLocks noChangeArrowheads="1"/>
          </p:cNvSpPr>
          <p:nvPr/>
        </p:nvSpPr>
        <p:spPr bwMode="auto">
          <a:xfrm>
            <a:off x="3095625" y="150336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>
              <a:latin typeface="Arial" charset="0"/>
              <a:cs typeface="+mn-cs"/>
            </a:endParaRPr>
          </a:p>
        </p:txBody>
      </p:sp>
      <p:sp>
        <p:nvSpPr>
          <p:cNvPr id="9233" name="Line 37"/>
          <p:cNvSpPr>
            <a:spLocks noChangeShapeType="1"/>
          </p:cNvSpPr>
          <p:nvPr/>
        </p:nvSpPr>
        <p:spPr bwMode="auto">
          <a:xfrm flipH="1" flipV="1">
            <a:off x="2551113" y="1917700"/>
            <a:ext cx="1587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34" name="Line 38"/>
          <p:cNvSpPr>
            <a:spLocks noChangeShapeType="1"/>
          </p:cNvSpPr>
          <p:nvPr/>
        </p:nvSpPr>
        <p:spPr bwMode="auto">
          <a:xfrm flipH="1" flipV="1">
            <a:off x="3475038" y="192087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35" name="Rectangle 39"/>
          <p:cNvSpPr>
            <a:spLocks noChangeArrowheads="1"/>
          </p:cNvSpPr>
          <p:nvPr/>
        </p:nvSpPr>
        <p:spPr bwMode="auto">
          <a:xfrm>
            <a:off x="5832475" y="1430338"/>
            <a:ext cx="1944688" cy="173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36" name="Rectangle 40"/>
          <p:cNvSpPr>
            <a:spLocks noChangeArrowheads="1"/>
          </p:cNvSpPr>
          <p:nvPr/>
        </p:nvSpPr>
        <p:spPr bwMode="auto">
          <a:xfrm>
            <a:off x="6069013" y="2232025"/>
            <a:ext cx="1187450" cy="86677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37" name="Rectangle 41"/>
          <p:cNvSpPr>
            <a:spLocks noChangeArrowheads="1"/>
          </p:cNvSpPr>
          <p:nvPr/>
        </p:nvSpPr>
        <p:spPr bwMode="auto">
          <a:xfrm>
            <a:off x="6310313" y="2792413"/>
            <a:ext cx="703262" cy="2254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38" name="Rectangle 42"/>
          <p:cNvSpPr>
            <a:spLocks noChangeArrowheads="1"/>
          </p:cNvSpPr>
          <p:nvPr/>
        </p:nvSpPr>
        <p:spPr bwMode="auto">
          <a:xfrm>
            <a:off x="6310313" y="23209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r>
              <a:rPr lang="en-US" sz="1200" i="0">
                <a:latin typeface="Arial" charset="0"/>
                <a:cs typeface="+mn-cs"/>
              </a:rPr>
              <a:t>controller</a:t>
            </a:r>
          </a:p>
        </p:txBody>
      </p:sp>
      <p:sp>
        <p:nvSpPr>
          <p:cNvPr id="9239" name="Line 43"/>
          <p:cNvSpPr>
            <a:spLocks noChangeShapeType="1"/>
          </p:cNvSpPr>
          <p:nvPr/>
        </p:nvSpPr>
        <p:spPr bwMode="auto">
          <a:xfrm>
            <a:off x="6221413" y="2074863"/>
            <a:ext cx="143827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40" name="Line 44"/>
          <p:cNvSpPr>
            <a:spLocks noChangeShapeType="1"/>
          </p:cNvSpPr>
          <p:nvPr/>
        </p:nvSpPr>
        <p:spPr bwMode="auto">
          <a:xfrm flipV="1">
            <a:off x="6638925" y="2081213"/>
            <a:ext cx="0" cy="239712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41" name="Rectangle 45"/>
          <p:cNvSpPr>
            <a:spLocks noChangeArrowheads="1"/>
          </p:cNvSpPr>
          <p:nvPr/>
        </p:nvSpPr>
        <p:spPr bwMode="auto">
          <a:xfrm>
            <a:off x="6103938" y="1520825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>
              <a:latin typeface="Arial" charset="0"/>
              <a:cs typeface="+mn-cs"/>
            </a:endParaRPr>
          </a:p>
        </p:txBody>
      </p:sp>
      <p:sp>
        <p:nvSpPr>
          <p:cNvPr id="9242" name="Rectangle 46"/>
          <p:cNvSpPr>
            <a:spLocks noChangeArrowheads="1"/>
          </p:cNvSpPr>
          <p:nvPr/>
        </p:nvSpPr>
        <p:spPr bwMode="auto">
          <a:xfrm>
            <a:off x="6970713" y="1522413"/>
            <a:ext cx="695325" cy="4159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1400" i="0">
              <a:latin typeface="Arial" charset="0"/>
              <a:cs typeface="+mn-cs"/>
            </a:endParaRPr>
          </a:p>
        </p:txBody>
      </p:sp>
      <p:sp>
        <p:nvSpPr>
          <p:cNvPr id="9243" name="Line 47"/>
          <p:cNvSpPr>
            <a:spLocks noChangeShapeType="1"/>
          </p:cNvSpPr>
          <p:nvPr/>
        </p:nvSpPr>
        <p:spPr bwMode="auto">
          <a:xfrm flipH="1" flipV="1">
            <a:off x="6426200" y="1936750"/>
            <a:ext cx="1588" cy="138113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44" name="Line 48"/>
          <p:cNvSpPr>
            <a:spLocks noChangeShapeType="1"/>
          </p:cNvSpPr>
          <p:nvPr/>
        </p:nvSpPr>
        <p:spPr bwMode="auto">
          <a:xfrm flipH="1" flipV="1">
            <a:off x="7350125" y="1939925"/>
            <a:ext cx="0" cy="136525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45" name="Text Box 49"/>
          <p:cNvSpPr txBox="1">
            <a:spLocks noChangeArrowheads="1"/>
          </p:cNvSpPr>
          <p:nvPr/>
        </p:nvSpPr>
        <p:spPr bwMode="auto">
          <a:xfrm>
            <a:off x="1935163" y="3059113"/>
            <a:ext cx="1335087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+mn-cs"/>
              </a:rPr>
              <a:t>sending host</a:t>
            </a:r>
          </a:p>
        </p:txBody>
      </p:sp>
      <p:sp>
        <p:nvSpPr>
          <p:cNvPr id="9246" name="Text Box 50"/>
          <p:cNvSpPr txBox="1">
            <a:spLocks noChangeArrowheads="1"/>
          </p:cNvSpPr>
          <p:nvPr/>
        </p:nvSpPr>
        <p:spPr bwMode="auto">
          <a:xfrm>
            <a:off x="5727700" y="3057525"/>
            <a:ext cx="1438275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+mn-cs"/>
              </a:rPr>
              <a:t>receiving host</a:t>
            </a:r>
          </a:p>
        </p:txBody>
      </p:sp>
      <p:sp>
        <p:nvSpPr>
          <p:cNvPr id="9247" name="Rectangle 51"/>
          <p:cNvSpPr>
            <a:spLocks noChangeArrowheads="1"/>
          </p:cNvSpPr>
          <p:nvPr/>
        </p:nvSpPr>
        <p:spPr bwMode="auto">
          <a:xfrm>
            <a:off x="1512888" y="1966913"/>
            <a:ext cx="717550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48" name="Text Box 52"/>
          <p:cNvSpPr txBox="1">
            <a:spLocks noChangeArrowheads="1"/>
          </p:cNvSpPr>
          <p:nvPr/>
        </p:nvSpPr>
        <p:spPr bwMode="auto">
          <a:xfrm>
            <a:off x="1476375" y="1922463"/>
            <a:ext cx="825500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49" name="Line 53"/>
          <p:cNvSpPr>
            <a:spLocks noChangeShapeType="1"/>
          </p:cNvSpPr>
          <p:nvPr/>
        </p:nvSpPr>
        <p:spPr bwMode="auto">
          <a:xfrm>
            <a:off x="5961063" y="1870075"/>
            <a:ext cx="0" cy="392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50" name="Rectangle 54"/>
          <p:cNvSpPr>
            <a:spLocks noChangeArrowheads="1"/>
          </p:cNvSpPr>
          <p:nvPr/>
        </p:nvSpPr>
        <p:spPr bwMode="auto">
          <a:xfrm>
            <a:off x="5422900" y="1985963"/>
            <a:ext cx="715963" cy="16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51" name="Text Box 55"/>
          <p:cNvSpPr txBox="1">
            <a:spLocks noChangeArrowheads="1"/>
          </p:cNvSpPr>
          <p:nvPr/>
        </p:nvSpPr>
        <p:spPr bwMode="auto">
          <a:xfrm>
            <a:off x="5386388" y="1941513"/>
            <a:ext cx="823912" cy="2746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43043" name="Freeform 56"/>
          <p:cNvSpPr>
            <a:spLocks/>
          </p:cNvSpPr>
          <p:nvPr/>
        </p:nvSpPr>
        <p:spPr bwMode="auto">
          <a:xfrm>
            <a:off x="2768600" y="2903538"/>
            <a:ext cx="3883025" cy="447675"/>
          </a:xfrm>
          <a:custGeom>
            <a:avLst/>
            <a:gdLst>
              <a:gd name="T0" fmla="*/ 0 w 2597"/>
              <a:gd name="T1" fmla="*/ 0 h 384"/>
              <a:gd name="T2" fmla="*/ 0 w 2597"/>
              <a:gd name="T3" fmla="*/ 2147483647 h 384"/>
              <a:gd name="T4" fmla="*/ 2147483647 w 2597"/>
              <a:gd name="T5" fmla="*/ 2147483647 h 384"/>
              <a:gd name="T6" fmla="*/ 2147483647 w 2597"/>
              <a:gd name="T7" fmla="*/ 2147483647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2597"/>
              <a:gd name="T13" fmla="*/ 0 h 384"/>
              <a:gd name="T14" fmla="*/ 2597 w 2597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97" h="384">
                <a:moveTo>
                  <a:pt x="0" y="0"/>
                </a:moveTo>
                <a:lnTo>
                  <a:pt x="0" y="384"/>
                </a:lnTo>
                <a:lnTo>
                  <a:pt x="2597" y="384"/>
                </a:lnTo>
                <a:lnTo>
                  <a:pt x="2597" y="1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53" name="Rectangle 57"/>
          <p:cNvSpPr>
            <a:spLocks noChangeArrowheads="1"/>
          </p:cNvSpPr>
          <p:nvPr/>
        </p:nvSpPr>
        <p:spPr bwMode="auto">
          <a:xfrm>
            <a:off x="4681538" y="3419475"/>
            <a:ext cx="717550" cy="16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54" name="Text Box 58"/>
          <p:cNvSpPr txBox="1">
            <a:spLocks noChangeArrowheads="1"/>
          </p:cNvSpPr>
          <p:nvPr/>
        </p:nvSpPr>
        <p:spPr bwMode="auto">
          <a:xfrm>
            <a:off x="4654550" y="3375025"/>
            <a:ext cx="823913" cy="2746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200" i="0" smtClean="0">
                <a:latin typeface="Arial" charset="0"/>
                <a:cs typeface="+mn-cs"/>
              </a:rPr>
              <a:t>datagram</a:t>
            </a:r>
          </a:p>
        </p:txBody>
      </p:sp>
      <p:sp>
        <p:nvSpPr>
          <p:cNvPr id="9255" name="Line 59"/>
          <p:cNvSpPr>
            <a:spLocks noChangeShapeType="1"/>
          </p:cNvSpPr>
          <p:nvPr/>
        </p:nvSpPr>
        <p:spPr bwMode="auto">
          <a:xfrm>
            <a:off x="5654675" y="3511550"/>
            <a:ext cx="276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256" name="Text Box 60"/>
          <p:cNvSpPr txBox="1">
            <a:spLocks noChangeArrowheads="1"/>
          </p:cNvSpPr>
          <p:nvPr/>
        </p:nvSpPr>
        <p:spPr bwMode="auto">
          <a:xfrm>
            <a:off x="2244725" y="3668713"/>
            <a:ext cx="70485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600" smtClean="0">
                <a:latin typeface="Arial" charset="0"/>
                <a:cs typeface="+mn-cs"/>
              </a:rPr>
              <a:t>frame</a:t>
            </a:r>
          </a:p>
        </p:txBody>
      </p:sp>
      <p:sp>
        <p:nvSpPr>
          <p:cNvPr id="9257" name="Line 61"/>
          <p:cNvSpPr>
            <a:spLocks noChangeShapeType="1"/>
          </p:cNvSpPr>
          <p:nvPr/>
        </p:nvSpPr>
        <p:spPr bwMode="auto">
          <a:xfrm flipV="1">
            <a:off x="2873375" y="3575050"/>
            <a:ext cx="1155700" cy="212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43049" name="Picture 6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0" y="914400"/>
            <a:ext cx="5484813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41345</TotalTime>
  <Words>5754</Words>
  <Application>Microsoft Macintosh PowerPoint</Application>
  <PresentationFormat>On-screen Show (4:3)</PresentationFormat>
  <Paragraphs>1294</Paragraphs>
  <Slides>78</Slides>
  <Notes>69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78</vt:i4>
      </vt:variant>
    </vt:vector>
  </HeadingPairs>
  <TitlesOfParts>
    <vt:vector size="80" baseType="lpstr">
      <vt:lpstr>Default Design</vt:lpstr>
      <vt:lpstr>Office Theme</vt:lpstr>
      <vt:lpstr>PowerPoint Presentation</vt:lpstr>
      <vt:lpstr>Chapter 5/6: Link layer</vt:lpstr>
      <vt:lpstr>Link layer, LANs: outline</vt:lpstr>
      <vt:lpstr>Link layer: introduction</vt:lpstr>
      <vt:lpstr>Link layer: context</vt:lpstr>
      <vt:lpstr>Link layer services</vt:lpstr>
      <vt:lpstr>Link layer services (more)</vt:lpstr>
      <vt:lpstr>Where is the link layer implemented?</vt:lpstr>
      <vt:lpstr>Adaptors communicating</vt:lpstr>
      <vt:lpstr>Link layer, LANs: outline</vt:lpstr>
      <vt:lpstr>Error detection</vt:lpstr>
      <vt:lpstr>Parity checking</vt:lpstr>
      <vt:lpstr>Internet checksum (review)</vt:lpstr>
      <vt:lpstr>Cyclic redundancy check</vt:lpstr>
      <vt:lpstr>CRC example</vt:lpstr>
      <vt:lpstr>Link layer, LANs: outline</vt:lpstr>
      <vt:lpstr>Multiple access links, protocols</vt:lpstr>
      <vt:lpstr>Multiple access protocols</vt:lpstr>
      <vt:lpstr>An ideal multiple access protocol</vt:lpstr>
      <vt:lpstr>MAC protocols: taxonomy</vt:lpstr>
      <vt:lpstr>Channel partitioning MAC protocols: TDMA</vt:lpstr>
      <vt:lpstr>Channel partitioning MAC protocols: FDMA</vt:lpstr>
      <vt:lpstr>Random access protocols</vt:lpstr>
      <vt:lpstr>Slotted ALOHA</vt:lpstr>
      <vt:lpstr>Slotted ALOHA</vt:lpstr>
      <vt:lpstr>CSMA (carrier sense multiple access)</vt:lpstr>
      <vt:lpstr>CSMA collisions</vt:lpstr>
      <vt:lpstr>CSMA/CD (collision detection)</vt:lpstr>
      <vt:lpstr>CSMA/CD (collision detection)</vt:lpstr>
      <vt:lpstr>Ethernet CSMA/CD algorithm</vt:lpstr>
      <vt:lpstr>“Taking turns” MAC protocols</vt:lpstr>
      <vt:lpstr>“Taking turns” MAC protocols</vt:lpstr>
      <vt:lpstr>“Taking turns” MAC protocols</vt:lpstr>
      <vt:lpstr> Summary of MAC protocols</vt:lpstr>
      <vt:lpstr>Link layer, LANs: outline</vt:lpstr>
      <vt:lpstr>MAC addresses and ARP</vt:lpstr>
      <vt:lpstr>MAC addresses and ARP</vt:lpstr>
      <vt:lpstr>LAN addresses (more)</vt:lpstr>
      <vt:lpstr>ARP: address resolution protocol</vt:lpstr>
      <vt:lpstr>ARP protocol: same LAN</vt:lpstr>
      <vt:lpstr>Link layer, LANs: outline</vt:lpstr>
      <vt:lpstr>Ethernet</vt:lpstr>
      <vt:lpstr>Ethernet: physical topology</vt:lpstr>
      <vt:lpstr>Ethernet frame structure</vt:lpstr>
      <vt:lpstr>Ethernet frame structure (more)</vt:lpstr>
      <vt:lpstr>Ethernet: unreliable, connectionless</vt:lpstr>
      <vt:lpstr>802.3 Ethernet standards: link &amp; physical layers</vt:lpstr>
      <vt:lpstr>Link layer, LANs: outline</vt:lpstr>
      <vt:lpstr>Ethernet switch</vt:lpstr>
      <vt:lpstr>Switch: multiple simultaneous transmissions</vt:lpstr>
      <vt:lpstr>Switch forwarding table</vt:lpstr>
      <vt:lpstr>Switch: self-learning</vt:lpstr>
      <vt:lpstr>Self-learning, forwarding: example</vt:lpstr>
      <vt:lpstr>Interconnecting switches</vt:lpstr>
      <vt:lpstr>Institutional network</vt:lpstr>
      <vt:lpstr>Switches vs. routers</vt:lpstr>
      <vt:lpstr>Link layer, LANs: outline</vt:lpstr>
      <vt:lpstr>Ch. 7: Wireless Networks</vt:lpstr>
      <vt:lpstr>Elements of a wireless network</vt:lpstr>
      <vt:lpstr>Elements of a wireless network</vt:lpstr>
      <vt:lpstr>Elements of a wireless network</vt:lpstr>
      <vt:lpstr>Characteristics of selected wireless links</vt:lpstr>
      <vt:lpstr>Wireless Link Characteristics</vt:lpstr>
      <vt:lpstr>IEEE 802.11 Wireless LAN</vt:lpstr>
      <vt:lpstr>IEEE 802.11: multiple access</vt:lpstr>
      <vt:lpstr>IEEE 802.11 MAC Protocol: CSMA/CA</vt:lpstr>
      <vt:lpstr>Avoiding collisions (more)</vt:lpstr>
      <vt:lpstr>Collision Avoidance: RTS-CTS exchange</vt:lpstr>
      <vt:lpstr>Link layer, LANs: outline</vt:lpstr>
      <vt:lpstr>Synthesis: a day in the life of a web request</vt:lpstr>
      <vt:lpstr>A day in the life: scenario</vt:lpstr>
      <vt:lpstr>A day in the life… connecting to the Internet</vt:lpstr>
      <vt:lpstr>A day in the life… connecting to the Internet</vt:lpstr>
      <vt:lpstr>A day in the life… ARP (before DNS, before HTTP)</vt:lpstr>
      <vt:lpstr>A day in the life… using DNS</vt:lpstr>
      <vt:lpstr>A day in the life…TCP connection carrying HTTP</vt:lpstr>
      <vt:lpstr>A day in the life… HTTP request/reply </vt:lpstr>
      <vt:lpstr>Chapter 6/7: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Edition, Chapter 5</dc:title>
  <dc:creator>Jim Kurose and Keith Ross</dc:creator>
  <cp:lastModifiedBy>Martin Gairing</cp:lastModifiedBy>
  <cp:revision>352</cp:revision>
  <cp:lastPrinted>2012-11-15T09:53:54Z</cp:lastPrinted>
  <dcterms:created xsi:type="dcterms:W3CDTF">2012-11-22T11:12:04Z</dcterms:created>
  <dcterms:modified xsi:type="dcterms:W3CDTF">2017-09-14T10:46:53Z</dcterms:modified>
</cp:coreProperties>
</file>