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4" r:id="rId37"/>
    <p:sldId id="295" r:id="rId38"/>
    <p:sldId id="296" r:id="rId39"/>
    <p:sldId id="297" r:id="rId40"/>
    <p:sldId id="298" r:id="rId41"/>
    <p:sldId id="299" r:id="rId42"/>
    <p:sldId id="300" r:id="rId43"/>
    <p:sldId id="301" r:id="rId44"/>
    <p:sldId id="302"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037"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3F47C8-439C-4C37-9A00-499F55A1A745}" type="datetimeFigureOut">
              <a:rPr lang="en-GB" smtClean="0"/>
              <a:pPr/>
              <a:t>30/11/2010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83468E-0A6A-4BF8-9536-BB8911BCF71D}"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4BFC7F6-917D-4C45-BC40-199C57789821}" type="slidenum">
              <a:rPr lang="en-US"/>
              <a:pPr fontAlgn="base">
                <a:spcBef>
                  <a:spcPct val="0"/>
                </a:spcBef>
                <a:spcAft>
                  <a:spcPct val="0"/>
                </a:spcAft>
              </a:pPr>
              <a:t>7</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BEC607-B7F1-43DF-AD96-A4C5EB1D0F8D}" type="slidenum">
              <a:rPr lang="en-US"/>
              <a:pPr/>
              <a:t>39</a:t>
            </a:fld>
            <a:endParaRPr 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6FB531-4456-46B6-8261-7FBFC1BBFFAA}" type="slidenum">
              <a:rPr lang="en-US"/>
              <a:pPr/>
              <a:t>40</a:t>
            </a:fld>
            <a:endParaRPr lang="en-US"/>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3AC8B2-EF43-48F5-8F03-3D5FC35F7B66}" type="slidenum">
              <a:rPr lang="en-US"/>
              <a:pPr/>
              <a:t>41</a:t>
            </a:fld>
            <a:endParaRPr 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D42A2E-D979-48FD-A417-077CEF784EC8}" type="slidenum">
              <a:rPr lang="en-US"/>
              <a:pPr/>
              <a:t>42</a:t>
            </a:fld>
            <a:endParaRPr lang="en-US"/>
          </a:p>
        </p:txBody>
      </p:sp>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FADB8F-7615-4FD3-8472-5632AD81B4C1}" type="slidenum">
              <a:rPr lang="en-US"/>
              <a:pPr/>
              <a:t>43</a:t>
            </a:fld>
            <a:endParaRPr lang="en-US"/>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2303A6-4AC8-4C9C-A1FB-757D130AE462}" type="slidenum">
              <a:rPr lang="en-US"/>
              <a:pPr/>
              <a:t>44</a:t>
            </a:fld>
            <a:endParaRPr lang="en-US"/>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6A96555-157C-42BC-BE8C-6ABF00CF367B}" type="slidenum">
              <a:rPr lang="ru-RU" smtClean="0"/>
              <a:pPr/>
              <a:t>24</a:t>
            </a:fld>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7B273D7-872D-4196-A873-8EC8ADB9A069}" type="slidenum">
              <a:rPr lang="ru-RU" smtClean="0"/>
              <a:pPr/>
              <a:t>26</a:t>
            </a:fld>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CB97D6-55F9-4797-9344-FE35E0C49C9F}" type="slidenum">
              <a:rPr lang="ru-RU" smtClean="0"/>
              <a:pPr/>
              <a:t>27</a:t>
            </a:fld>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FB02285-DBE9-4F40-8AD6-D189412C4D3A}" type="slidenum">
              <a:rPr lang="ru-RU" smtClean="0"/>
              <a:pPr/>
              <a:t>33</a:t>
            </a:fld>
            <a:endParaRPr 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839BF0-E332-4DEB-9D99-6B672BBE0B83}" type="slidenum">
              <a:rPr lang="en-US"/>
              <a:pPr/>
              <a:t>35</a:t>
            </a:fld>
            <a:endParaRPr lang="en-US"/>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40989-0A61-480B-8AB7-B7158C874363}" type="slidenum">
              <a:rPr lang="en-US"/>
              <a:pPr/>
              <a:t>36</a:t>
            </a:fld>
            <a:endParaRPr 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D1871D-E78A-43E7-B7B3-46C5A41134B1}" type="slidenum">
              <a:rPr lang="en-US"/>
              <a:pPr/>
              <a:t>37</a:t>
            </a:fld>
            <a:endParaRPr lang="en-US"/>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3B465B-2A0D-4AB0-93A6-989AD7243780}" type="slidenum">
              <a:rPr lang="en-US"/>
              <a:pPr/>
              <a:t>38</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1E3D2D2-1CB2-4CB0-A170-2AFEAE0962FB}" type="datetimeFigureOut">
              <a:rPr lang="en-GB" smtClean="0"/>
              <a:pPr/>
              <a:t>30/11/2010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B3B1AB-956C-458C-AC9D-9A17EEAE924F}"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E3D2D2-1CB2-4CB0-A170-2AFEAE0962FB}" type="datetimeFigureOut">
              <a:rPr lang="en-GB" smtClean="0"/>
              <a:pPr/>
              <a:t>30/11/2010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B3B1AB-956C-458C-AC9D-9A17EEAE924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E3D2D2-1CB2-4CB0-A170-2AFEAE0962FB}" type="datetimeFigureOut">
              <a:rPr lang="en-GB" smtClean="0"/>
              <a:pPr/>
              <a:t>30/11/2010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B3B1AB-956C-458C-AC9D-9A17EEAE924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E3D2D2-1CB2-4CB0-A170-2AFEAE0962FB}" type="datetimeFigureOut">
              <a:rPr lang="en-GB" smtClean="0"/>
              <a:pPr/>
              <a:t>30/11/2010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B3B1AB-956C-458C-AC9D-9A17EEAE924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E3D2D2-1CB2-4CB0-A170-2AFEAE0962FB}" type="datetimeFigureOut">
              <a:rPr lang="en-GB" smtClean="0"/>
              <a:pPr/>
              <a:t>30/11/2010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B3B1AB-956C-458C-AC9D-9A17EEAE924F}"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1E3D2D2-1CB2-4CB0-A170-2AFEAE0962FB}" type="datetimeFigureOut">
              <a:rPr lang="en-GB" smtClean="0"/>
              <a:pPr/>
              <a:t>30/11/2010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B3B1AB-956C-458C-AC9D-9A17EEAE924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1E3D2D2-1CB2-4CB0-A170-2AFEAE0962FB}" type="datetimeFigureOut">
              <a:rPr lang="en-GB" smtClean="0"/>
              <a:pPr/>
              <a:t>30/11/2010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2B3B1AB-956C-458C-AC9D-9A17EEAE924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1E3D2D2-1CB2-4CB0-A170-2AFEAE0962FB}" type="datetimeFigureOut">
              <a:rPr lang="en-GB" smtClean="0"/>
              <a:pPr/>
              <a:t>30/11/2010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2B3B1AB-956C-458C-AC9D-9A17EEAE924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E3D2D2-1CB2-4CB0-A170-2AFEAE0962FB}" type="datetimeFigureOut">
              <a:rPr lang="en-GB" smtClean="0"/>
              <a:pPr/>
              <a:t>30/11/2010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2B3B1AB-956C-458C-AC9D-9A17EEAE924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E3D2D2-1CB2-4CB0-A170-2AFEAE0962FB}" type="datetimeFigureOut">
              <a:rPr lang="en-GB" smtClean="0"/>
              <a:pPr/>
              <a:t>30/11/2010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B3B1AB-956C-458C-AC9D-9A17EEAE924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E3D2D2-1CB2-4CB0-A170-2AFEAE0962FB}" type="datetimeFigureOut">
              <a:rPr lang="en-GB" smtClean="0"/>
              <a:pPr/>
              <a:t>30/11/2010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B3B1AB-956C-458C-AC9D-9A17EEAE924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E3D2D2-1CB2-4CB0-A170-2AFEAE0962FB}" type="datetimeFigureOut">
              <a:rPr lang="en-GB" smtClean="0"/>
              <a:pPr/>
              <a:t>30/11/2010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B3B1AB-956C-458C-AC9D-9A17EEAE924F}"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6.bin"/></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8.bin"/></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Parallel </a:t>
            </a:r>
            <a:r>
              <a:rPr lang="en-GB" dirty="0" err="1" smtClean="0"/>
              <a:t>vs</a:t>
            </a:r>
            <a:r>
              <a:rPr lang="en-GB" dirty="0" smtClean="0"/>
              <a:t> Sequential Algorithms</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mtClean="0"/>
              <a:t>PRAM Complexity Measures</a:t>
            </a:r>
          </a:p>
        </p:txBody>
      </p:sp>
      <p:sp>
        <p:nvSpPr>
          <p:cNvPr id="6147" name="Rectangle 3"/>
          <p:cNvSpPr>
            <a:spLocks noGrp="1" noChangeArrowheads="1"/>
          </p:cNvSpPr>
          <p:nvPr>
            <p:ph type="body" idx="1"/>
          </p:nvPr>
        </p:nvSpPr>
        <p:spPr/>
        <p:txBody>
          <a:bodyPr/>
          <a:lstStyle/>
          <a:p>
            <a:r>
              <a:rPr lang="en-US" sz="2800" smtClean="0"/>
              <a:t>for each individual processor</a:t>
            </a:r>
          </a:p>
          <a:p>
            <a:pPr lvl="1"/>
            <a:r>
              <a:rPr lang="en-US" sz="2400" b="1" i="1" smtClean="0"/>
              <a:t>time</a:t>
            </a:r>
            <a:r>
              <a:rPr lang="en-US" sz="2400" smtClean="0"/>
              <a:t>: number of instructions executed</a:t>
            </a:r>
          </a:p>
          <a:p>
            <a:pPr lvl="1"/>
            <a:r>
              <a:rPr lang="en-US" sz="2400" b="1" i="1" smtClean="0"/>
              <a:t>space</a:t>
            </a:r>
            <a:r>
              <a:rPr lang="en-US" sz="2400" smtClean="0"/>
              <a:t>: number of memory cells accessed</a:t>
            </a:r>
          </a:p>
          <a:p>
            <a:pPr lvl="1">
              <a:buFontTx/>
              <a:buNone/>
            </a:pPr>
            <a:endParaRPr lang="en-US" sz="2400" smtClean="0"/>
          </a:p>
          <a:p>
            <a:r>
              <a:rPr lang="en-US" sz="2800" smtClean="0"/>
              <a:t>PRAM machine</a:t>
            </a:r>
          </a:p>
          <a:p>
            <a:pPr lvl="1"/>
            <a:r>
              <a:rPr lang="en-US" sz="2400" b="1" i="1" smtClean="0"/>
              <a:t>time</a:t>
            </a:r>
            <a:r>
              <a:rPr lang="en-US" sz="2400" smtClean="0"/>
              <a:t>: time taken by the longest running processor</a:t>
            </a:r>
          </a:p>
          <a:p>
            <a:pPr lvl="1"/>
            <a:r>
              <a:rPr lang="en-US" sz="2400" b="1" i="1" smtClean="0"/>
              <a:t>hardware</a:t>
            </a:r>
            <a:r>
              <a:rPr lang="en-US" sz="2400" smtClean="0"/>
              <a:t>: maximum number of active processors</a:t>
            </a:r>
            <a:endParaRPr lang="en-US" sz="2400" b="1" i="1"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mtClean="0"/>
              <a:t>Two Technical Issues for PRAM</a:t>
            </a:r>
          </a:p>
        </p:txBody>
      </p:sp>
      <p:sp>
        <p:nvSpPr>
          <p:cNvPr id="7171" name="Rectangle 3"/>
          <p:cNvSpPr>
            <a:spLocks noGrp="1" noChangeArrowheads="1"/>
          </p:cNvSpPr>
          <p:nvPr>
            <p:ph type="body" idx="1"/>
          </p:nvPr>
        </p:nvSpPr>
        <p:spPr>
          <a:xfrm>
            <a:off x="508000" y="2495550"/>
            <a:ext cx="8026400" cy="2019300"/>
          </a:xfrm>
        </p:spPr>
        <p:txBody>
          <a:bodyPr/>
          <a:lstStyle/>
          <a:p>
            <a:r>
              <a:rPr lang="en-US" smtClean="0"/>
              <a:t>How processors are activated</a:t>
            </a:r>
          </a:p>
          <a:p>
            <a:endParaRPr lang="en-US" sz="1600" smtClean="0"/>
          </a:p>
          <a:p>
            <a:r>
              <a:rPr lang="en-US" smtClean="0"/>
              <a:t>How shared memory is accessed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mtClean="0"/>
              <a:t>Processor Activation</a:t>
            </a:r>
          </a:p>
        </p:txBody>
      </p:sp>
      <p:sp>
        <p:nvSpPr>
          <p:cNvPr id="34819" name="Rectangle 3"/>
          <p:cNvSpPr>
            <a:spLocks noGrp="1" noChangeArrowheads="1"/>
          </p:cNvSpPr>
          <p:nvPr>
            <p:ph type="body" idx="1"/>
          </p:nvPr>
        </p:nvSpPr>
        <p:spPr>
          <a:xfrm>
            <a:off x="285750" y="1600200"/>
            <a:ext cx="6500813" cy="3114675"/>
          </a:xfrm>
        </p:spPr>
        <p:txBody>
          <a:bodyPr rtlCol="0">
            <a:normAutofit fontScale="92500" lnSpcReduction="20000"/>
          </a:bodyPr>
          <a:lstStyle/>
          <a:p>
            <a:pPr fontAlgn="auto">
              <a:lnSpc>
                <a:spcPct val="90000"/>
              </a:lnSpc>
              <a:spcAft>
                <a:spcPts val="0"/>
              </a:spcAft>
              <a:buFont typeface="Arial" pitchFamily="34" charset="0"/>
              <a:buChar char="•"/>
              <a:defRPr/>
            </a:pPr>
            <a:r>
              <a:rPr lang="en-US" sz="2800" i="1" dirty="0" smtClean="0"/>
              <a:t>P</a:t>
            </a:r>
            <a:r>
              <a:rPr lang="en-US" sz="2800" baseline="-25000" dirty="0" smtClean="0"/>
              <a:t>0</a:t>
            </a:r>
            <a:r>
              <a:rPr lang="en-US" sz="2800" dirty="0" smtClean="0"/>
              <a:t> places the number of processors (</a:t>
            </a:r>
            <a:r>
              <a:rPr lang="en-US" sz="2800" i="1" dirty="0" smtClean="0"/>
              <a:t>p</a:t>
            </a:r>
            <a:r>
              <a:rPr lang="en-US" sz="2800" dirty="0" smtClean="0"/>
              <a:t>) in the designated shared-memory cell</a:t>
            </a:r>
          </a:p>
          <a:p>
            <a:pPr lvl="1" fontAlgn="auto">
              <a:lnSpc>
                <a:spcPct val="90000"/>
              </a:lnSpc>
              <a:spcAft>
                <a:spcPts val="0"/>
              </a:spcAft>
              <a:buFont typeface="Arial" pitchFamily="34" charset="0"/>
              <a:buChar char="–"/>
              <a:defRPr/>
            </a:pPr>
            <a:r>
              <a:rPr lang="en-US" sz="2400" dirty="0" smtClean="0"/>
              <a:t>each active </a:t>
            </a:r>
            <a:r>
              <a:rPr lang="en-US" sz="2400" i="1" dirty="0" smtClean="0"/>
              <a:t>P</a:t>
            </a:r>
            <a:r>
              <a:rPr lang="en-US" sz="2400" i="1" baseline="-25000" dirty="0" smtClean="0"/>
              <a:t>i</a:t>
            </a:r>
            <a:r>
              <a:rPr lang="en-US" sz="2400" dirty="0" smtClean="0"/>
              <a:t>, where </a:t>
            </a:r>
            <a:r>
              <a:rPr lang="en-US" sz="2400" i="1" dirty="0" err="1" smtClean="0"/>
              <a:t>i</a:t>
            </a:r>
            <a:r>
              <a:rPr lang="en-US" sz="2400" dirty="0" smtClean="0"/>
              <a:t> &lt; </a:t>
            </a:r>
            <a:r>
              <a:rPr lang="en-US" sz="2400" i="1" dirty="0" smtClean="0"/>
              <a:t>p</a:t>
            </a:r>
            <a:r>
              <a:rPr lang="en-US" sz="2400" dirty="0" smtClean="0"/>
              <a:t>, starts executing</a:t>
            </a:r>
          </a:p>
          <a:p>
            <a:pPr lvl="1" fontAlgn="auto">
              <a:lnSpc>
                <a:spcPct val="90000"/>
              </a:lnSpc>
              <a:spcAft>
                <a:spcPts val="0"/>
              </a:spcAft>
              <a:buFont typeface="Arial" pitchFamily="34" charset="0"/>
              <a:buChar char="–"/>
              <a:defRPr/>
            </a:pPr>
            <a:r>
              <a:rPr lang="en-US" sz="2400" i="1" dirty="0" smtClean="0"/>
              <a:t>O</a:t>
            </a:r>
            <a:r>
              <a:rPr lang="en-US" sz="2400" dirty="0" smtClean="0"/>
              <a:t>(1) time to activate</a:t>
            </a:r>
            <a:endParaRPr lang="en-US" sz="2400" i="1" dirty="0" smtClean="0"/>
          </a:p>
          <a:p>
            <a:pPr lvl="1" fontAlgn="auto">
              <a:lnSpc>
                <a:spcPct val="90000"/>
              </a:lnSpc>
              <a:spcAft>
                <a:spcPts val="0"/>
              </a:spcAft>
              <a:buFont typeface="Arial" pitchFamily="34" charset="0"/>
              <a:buChar char="–"/>
              <a:defRPr/>
            </a:pPr>
            <a:r>
              <a:rPr lang="en-US" sz="2400" dirty="0" smtClean="0"/>
              <a:t>all processors halt when </a:t>
            </a:r>
            <a:r>
              <a:rPr lang="en-US" sz="2400" i="1" dirty="0" smtClean="0"/>
              <a:t>P</a:t>
            </a:r>
            <a:r>
              <a:rPr lang="en-US" sz="2400" baseline="-25000" dirty="0" smtClean="0"/>
              <a:t>0</a:t>
            </a:r>
            <a:r>
              <a:rPr lang="en-US" sz="2400" dirty="0" smtClean="0"/>
              <a:t> halts</a:t>
            </a:r>
          </a:p>
          <a:p>
            <a:pPr lvl="1" fontAlgn="auto">
              <a:lnSpc>
                <a:spcPct val="90000"/>
              </a:lnSpc>
              <a:spcAft>
                <a:spcPts val="0"/>
              </a:spcAft>
              <a:buFontTx/>
              <a:buNone/>
              <a:defRPr/>
            </a:pPr>
            <a:endParaRPr lang="en-US" sz="2400" dirty="0" smtClean="0"/>
          </a:p>
          <a:p>
            <a:pPr fontAlgn="auto">
              <a:lnSpc>
                <a:spcPct val="90000"/>
              </a:lnSpc>
              <a:spcAft>
                <a:spcPts val="0"/>
              </a:spcAft>
              <a:buFont typeface="Arial" pitchFamily="34" charset="0"/>
              <a:buChar char="•"/>
              <a:defRPr/>
            </a:pPr>
            <a:r>
              <a:rPr lang="en-US" sz="2800" dirty="0" smtClean="0"/>
              <a:t>Active processors explicitly activate additional processors via FORK instructions</a:t>
            </a:r>
          </a:p>
          <a:p>
            <a:pPr lvl="1" fontAlgn="auto">
              <a:lnSpc>
                <a:spcPct val="90000"/>
              </a:lnSpc>
              <a:spcAft>
                <a:spcPts val="0"/>
              </a:spcAft>
              <a:buFont typeface="Arial" pitchFamily="34" charset="0"/>
              <a:buChar char="–"/>
              <a:defRPr/>
            </a:pPr>
            <a:r>
              <a:rPr lang="en-US" sz="2400" dirty="0" smtClean="0"/>
              <a:t>tree-like activation</a:t>
            </a:r>
          </a:p>
          <a:p>
            <a:pPr lvl="1" fontAlgn="auto">
              <a:lnSpc>
                <a:spcPct val="90000"/>
              </a:lnSpc>
              <a:spcAft>
                <a:spcPts val="0"/>
              </a:spcAft>
              <a:buFont typeface="Arial" pitchFamily="34" charset="0"/>
              <a:buChar char="–"/>
              <a:defRPr/>
            </a:pPr>
            <a:r>
              <a:rPr lang="en-US" sz="2400" i="1" dirty="0" smtClean="0"/>
              <a:t>O</a:t>
            </a:r>
            <a:r>
              <a:rPr lang="en-US" sz="2400" dirty="0" smtClean="0"/>
              <a:t>(log </a:t>
            </a:r>
            <a:r>
              <a:rPr lang="en-US" sz="2400" i="1" dirty="0" smtClean="0"/>
              <a:t>p</a:t>
            </a:r>
            <a:r>
              <a:rPr lang="en-US" sz="2400" dirty="0" smtClean="0"/>
              <a:t>) time to activate</a:t>
            </a:r>
            <a:endParaRPr lang="en-US" sz="2400" i="1" dirty="0" smtClean="0"/>
          </a:p>
        </p:txBody>
      </p:sp>
      <p:sp>
        <p:nvSpPr>
          <p:cNvPr id="4" name="Rectangle 3"/>
          <p:cNvSpPr/>
          <p:nvPr/>
        </p:nvSpPr>
        <p:spPr>
          <a:xfrm>
            <a:off x="500063" y="5214938"/>
            <a:ext cx="7358062" cy="28575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dirty="0"/>
          </a:p>
        </p:txBody>
      </p:sp>
      <p:sp>
        <p:nvSpPr>
          <p:cNvPr id="5" name="Rectangle 4"/>
          <p:cNvSpPr/>
          <p:nvPr/>
        </p:nvSpPr>
        <p:spPr>
          <a:xfrm>
            <a:off x="785813" y="5214938"/>
            <a:ext cx="6715125" cy="28575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6" name="Rectangle 5"/>
          <p:cNvSpPr/>
          <p:nvPr/>
        </p:nvSpPr>
        <p:spPr>
          <a:xfrm>
            <a:off x="1143000" y="5214938"/>
            <a:ext cx="6000750" cy="28575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7" name="Rectangle 6"/>
          <p:cNvSpPr/>
          <p:nvPr/>
        </p:nvSpPr>
        <p:spPr>
          <a:xfrm>
            <a:off x="1500188" y="5214938"/>
            <a:ext cx="5286375" cy="28575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8" name="Rectangle 7"/>
          <p:cNvSpPr/>
          <p:nvPr/>
        </p:nvSpPr>
        <p:spPr>
          <a:xfrm>
            <a:off x="1857375" y="5214938"/>
            <a:ext cx="357188" cy="28575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9" name="Rectangle 8"/>
          <p:cNvSpPr/>
          <p:nvPr/>
        </p:nvSpPr>
        <p:spPr>
          <a:xfrm>
            <a:off x="2571750" y="5214938"/>
            <a:ext cx="357188" cy="28575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8202" name="TextBox 9"/>
          <p:cNvSpPr txBox="1">
            <a:spLocks noChangeArrowheads="1"/>
          </p:cNvSpPr>
          <p:nvPr/>
        </p:nvSpPr>
        <p:spPr bwMode="auto">
          <a:xfrm>
            <a:off x="500063" y="5202238"/>
            <a:ext cx="357187" cy="369887"/>
          </a:xfrm>
          <a:prstGeom prst="rect">
            <a:avLst/>
          </a:prstGeom>
          <a:noFill/>
          <a:ln w="9525">
            <a:noFill/>
            <a:miter lim="800000"/>
            <a:headEnd/>
            <a:tailEnd/>
          </a:ln>
        </p:spPr>
        <p:txBody>
          <a:bodyPr>
            <a:spAutoFit/>
          </a:bodyPr>
          <a:lstStyle/>
          <a:p>
            <a:r>
              <a:rPr lang="en-GB">
                <a:latin typeface="Calibri" pitchFamily="34" charset="0"/>
              </a:rPr>
              <a:t>1</a:t>
            </a:r>
            <a:endParaRPr lang="en-US">
              <a:latin typeface="Calibri" pitchFamily="34" charset="0"/>
            </a:endParaRPr>
          </a:p>
        </p:txBody>
      </p:sp>
      <p:sp>
        <p:nvSpPr>
          <p:cNvPr id="8203" name="TextBox 10"/>
          <p:cNvSpPr txBox="1">
            <a:spLocks noChangeArrowheads="1"/>
          </p:cNvSpPr>
          <p:nvPr/>
        </p:nvSpPr>
        <p:spPr bwMode="auto">
          <a:xfrm>
            <a:off x="857250" y="5202238"/>
            <a:ext cx="357188" cy="369887"/>
          </a:xfrm>
          <a:prstGeom prst="rect">
            <a:avLst/>
          </a:prstGeom>
          <a:noFill/>
          <a:ln w="9525">
            <a:noFill/>
            <a:miter lim="800000"/>
            <a:headEnd/>
            <a:tailEnd/>
          </a:ln>
        </p:spPr>
        <p:txBody>
          <a:bodyPr>
            <a:spAutoFit/>
          </a:bodyPr>
          <a:lstStyle/>
          <a:p>
            <a:r>
              <a:rPr lang="en-GB">
                <a:latin typeface="Calibri" pitchFamily="34" charset="0"/>
              </a:rPr>
              <a:t>0</a:t>
            </a:r>
            <a:endParaRPr lang="en-US">
              <a:latin typeface="Calibri" pitchFamily="34" charset="0"/>
            </a:endParaRPr>
          </a:p>
        </p:txBody>
      </p:sp>
      <p:sp>
        <p:nvSpPr>
          <p:cNvPr id="8204" name="TextBox 11"/>
          <p:cNvSpPr txBox="1">
            <a:spLocks noChangeArrowheads="1"/>
          </p:cNvSpPr>
          <p:nvPr/>
        </p:nvSpPr>
        <p:spPr bwMode="auto">
          <a:xfrm>
            <a:off x="1143000" y="5214938"/>
            <a:ext cx="357188" cy="369887"/>
          </a:xfrm>
          <a:prstGeom prst="rect">
            <a:avLst/>
          </a:prstGeom>
          <a:noFill/>
          <a:ln w="9525">
            <a:noFill/>
            <a:miter lim="800000"/>
            <a:headEnd/>
            <a:tailEnd/>
          </a:ln>
        </p:spPr>
        <p:txBody>
          <a:bodyPr>
            <a:spAutoFit/>
          </a:bodyPr>
          <a:lstStyle/>
          <a:p>
            <a:r>
              <a:rPr lang="en-GB">
                <a:latin typeface="Calibri" pitchFamily="34" charset="0"/>
              </a:rPr>
              <a:t>0</a:t>
            </a:r>
            <a:endParaRPr lang="en-US">
              <a:latin typeface="Calibri" pitchFamily="34" charset="0"/>
            </a:endParaRPr>
          </a:p>
        </p:txBody>
      </p:sp>
      <p:sp>
        <p:nvSpPr>
          <p:cNvPr id="8205" name="TextBox 12"/>
          <p:cNvSpPr txBox="1">
            <a:spLocks noChangeArrowheads="1"/>
          </p:cNvSpPr>
          <p:nvPr/>
        </p:nvSpPr>
        <p:spPr bwMode="auto">
          <a:xfrm>
            <a:off x="1500188" y="5202238"/>
            <a:ext cx="357187" cy="369887"/>
          </a:xfrm>
          <a:prstGeom prst="rect">
            <a:avLst/>
          </a:prstGeom>
          <a:noFill/>
          <a:ln w="9525">
            <a:noFill/>
            <a:miter lim="800000"/>
            <a:headEnd/>
            <a:tailEnd/>
          </a:ln>
        </p:spPr>
        <p:txBody>
          <a:bodyPr>
            <a:spAutoFit/>
          </a:bodyPr>
          <a:lstStyle/>
          <a:p>
            <a:r>
              <a:rPr lang="en-GB">
                <a:latin typeface="Calibri" pitchFamily="34" charset="0"/>
              </a:rPr>
              <a:t>0</a:t>
            </a:r>
            <a:endParaRPr lang="en-US">
              <a:latin typeface="Calibri" pitchFamily="34" charset="0"/>
            </a:endParaRPr>
          </a:p>
        </p:txBody>
      </p:sp>
      <p:sp>
        <p:nvSpPr>
          <p:cNvPr id="8206" name="TextBox 13"/>
          <p:cNvSpPr txBox="1">
            <a:spLocks noChangeArrowheads="1"/>
          </p:cNvSpPr>
          <p:nvPr/>
        </p:nvSpPr>
        <p:spPr bwMode="auto">
          <a:xfrm>
            <a:off x="1928813" y="5214938"/>
            <a:ext cx="357187" cy="369887"/>
          </a:xfrm>
          <a:prstGeom prst="rect">
            <a:avLst/>
          </a:prstGeom>
          <a:noFill/>
          <a:ln w="9525">
            <a:noFill/>
            <a:miter lim="800000"/>
            <a:headEnd/>
            <a:tailEnd/>
          </a:ln>
        </p:spPr>
        <p:txBody>
          <a:bodyPr>
            <a:spAutoFit/>
          </a:bodyPr>
          <a:lstStyle/>
          <a:p>
            <a:r>
              <a:rPr lang="en-GB">
                <a:latin typeface="Calibri" pitchFamily="34" charset="0"/>
              </a:rPr>
              <a:t>0</a:t>
            </a:r>
            <a:endParaRPr lang="en-US">
              <a:latin typeface="Calibri" pitchFamily="34" charset="0"/>
            </a:endParaRPr>
          </a:p>
        </p:txBody>
      </p:sp>
      <p:sp>
        <p:nvSpPr>
          <p:cNvPr id="8207" name="TextBox 14"/>
          <p:cNvSpPr txBox="1">
            <a:spLocks noChangeArrowheads="1"/>
          </p:cNvSpPr>
          <p:nvPr/>
        </p:nvSpPr>
        <p:spPr bwMode="auto">
          <a:xfrm>
            <a:off x="2214563" y="5214938"/>
            <a:ext cx="357187" cy="369887"/>
          </a:xfrm>
          <a:prstGeom prst="rect">
            <a:avLst/>
          </a:prstGeom>
          <a:noFill/>
          <a:ln w="9525">
            <a:noFill/>
            <a:miter lim="800000"/>
            <a:headEnd/>
            <a:tailEnd/>
          </a:ln>
        </p:spPr>
        <p:txBody>
          <a:bodyPr>
            <a:spAutoFit/>
          </a:bodyPr>
          <a:lstStyle/>
          <a:p>
            <a:r>
              <a:rPr lang="en-GB">
                <a:latin typeface="Calibri" pitchFamily="34" charset="0"/>
              </a:rPr>
              <a:t>0</a:t>
            </a:r>
            <a:endParaRPr lang="en-US">
              <a:latin typeface="Calibri" pitchFamily="34" charset="0"/>
            </a:endParaRPr>
          </a:p>
        </p:txBody>
      </p:sp>
      <p:sp>
        <p:nvSpPr>
          <p:cNvPr id="8208" name="TextBox 15"/>
          <p:cNvSpPr txBox="1">
            <a:spLocks noChangeArrowheads="1"/>
          </p:cNvSpPr>
          <p:nvPr/>
        </p:nvSpPr>
        <p:spPr bwMode="auto">
          <a:xfrm>
            <a:off x="2571750" y="5202238"/>
            <a:ext cx="357188" cy="369887"/>
          </a:xfrm>
          <a:prstGeom prst="rect">
            <a:avLst/>
          </a:prstGeom>
          <a:noFill/>
          <a:ln w="9525">
            <a:noFill/>
            <a:miter lim="800000"/>
            <a:headEnd/>
            <a:tailEnd/>
          </a:ln>
        </p:spPr>
        <p:txBody>
          <a:bodyPr>
            <a:spAutoFit/>
          </a:bodyPr>
          <a:lstStyle/>
          <a:p>
            <a:r>
              <a:rPr lang="en-GB">
                <a:latin typeface="Calibri" pitchFamily="34" charset="0"/>
              </a:rPr>
              <a:t>0</a:t>
            </a:r>
            <a:endParaRPr lang="en-US">
              <a:latin typeface="Calibri" pitchFamily="34" charset="0"/>
            </a:endParaRPr>
          </a:p>
        </p:txBody>
      </p:sp>
      <p:sp>
        <p:nvSpPr>
          <p:cNvPr id="24" name="Freeform 23"/>
          <p:cNvSpPr/>
          <p:nvPr/>
        </p:nvSpPr>
        <p:spPr>
          <a:xfrm>
            <a:off x="652463" y="5511800"/>
            <a:ext cx="314325" cy="388938"/>
          </a:xfrm>
          <a:custGeom>
            <a:avLst/>
            <a:gdLst>
              <a:gd name="connsiteX0" fmla="*/ 0 w 313508"/>
              <a:gd name="connsiteY0" fmla="*/ 0 h 387532"/>
              <a:gd name="connsiteX1" fmla="*/ 156754 w 313508"/>
              <a:gd name="connsiteY1" fmla="*/ 378823 h 387532"/>
              <a:gd name="connsiteX2" fmla="*/ 313508 w 313508"/>
              <a:gd name="connsiteY2" fmla="*/ 52251 h 387532"/>
              <a:gd name="connsiteX3" fmla="*/ 313508 w 313508"/>
              <a:gd name="connsiteY3" fmla="*/ 52251 h 387532"/>
            </a:gdLst>
            <a:ahLst/>
            <a:cxnLst>
              <a:cxn ang="0">
                <a:pos x="connsiteX0" y="connsiteY0"/>
              </a:cxn>
              <a:cxn ang="0">
                <a:pos x="connsiteX1" y="connsiteY1"/>
              </a:cxn>
              <a:cxn ang="0">
                <a:pos x="connsiteX2" y="connsiteY2"/>
              </a:cxn>
              <a:cxn ang="0">
                <a:pos x="connsiteX3" y="connsiteY3"/>
              </a:cxn>
            </a:cxnLst>
            <a:rect l="l" t="t" r="r" b="b"/>
            <a:pathLst>
              <a:path w="313508" h="387532">
                <a:moveTo>
                  <a:pt x="0" y="0"/>
                </a:moveTo>
                <a:cubicBezTo>
                  <a:pt x="52251" y="185057"/>
                  <a:pt x="104503" y="370115"/>
                  <a:pt x="156754" y="378823"/>
                </a:cubicBezTo>
                <a:cubicBezTo>
                  <a:pt x="209005" y="387532"/>
                  <a:pt x="313508" y="52251"/>
                  <a:pt x="313508" y="52251"/>
                </a:cubicBezTo>
                <a:lnTo>
                  <a:pt x="313508" y="52251"/>
                </a:lnTo>
              </a:path>
            </a:pathLst>
          </a:custGeom>
          <a:ln>
            <a:tailEnd type="arrow"/>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25" name="Freeform 24"/>
          <p:cNvSpPr/>
          <p:nvPr/>
        </p:nvSpPr>
        <p:spPr>
          <a:xfrm>
            <a:off x="642938" y="5500688"/>
            <a:ext cx="642937" cy="1000125"/>
          </a:xfrm>
          <a:custGeom>
            <a:avLst/>
            <a:gdLst>
              <a:gd name="connsiteX0" fmla="*/ 0 w 313508"/>
              <a:gd name="connsiteY0" fmla="*/ 0 h 387532"/>
              <a:gd name="connsiteX1" fmla="*/ 156754 w 313508"/>
              <a:gd name="connsiteY1" fmla="*/ 378823 h 387532"/>
              <a:gd name="connsiteX2" fmla="*/ 313508 w 313508"/>
              <a:gd name="connsiteY2" fmla="*/ 52251 h 387532"/>
              <a:gd name="connsiteX3" fmla="*/ 313508 w 313508"/>
              <a:gd name="connsiteY3" fmla="*/ 52251 h 387532"/>
            </a:gdLst>
            <a:ahLst/>
            <a:cxnLst>
              <a:cxn ang="0">
                <a:pos x="connsiteX0" y="connsiteY0"/>
              </a:cxn>
              <a:cxn ang="0">
                <a:pos x="connsiteX1" y="connsiteY1"/>
              </a:cxn>
              <a:cxn ang="0">
                <a:pos x="connsiteX2" y="connsiteY2"/>
              </a:cxn>
              <a:cxn ang="0">
                <a:pos x="connsiteX3" y="connsiteY3"/>
              </a:cxn>
            </a:cxnLst>
            <a:rect l="l" t="t" r="r" b="b"/>
            <a:pathLst>
              <a:path w="313508" h="387532">
                <a:moveTo>
                  <a:pt x="0" y="0"/>
                </a:moveTo>
                <a:cubicBezTo>
                  <a:pt x="52251" y="185057"/>
                  <a:pt x="104503" y="370115"/>
                  <a:pt x="156754" y="378823"/>
                </a:cubicBezTo>
                <a:cubicBezTo>
                  <a:pt x="209005" y="387532"/>
                  <a:pt x="313508" y="52251"/>
                  <a:pt x="313508" y="52251"/>
                </a:cubicBezTo>
                <a:lnTo>
                  <a:pt x="313508" y="52251"/>
                </a:lnTo>
              </a:path>
            </a:pathLst>
          </a:custGeom>
          <a:ln>
            <a:tailEnd type="arrow"/>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26" name="Freeform 25"/>
          <p:cNvSpPr/>
          <p:nvPr/>
        </p:nvSpPr>
        <p:spPr>
          <a:xfrm flipV="1">
            <a:off x="973138" y="4786313"/>
            <a:ext cx="598487" cy="428625"/>
          </a:xfrm>
          <a:custGeom>
            <a:avLst/>
            <a:gdLst>
              <a:gd name="connsiteX0" fmla="*/ 0 w 313508"/>
              <a:gd name="connsiteY0" fmla="*/ 0 h 387532"/>
              <a:gd name="connsiteX1" fmla="*/ 156754 w 313508"/>
              <a:gd name="connsiteY1" fmla="*/ 378823 h 387532"/>
              <a:gd name="connsiteX2" fmla="*/ 313508 w 313508"/>
              <a:gd name="connsiteY2" fmla="*/ 52251 h 387532"/>
              <a:gd name="connsiteX3" fmla="*/ 313508 w 313508"/>
              <a:gd name="connsiteY3" fmla="*/ 52251 h 387532"/>
            </a:gdLst>
            <a:ahLst/>
            <a:cxnLst>
              <a:cxn ang="0">
                <a:pos x="connsiteX0" y="connsiteY0"/>
              </a:cxn>
              <a:cxn ang="0">
                <a:pos x="connsiteX1" y="connsiteY1"/>
              </a:cxn>
              <a:cxn ang="0">
                <a:pos x="connsiteX2" y="connsiteY2"/>
              </a:cxn>
              <a:cxn ang="0">
                <a:pos x="connsiteX3" y="connsiteY3"/>
              </a:cxn>
            </a:cxnLst>
            <a:rect l="l" t="t" r="r" b="b"/>
            <a:pathLst>
              <a:path w="313508" h="387532">
                <a:moveTo>
                  <a:pt x="0" y="0"/>
                </a:moveTo>
                <a:cubicBezTo>
                  <a:pt x="52251" y="185057"/>
                  <a:pt x="104503" y="370115"/>
                  <a:pt x="156754" y="378823"/>
                </a:cubicBezTo>
                <a:cubicBezTo>
                  <a:pt x="209005" y="387532"/>
                  <a:pt x="313508" y="52251"/>
                  <a:pt x="313508" y="52251"/>
                </a:cubicBezTo>
                <a:lnTo>
                  <a:pt x="313508" y="52251"/>
                </a:lnTo>
              </a:path>
            </a:pathLst>
          </a:custGeom>
          <a:ln>
            <a:solidFill>
              <a:srgbClr val="FF0000"/>
            </a:solidFill>
            <a:tailEnd type="arrow"/>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27" name="Freeform 26"/>
          <p:cNvSpPr/>
          <p:nvPr/>
        </p:nvSpPr>
        <p:spPr>
          <a:xfrm flipV="1">
            <a:off x="973138" y="4786313"/>
            <a:ext cx="1098550" cy="428625"/>
          </a:xfrm>
          <a:custGeom>
            <a:avLst/>
            <a:gdLst>
              <a:gd name="connsiteX0" fmla="*/ 0 w 313508"/>
              <a:gd name="connsiteY0" fmla="*/ 0 h 387532"/>
              <a:gd name="connsiteX1" fmla="*/ 156754 w 313508"/>
              <a:gd name="connsiteY1" fmla="*/ 378823 h 387532"/>
              <a:gd name="connsiteX2" fmla="*/ 313508 w 313508"/>
              <a:gd name="connsiteY2" fmla="*/ 52251 h 387532"/>
              <a:gd name="connsiteX3" fmla="*/ 313508 w 313508"/>
              <a:gd name="connsiteY3" fmla="*/ 52251 h 387532"/>
            </a:gdLst>
            <a:ahLst/>
            <a:cxnLst>
              <a:cxn ang="0">
                <a:pos x="connsiteX0" y="connsiteY0"/>
              </a:cxn>
              <a:cxn ang="0">
                <a:pos x="connsiteX1" y="connsiteY1"/>
              </a:cxn>
              <a:cxn ang="0">
                <a:pos x="connsiteX2" y="connsiteY2"/>
              </a:cxn>
              <a:cxn ang="0">
                <a:pos x="connsiteX3" y="connsiteY3"/>
              </a:cxn>
            </a:cxnLst>
            <a:rect l="l" t="t" r="r" b="b"/>
            <a:pathLst>
              <a:path w="313508" h="387532">
                <a:moveTo>
                  <a:pt x="0" y="0"/>
                </a:moveTo>
                <a:cubicBezTo>
                  <a:pt x="52251" y="185057"/>
                  <a:pt x="104503" y="370115"/>
                  <a:pt x="156754" y="378823"/>
                </a:cubicBezTo>
                <a:cubicBezTo>
                  <a:pt x="209005" y="387532"/>
                  <a:pt x="313508" y="52251"/>
                  <a:pt x="313508" y="52251"/>
                </a:cubicBezTo>
                <a:lnTo>
                  <a:pt x="313508" y="52251"/>
                </a:lnTo>
              </a:path>
            </a:pathLst>
          </a:custGeom>
          <a:ln>
            <a:solidFill>
              <a:srgbClr val="FF0000"/>
            </a:solidFill>
            <a:tailEnd type="arrow"/>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213" name="TextBox 27"/>
          <p:cNvSpPr txBox="1">
            <a:spLocks noChangeArrowheads="1"/>
          </p:cNvSpPr>
          <p:nvPr/>
        </p:nvSpPr>
        <p:spPr bwMode="auto">
          <a:xfrm>
            <a:off x="1428750" y="5857875"/>
            <a:ext cx="7715250" cy="461963"/>
          </a:xfrm>
          <a:prstGeom prst="rect">
            <a:avLst/>
          </a:prstGeom>
          <a:noFill/>
          <a:ln w="9525">
            <a:noFill/>
            <a:miter lim="800000"/>
            <a:headEnd/>
            <a:tailEnd/>
          </a:ln>
        </p:spPr>
        <p:txBody>
          <a:bodyPr>
            <a:spAutoFit/>
          </a:bodyPr>
          <a:lstStyle/>
          <a:p>
            <a:r>
              <a:rPr lang="en-US" sz="2400" i="1">
                <a:latin typeface="Calibri" pitchFamily="34" charset="0"/>
              </a:rPr>
              <a:t>i</a:t>
            </a:r>
            <a:r>
              <a:rPr lang="en-US" sz="2400">
                <a:latin typeface="Calibri" pitchFamily="34" charset="0"/>
              </a:rPr>
              <a:t> processor will activate a processor </a:t>
            </a:r>
            <a:r>
              <a:rPr lang="en-US" sz="2400" i="1">
                <a:latin typeface="Calibri" pitchFamily="34" charset="0"/>
              </a:rPr>
              <a:t>2i</a:t>
            </a:r>
            <a:r>
              <a:rPr lang="en-US" sz="2400">
                <a:latin typeface="Calibri" pitchFamily="34" charset="0"/>
              </a:rPr>
              <a:t> and a processor </a:t>
            </a:r>
            <a:r>
              <a:rPr lang="en-US" sz="2400" i="1">
                <a:latin typeface="Calibri" pitchFamily="34" charset="0"/>
              </a:rPr>
              <a:t>2i+1</a:t>
            </a:r>
            <a:r>
              <a:rPr lang="en-US" sz="2400">
                <a:latin typeface="Calibri" pitchFamily="34" charset="0"/>
              </a:rPr>
              <a:t> </a:t>
            </a:r>
          </a:p>
        </p:txBody>
      </p:sp>
      <p:sp>
        <p:nvSpPr>
          <p:cNvPr id="29" name="Rectangle 28"/>
          <p:cNvSpPr/>
          <p:nvPr/>
        </p:nvSpPr>
        <p:spPr>
          <a:xfrm>
            <a:off x="6215063" y="2714625"/>
            <a:ext cx="285750"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Rectangle 29"/>
          <p:cNvSpPr/>
          <p:nvPr/>
        </p:nvSpPr>
        <p:spPr>
          <a:xfrm>
            <a:off x="6786563" y="2714625"/>
            <a:ext cx="285750"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Rectangle 30"/>
          <p:cNvSpPr/>
          <p:nvPr/>
        </p:nvSpPr>
        <p:spPr>
          <a:xfrm>
            <a:off x="7286625" y="2714625"/>
            <a:ext cx="285750"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Rectangle 31"/>
          <p:cNvSpPr/>
          <p:nvPr/>
        </p:nvSpPr>
        <p:spPr>
          <a:xfrm>
            <a:off x="8429625" y="2714625"/>
            <a:ext cx="285750"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218" name="TextBox 32"/>
          <p:cNvSpPr txBox="1">
            <a:spLocks noChangeArrowheads="1"/>
          </p:cNvSpPr>
          <p:nvPr/>
        </p:nvSpPr>
        <p:spPr bwMode="auto">
          <a:xfrm>
            <a:off x="7786688" y="2571750"/>
            <a:ext cx="714375" cy="584200"/>
          </a:xfrm>
          <a:prstGeom prst="rect">
            <a:avLst/>
          </a:prstGeom>
          <a:noFill/>
          <a:ln w="9525">
            <a:noFill/>
            <a:miter lim="800000"/>
            <a:headEnd/>
            <a:tailEnd/>
          </a:ln>
        </p:spPr>
        <p:txBody>
          <a:bodyPr>
            <a:spAutoFit/>
          </a:bodyPr>
          <a:lstStyle/>
          <a:p>
            <a:r>
              <a:rPr lang="en-GB" sz="3200">
                <a:latin typeface="Calibri" pitchFamily="34" charset="0"/>
              </a:rPr>
              <a:t>...</a:t>
            </a:r>
            <a:endParaRPr lang="en-US">
              <a:latin typeface="Calibri" pitchFamily="34" charset="0"/>
            </a:endParaRPr>
          </a:p>
        </p:txBody>
      </p:sp>
      <p:sp>
        <p:nvSpPr>
          <p:cNvPr id="34" name="Rectangle 33"/>
          <p:cNvSpPr/>
          <p:nvPr/>
        </p:nvSpPr>
        <p:spPr>
          <a:xfrm>
            <a:off x="6929438" y="1785938"/>
            <a:ext cx="2000250" cy="28575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35" name="TextBox 34"/>
          <p:cNvSpPr txBox="1"/>
          <p:nvPr/>
        </p:nvSpPr>
        <p:spPr>
          <a:xfrm>
            <a:off x="7643813" y="1785938"/>
            <a:ext cx="357187" cy="369887"/>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fontAlgn="auto">
              <a:spcBef>
                <a:spcPts val="0"/>
              </a:spcBef>
              <a:spcAft>
                <a:spcPts val="0"/>
              </a:spcAft>
              <a:defRPr/>
            </a:pPr>
            <a:r>
              <a:rPr lang="en-GB" dirty="0"/>
              <a:t>p</a:t>
            </a:r>
            <a:endParaRPr lang="en-US" dirty="0"/>
          </a:p>
        </p:txBody>
      </p:sp>
      <p:cxnSp>
        <p:nvCxnSpPr>
          <p:cNvPr id="37" name="Straight Arrow Connector 36"/>
          <p:cNvCxnSpPr/>
          <p:nvPr/>
        </p:nvCxnSpPr>
        <p:spPr>
          <a:xfrm flipV="1">
            <a:off x="6286500" y="2214563"/>
            <a:ext cx="1214438" cy="42862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7000875" y="2214563"/>
            <a:ext cx="714375" cy="4286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5400000" flipH="1" flipV="1">
            <a:off x="7500938" y="2286000"/>
            <a:ext cx="357188" cy="3571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16200000" flipV="1">
            <a:off x="8143875" y="2214563"/>
            <a:ext cx="428625" cy="4286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smtClean="0"/>
              <a:t>PRAM</a:t>
            </a:r>
          </a:p>
        </p:txBody>
      </p:sp>
      <p:sp>
        <p:nvSpPr>
          <p:cNvPr id="9219" name="Rectangle 3"/>
          <p:cNvSpPr>
            <a:spLocks noGrp="1" noChangeArrowheads="1"/>
          </p:cNvSpPr>
          <p:nvPr>
            <p:ph type="body" idx="1"/>
          </p:nvPr>
        </p:nvSpPr>
        <p:spPr>
          <a:xfrm>
            <a:off x="228600" y="1676400"/>
            <a:ext cx="8610600" cy="4419600"/>
          </a:xfrm>
        </p:spPr>
        <p:txBody>
          <a:bodyPr/>
          <a:lstStyle/>
          <a:p>
            <a:r>
              <a:rPr lang="en-GB" sz="2400" smtClean="0"/>
              <a:t>Too many interconnections gives problems with synchronization</a:t>
            </a:r>
          </a:p>
          <a:p>
            <a:r>
              <a:rPr lang="en-GB" sz="2400" b="1" smtClean="0">
                <a:solidFill>
                  <a:srgbClr val="FF0000"/>
                </a:solidFill>
              </a:rPr>
              <a:t>However it is the best conceptual model</a:t>
            </a:r>
            <a:r>
              <a:rPr lang="en-GB" sz="2400" smtClean="0"/>
              <a:t> for designing efficient parallel algorithms </a:t>
            </a:r>
          </a:p>
          <a:p>
            <a:pPr lvl="1"/>
            <a:r>
              <a:rPr lang="en-GB" sz="2000" smtClean="0"/>
              <a:t>due to simplicity and possibility of simulating efficiently PRAM algorithms on more realistic parallel architectures</a:t>
            </a:r>
          </a:p>
        </p:txBody>
      </p:sp>
      <p:sp>
        <p:nvSpPr>
          <p:cNvPr id="5" name="TextBox 4"/>
          <p:cNvSpPr txBox="1"/>
          <p:nvPr/>
        </p:nvSpPr>
        <p:spPr>
          <a:xfrm>
            <a:off x="357188" y="4000500"/>
            <a:ext cx="4429125" cy="1570038"/>
          </a:xfrm>
          <a:prstGeom prst="rect">
            <a:avLst/>
          </a:prstGeom>
          <a:gradFill>
            <a:lin ang="12000000" scaled="0"/>
          </a:gradFill>
          <a:ln>
            <a:noFill/>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ts val="0"/>
              </a:spcBef>
              <a:spcAft>
                <a:spcPts val="0"/>
              </a:spcAft>
              <a:defRPr/>
            </a:pPr>
            <a:r>
              <a:rPr lang="en-GB" sz="2400" dirty="0"/>
              <a:t>Basic parallel statement </a:t>
            </a:r>
          </a:p>
          <a:p>
            <a:pPr fontAlgn="auto">
              <a:spcBef>
                <a:spcPts val="0"/>
              </a:spcBef>
              <a:spcAft>
                <a:spcPts val="0"/>
              </a:spcAft>
              <a:defRPr/>
            </a:pPr>
            <a:endParaRPr lang="en-GB" sz="2400" dirty="0"/>
          </a:p>
          <a:p>
            <a:pPr fontAlgn="auto">
              <a:spcBef>
                <a:spcPts val="0"/>
              </a:spcBef>
              <a:spcAft>
                <a:spcPts val="0"/>
              </a:spcAft>
              <a:defRPr/>
            </a:pPr>
            <a:r>
              <a:rPr lang="en-GB" sz="2400" dirty="0"/>
              <a:t>	for all x in X do in parallel</a:t>
            </a:r>
          </a:p>
          <a:p>
            <a:pPr fontAlgn="auto">
              <a:spcBef>
                <a:spcPts val="0"/>
              </a:spcBef>
              <a:spcAft>
                <a:spcPts val="0"/>
              </a:spcAft>
              <a:defRPr/>
            </a:pPr>
            <a:r>
              <a:rPr lang="en-GB" sz="2400" dirty="0"/>
              <a:t>	</a:t>
            </a:r>
            <a:r>
              <a:rPr lang="en-GB" sz="2400" i="1" dirty="0"/>
              <a:t>       instruction (x)</a:t>
            </a:r>
            <a:endParaRPr lang="en-US" sz="2400" i="1" dirty="0"/>
          </a:p>
        </p:txBody>
      </p:sp>
      <p:sp>
        <p:nvSpPr>
          <p:cNvPr id="6" name="TextBox 5"/>
          <p:cNvSpPr txBox="1"/>
          <p:nvPr/>
        </p:nvSpPr>
        <p:spPr>
          <a:xfrm>
            <a:off x="5715000" y="4286250"/>
            <a:ext cx="3214688" cy="923925"/>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fontAlgn="auto">
              <a:spcBef>
                <a:spcPts val="0"/>
              </a:spcBef>
              <a:spcAft>
                <a:spcPts val="0"/>
              </a:spcAft>
              <a:defRPr/>
            </a:pPr>
            <a:r>
              <a:rPr lang="en-GB" dirty="0"/>
              <a:t>For each x PRAM will assign a processor which will execute </a:t>
            </a:r>
            <a:r>
              <a:rPr lang="en-GB" i="1" dirty="0"/>
              <a:t>instruction(x)</a:t>
            </a:r>
            <a:endParaRPr lang="en-US" i="1" dirty="0"/>
          </a:p>
        </p:txBody>
      </p:sp>
      <p:sp>
        <p:nvSpPr>
          <p:cNvPr id="7" name="Right Arrow 6"/>
          <p:cNvSpPr/>
          <p:nvPr/>
        </p:nvSpPr>
        <p:spPr>
          <a:xfrm>
            <a:off x="4929188" y="4714875"/>
            <a:ext cx="642937" cy="1428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mtClean="0"/>
              <a:t>Shared-Memory Access</a:t>
            </a:r>
          </a:p>
        </p:txBody>
      </p:sp>
      <p:sp>
        <p:nvSpPr>
          <p:cNvPr id="10243" name="Rectangle 3"/>
          <p:cNvSpPr>
            <a:spLocks noGrp="1" noChangeArrowheads="1"/>
          </p:cNvSpPr>
          <p:nvPr>
            <p:ph type="body" idx="1"/>
          </p:nvPr>
        </p:nvSpPr>
        <p:spPr>
          <a:xfrm>
            <a:off x="457200" y="1600200"/>
            <a:ext cx="8305800" cy="4495800"/>
          </a:xfrm>
        </p:spPr>
        <p:txBody>
          <a:bodyPr>
            <a:normAutofit lnSpcReduction="10000"/>
          </a:bodyPr>
          <a:lstStyle/>
          <a:p>
            <a:pPr>
              <a:buFontTx/>
              <a:buNone/>
            </a:pPr>
            <a:r>
              <a:rPr lang="en-GB" sz="2400" b="1" smtClean="0">
                <a:solidFill>
                  <a:schemeClr val="accent2"/>
                </a:solidFill>
              </a:rPr>
              <a:t>	Concurrent</a:t>
            </a:r>
            <a:r>
              <a:rPr lang="en-GB" sz="2400" b="1" smtClean="0">
                <a:solidFill>
                  <a:srgbClr val="FF0000"/>
                </a:solidFill>
              </a:rPr>
              <a:t> (C) means, many processors can do the operation simultaneously in the same memory</a:t>
            </a:r>
          </a:p>
          <a:p>
            <a:pPr>
              <a:buFontTx/>
              <a:buNone/>
            </a:pPr>
            <a:r>
              <a:rPr lang="en-GB" sz="2400" b="1" smtClean="0">
                <a:solidFill>
                  <a:schemeClr val="accent2"/>
                </a:solidFill>
              </a:rPr>
              <a:t>	Exclusive</a:t>
            </a:r>
            <a:r>
              <a:rPr lang="en-GB" sz="2400" b="1" smtClean="0">
                <a:solidFill>
                  <a:srgbClr val="FF0000"/>
                </a:solidFill>
              </a:rPr>
              <a:t> (E) not concurent</a:t>
            </a:r>
          </a:p>
          <a:p>
            <a:pPr>
              <a:buFontTx/>
              <a:buNone/>
            </a:pPr>
            <a:endParaRPr lang="en-GB" sz="2400" b="1" smtClean="0">
              <a:solidFill>
                <a:srgbClr val="FF0000"/>
              </a:solidFill>
            </a:endParaRPr>
          </a:p>
          <a:p>
            <a:r>
              <a:rPr lang="en-US" sz="2400" smtClean="0"/>
              <a:t>EREW (</a:t>
            </a:r>
            <a:r>
              <a:rPr lang="en-US" sz="2800" smtClean="0"/>
              <a:t>Exclusive</a:t>
            </a:r>
            <a:r>
              <a:rPr lang="en-US" sz="2400" smtClean="0"/>
              <a:t> Read Exclusive Write)</a:t>
            </a:r>
          </a:p>
          <a:p>
            <a:r>
              <a:rPr lang="en-US" sz="2400" smtClean="0"/>
              <a:t>CREW (Concurrent Read Exclusive Write)</a:t>
            </a:r>
          </a:p>
          <a:p>
            <a:pPr lvl="1"/>
            <a:r>
              <a:rPr lang="en-US" sz="2000" smtClean="0"/>
              <a:t>Many processors can read simultaneously the same location, but only one can attempt to write to a given location</a:t>
            </a:r>
          </a:p>
          <a:p>
            <a:r>
              <a:rPr lang="en-US" sz="2400" smtClean="0"/>
              <a:t>ERCW (</a:t>
            </a:r>
            <a:r>
              <a:rPr lang="en-US" sz="2800" smtClean="0"/>
              <a:t>Exclusive</a:t>
            </a:r>
            <a:r>
              <a:rPr lang="en-US" sz="2400" smtClean="0"/>
              <a:t> Read Concurrent Write)</a:t>
            </a:r>
          </a:p>
          <a:p>
            <a:r>
              <a:rPr lang="en-US" sz="2400" smtClean="0"/>
              <a:t>CRCW (</a:t>
            </a:r>
            <a:r>
              <a:rPr lang="en-US" sz="2800" smtClean="0"/>
              <a:t>Concurrent</a:t>
            </a:r>
            <a:r>
              <a:rPr lang="en-US" sz="2400" smtClean="0"/>
              <a:t> Read Concurrent Write)</a:t>
            </a:r>
          </a:p>
          <a:p>
            <a:pPr lvl="1"/>
            <a:r>
              <a:rPr lang="en-US" sz="2000" b="1" smtClean="0"/>
              <a:t>Many processors can write</a:t>
            </a:r>
            <a:r>
              <a:rPr lang="en-US" sz="2000" smtClean="0"/>
              <a:t>/read </a:t>
            </a:r>
            <a:r>
              <a:rPr lang="en-US" sz="2000" b="1" smtClean="0"/>
              <a:t>at</a:t>
            </a:r>
            <a:r>
              <a:rPr lang="en-US" sz="2000" smtClean="0"/>
              <a:t>/from </a:t>
            </a:r>
            <a:r>
              <a:rPr lang="en-US" sz="2000" b="1" smtClean="0"/>
              <a:t>the same memory location</a:t>
            </a:r>
          </a:p>
          <a:p>
            <a:pPr>
              <a:buFontTx/>
              <a:buNone/>
            </a:pPr>
            <a:endParaRPr lang="en-GB" sz="2400" b="1" smtClean="0">
              <a:solidFill>
                <a:srgbClr val="FF0000"/>
              </a:solidFill>
            </a:endParaRPr>
          </a:p>
          <a:p>
            <a:pPr>
              <a:buFontTx/>
              <a:buNone/>
            </a:pPr>
            <a:endParaRPr lang="en-GB" sz="2400" b="1" smtClean="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Concurrent Write (CW)</a:t>
            </a:r>
          </a:p>
        </p:txBody>
      </p:sp>
      <p:sp>
        <p:nvSpPr>
          <p:cNvPr id="3" name="Content Placeholder 2"/>
          <p:cNvSpPr>
            <a:spLocks noGrp="1"/>
          </p:cNvSpPr>
          <p:nvPr>
            <p:ph idx="1"/>
          </p:nvPr>
        </p:nvSpPr>
        <p:spPr>
          <a:xfrm>
            <a:off x="457200" y="1071563"/>
            <a:ext cx="8229600" cy="3043237"/>
          </a:xfrm>
        </p:spPr>
        <p:txBody>
          <a:bodyPr rtlCol="0">
            <a:normAutofit fontScale="77500" lnSpcReduction="20000"/>
          </a:bodyPr>
          <a:lstStyle/>
          <a:p>
            <a:pPr fontAlgn="auto">
              <a:spcAft>
                <a:spcPts val="0"/>
              </a:spcAft>
              <a:buFont typeface="Arial" pitchFamily="34" charset="0"/>
              <a:buNone/>
              <a:defRPr/>
            </a:pPr>
            <a:endParaRPr lang="en-US" dirty="0" smtClean="0"/>
          </a:p>
          <a:p>
            <a:pPr fontAlgn="auto">
              <a:spcAft>
                <a:spcPts val="0"/>
              </a:spcAft>
              <a:buFont typeface="Arial" pitchFamily="34" charset="0"/>
              <a:buChar char="•"/>
              <a:defRPr/>
            </a:pPr>
            <a:r>
              <a:rPr lang="en-US" dirty="0" smtClean="0"/>
              <a:t>What value gets written finally?</a:t>
            </a:r>
          </a:p>
          <a:p>
            <a:pPr fontAlgn="auto">
              <a:spcAft>
                <a:spcPts val="0"/>
              </a:spcAft>
              <a:buFont typeface="Arial" pitchFamily="34" charset="0"/>
              <a:buChar char="•"/>
              <a:defRPr/>
            </a:pPr>
            <a:r>
              <a:rPr lang="en-US" dirty="0" smtClean="0"/>
              <a:t>Priority CW – processors have priority based on which write value is decided</a:t>
            </a:r>
          </a:p>
          <a:p>
            <a:pPr fontAlgn="auto">
              <a:spcAft>
                <a:spcPts val="0"/>
              </a:spcAft>
              <a:buFont typeface="Arial" pitchFamily="34" charset="0"/>
              <a:buChar char="•"/>
              <a:defRPr/>
            </a:pPr>
            <a:r>
              <a:rPr lang="en-US" dirty="0" smtClean="0"/>
              <a:t>Common CW – multiple processors can simultaneously write only if values are the same</a:t>
            </a:r>
          </a:p>
          <a:p>
            <a:pPr fontAlgn="auto">
              <a:spcAft>
                <a:spcPts val="0"/>
              </a:spcAft>
              <a:buFont typeface="Arial" pitchFamily="34" charset="0"/>
              <a:buChar char="•"/>
              <a:defRPr/>
            </a:pPr>
            <a:r>
              <a:rPr lang="en-US" dirty="0" smtClean="0"/>
              <a:t>Arbitrary/Random CW – any one of the values are randomly chosen</a:t>
            </a:r>
          </a:p>
        </p:txBody>
      </p:sp>
      <p:pic>
        <p:nvPicPr>
          <p:cNvPr id="11268" name="Picture 2"/>
          <p:cNvPicPr>
            <a:picLocks noChangeAspect="1" noChangeArrowheads="1"/>
          </p:cNvPicPr>
          <p:nvPr/>
        </p:nvPicPr>
        <p:blipFill>
          <a:blip r:embed="rId2" cstate="print"/>
          <a:srcRect/>
          <a:stretch>
            <a:fillRect/>
          </a:stretch>
        </p:blipFill>
        <p:spPr bwMode="auto">
          <a:xfrm>
            <a:off x="1323975" y="4438650"/>
            <a:ext cx="6677025" cy="1511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GB" smtClean="0"/>
              <a:t>Example  CRCW-PRAM</a:t>
            </a:r>
          </a:p>
        </p:txBody>
      </p:sp>
      <p:sp>
        <p:nvSpPr>
          <p:cNvPr id="12291" name="Rectangle 3"/>
          <p:cNvSpPr>
            <a:spLocks noGrp="1" noChangeArrowheads="1"/>
          </p:cNvSpPr>
          <p:nvPr>
            <p:ph type="body" idx="1"/>
          </p:nvPr>
        </p:nvSpPr>
        <p:spPr>
          <a:xfrm>
            <a:off x="685800" y="1600200"/>
            <a:ext cx="7772400" cy="4495800"/>
          </a:xfrm>
        </p:spPr>
        <p:txBody>
          <a:bodyPr/>
          <a:lstStyle/>
          <a:p>
            <a:r>
              <a:rPr lang="en-GB" sz="2400" smtClean="0"/>
              <a:t>Initially</a:t>
            </a:r>
          </a:p>
          <a:p>
            <a:pPr lvl="1"/>
            <a:r>
              <a:rPr lang="en-GB" sz="2400" smtClean="0"/>
              <a:t>table </a:t>
            </a:r>
            <a:r>
              <a:rPr lang="en-GB" sz="2400" b="1" smtClean="0">
                <a:solidFill>
                  <a:schemeClr val="accent2"/>
                </a:solidFill>
              </a:rPr>
              <a:t>A </a:t>
            </a:r>
            <a:r>
              <a:rPr lang="en-GB" sz="2400" smtClean="0"/>
              <a:t>contains values 0 and 1</a:t>
            </a:r>
          </a:p>
          <a:p>
            <a:pPr lvl="1"/>
            <a:r>
              <a:rPr lang="en-GB" sz="2400" b="1" smtClean="0">
                <a:solidFill>
                  <a:schemeClr val="accent2"/>
                </a:solidFill>
              </a:rPr>
              <a:t>output</a:t>
            </a:r>
            <a:r>
              <a:rPr lang="en-GB" sz="2400" smtClean="0"/>
              <a:t> contains value 0</a:t>
            </a:r>
          </a:p>
          <a:p>
            <a:pPr>
              <a:buFontTx/>
              <a:buNone/>
            </a:pPr>
            <a:endParaRPr lang="en-GB" sz="2400" smtClean="0"/>
          </a:p>
          <a:p>
            <a:pPr>
              <a:buFontTx/>
              <a:buNone/>
            </a:pPr>
            <a:endParaRPr lang="en-GB" sz="2400" smtClean="0"/>
          </a:p>
          <a:p>
            <a:pPr>
              <a:buFontTx/>
              <a:buNone/>
            </a:pPr>
            <a:endParaRPr lang="en-GB" sz="2400" smtClean="0"/>
          </a:p>
          <a:p>
            <a:pPr>
              <a:buFontTx/>
              <a:buNone/>
            </a:pPr>
            <a:endParaRPr lang="en-GB" sz="2400" smtClean="0"/>
          </a:p>
          <a:p>
            <a:r>
              <a:rPr lang="en-GB" sz="2400" smtClean="0"/>
              <a:t> The program computes the </a:t>
            </a:r>
            <a:r>
              <a:rPr lang="en-GB" sz="2400" smtClean="0">
                <a:solidFill>
                  <a:srgbClr val="FF0000"/>
                </a:solidFill>
              </a:rPr>
              <a:t>“Boolean OR”</a:t>
            </a:r>
            <a:r>
              <a:rPr lang="en-GB" sz="2400" smtClean="0"/>
              <a:t> of </a:t>
            </a:r>
          </a:p>
          <a:p>
            <a:pPr>
              <a:buFontTx/>
              <a:buNone/>
            </a:pPr>
            <a:r>
              <a:rPr lang="en-GB" sz="2400" smtClean="0"/>
              <a:t>	A[1], A[2], A[3], A[4], A[5]</a:t>
            </a:r>
          </a:p>
          <a:p>
            <a:pPr lvl="1">
              <a:buFontTx/>
              <a:buNone/>
            </a:pPr>
            <a:endParaRPr lang="en-GB" sz="2000" smtClean="0"/>
          </a:p>
        </p:txBody>
      </p:sp>
      <p:pic>
        <p:nvPicPr>
          <p:cNvPr id="12292" name="Picture 4"/>
          <p:cNvPicPr>
            <a:picLocks noChangeAspect="1" noChangeArrowheads="1"/>
          </p:cNvPicPr>
          <p:nvPr/>
        </p:nvPicPr>
        <p:blipFill>
          <a:blip r:embed="rId2" cstate="print"/>
          <a:srcRect/>
          <a:stretch>
            <a:fillRect/>
          </a:stretch>
        </p:blipFill>
        <p:spPr bwMode="auto">
          <a:xfrm>
            <a:off x="1752600" y="3265488"/>
            <a:ext cx="5791200" cy="1077912"/>
          </a:xfrm>
          <a:prstGeom prst="rect">
            <a:avLst/>
          </a:prstGeom>
          <a:noFill/>
          <a:ln w="38100">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GB" smtClean="0"/>
              <a:t>Example  CREW-PRAM</a:t>
            </a:r>
          </a:p>
        </p:txBody>
      </p:sp>
      <p:sp>
        <p:nvSpPr>
          <p:cNvPr id="13315" name="Rectangle 3"/>
          <p:cNvSpPr>
            <a:spLocks noGrp="1" noChangeArrowheads="1"/>
          </p:cNvSpPr>
          <p:nvPr>
            <p:ph type="body" idx="1"/>
          </p:nvPr>
        </p:nvSpPr>
        <p:spPr>
          <a:xfrm>
            <a:off x="685800" y="1600200"/>
            <a:ext cx="7772400" cy="4495800"/>
          </a:xfrm>
        </p:spPr>
        <p:txBody>
          <a:bodyPr/>
          <a:lstStyle/>
          <a:p>
            <a:r>
              <a:rPr lang="en-GB" sz="2400" smtClean="0"/>
              <a:t>Assume initially table </a:t>
            </a:r>
            <a:r>
              <a:rPr lang="en-GB" sz="2800" b="1" smtClean="0">
                <a:solidFill>
                  <a:schemeClr val="accent2"/>
                </a:solidFill>
              </a:rPr>
              <a:t>A </a:t>
            </a:r>
            <a:r>
              <a:rPr lang="en-GB" sz="2800" smtClean="0"/>
              <a:t>contains [0,0,0,0,0,1] and we have the parallel program</a:t>
            </a:r>
            <a:endParaRPr lang="en-GB" sz="2400" smtClean="0"/>
          </a:p>
          <a:p>
            <a:pPr>
              <a:buFontTx/>
              <a:buNone/>
            </a:pPr>
            <a:endParaRPr lang="en-GB" sz="2400" smtClean="0"/>
          </a:p>
        </p:txBody>
      </p:sp>
      <p:pic>
        <p:nvPicPr>
          <p:cNvPr id="13316" name="Picture 7"/>
          <p:cNvPicPr>
            <a:picLocks noChangeAspect="1" noChangeArrowheads="1"/>
          </p:cNvPicPr>
          <p:nvPr/>
        </p:nvPicPr>
        <p:blipFill>
          <a:blip r:embed="rId2" cstate="print"/>
          <a:srcRect/>
          <a:stretch>
            <a:fillRect/>
          </a:stretch>
        </p:blipFill>
        <p:spPr bwMode="auto">
          <a:xfrm>
            <a:off x="1466850" y="2667000"/>
            <a:ext cx="6686550" cy="3343275"/>
          </a:xfrm>
          <a:prstGeom prst="rect">
            <a:avLst/>
          </a:prstGeom>
          <a:noFill/>
          <a:ln w="38100">
            <a:noFill/>
            <a:miter lim="800000"/>
            <a:headEnd/>
            <a:tailEnd/>
          </a:ln>
        </p:spPr>
      </p:pic>
      <p:sp>
        <p:nvSpPr>
          <p:cNvPr id="13317" name="AutoShape 8"/>
          <p:cNvSpPr>
            <a:spLocks noChangeArrowheads="1"/>
          </p:cNvSpPr>
          <p:nvPr/>
        </p:nvSpPr>
        <p:spPr bwMode="auto">
          <a:xfrm>
            <a:off x="304800" y="3962400"/>
            <a:ext cx="1066800" cy="990600"/>
          </a:xfrm>
          <a:custGeom>
            <a:avLst/>
            <a:gdLst>
              <a:gd name="T0" fmla="*/ 800100 w 21600"/>
              <a:gd name="T1" fmla="*/ 0 h 21600"/>
              <a:gd name="T2" fmla="*/ 0 w 21600"/>
              <a:gd name="T3" fmla="*/ 495300 h 21600"/>
              <a:gd name="T4" fmla="*/ 800100 w 21600"/>
              <a:gd name="T5" fmla="*/ 990600 h 21600"/>
              <a:gd name="T6" fmla="*/ 1066800 w 21600"/>
              <a:gd name="T7" fmla="*/ 4953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3366FF"/>
          </a:solidFill>
          <a:ln w="15875">
            <a:solidFill>
              <a:schemeClr val="tx1"/>
            </a:solidFill>
            <a:miter lim="800000"/>
            <a:headEnd/>
            <a:tailEnd/>
          </a:ln>
        </p:spPr>
        <p:txBody>
          <a:bodyPr wrap="none" anchor="ctr"/>
          <a:lstStyle/>
          <a:p>
            <a:endParaRPr lang="en-US">
              <a:latin typeface="Calibri"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smtClean="0"/>
              <a:t>Pascal triangle</a:t>
            </a:r>
          </a:p>
        </p:txBody>
      </p:sp>
      <p:pic>
        <p:nvPicPr>
          <p:cNvPr id="14339" name="Picture 4"/>
          <p:cNvPicPr>
            <a:picLocks noChangeAspect="1" noChangeArrowheads="1"/>
          </p:cNvPicPr>
          <p:nvPr/>
        </p:nvPicPr>
        <p:blipFill>
          <a:blip r:embed="rId2" cstate="print"/>
          <a:srcRect/>
          <a:stretch>
            <a:fillRect/>
          </a:stretch>
        </p:blipFill>
        <p:spPr bwMode="auto">
          <a:xfrm>
            <a:off x="5867400" y="2352675"/>
            <a:ext cx="3092450" cy="4048125"/>
          </a:xfrm>
          <a:prstGeom prst="rect">
            <a:avLst/>
          </a:prstGeom>
          <a:noFill/>
          <a:ln w="38100">
            <a:noFill/>
            <a:miter lim="800000"/>
            <a:headEnd/>
            <a:tailEnd/>
          </a:ln>
        </p:spPr>
      </p:pic>
      <p:pic>
        <p:nvPicPr>
          <p:cNvPr id="14340" name="Picture 5"/>
          <p:cNvPicPr>
            <a:picLocks noChangeAspect="1" noChangeArrowheads="1"/>
          </p:cNvPicPr>
          <p:nvPr/>
        </p:nvPicPr>
        <p:blipFill>
          <a:blip r:embed="rId3" cstate="print"/>
          <a:srcRect/>
          <a:stretch>
            <a:fillRect/>
          </a:stretch>
        </p:blipFill>
        <p:spPr bwMode="auto">
          <a:xfrm>
            <a:off x="1362075" y="1600200"/>
            <a:ext cx="4657725" cy="885825"/>
          </a:xfrm>
          <a:prstGeom prst="rect">
            <a:avLst/>
          </a:prstGeom>
          <a:noFill/>
          <a:ln w="38100">
            <a:noFill/>
            <a:miter lim="800000"/>
            <a:headEnd/>
            <a:tailEnd/>
          </a:ln>
        </p:spPr>
      </p:pic>
      <p:pic>
        <p:nvPicPr>
          <p:cNvPr id="14341" name="Picture 6"/>
          <p:cNvPicPr>
            <a:picLocks noChangeAspect="1" noChangeArrowheads="1"/>
          </p:cNvPicPr>
          <p:nvPr/>
        </p:nvPicPr>
        <p:blipFill>
          <a:blip r:embed="rId4" cstate="print"/>
          <a:srcRect/>
          <a:stretch>
            <a:fillRect/>
          </a:stretch>
        </p:blipFill>
        <p:spPr bwMode="auto">
          <a:xfrm>
            <a:off x="762000" y="3886200"/>
            <a:ext cx="4600575" cy="866775"/>
          </a:xfrm>
          <a:prstGeom prst="rect">
            <a:avLst/>
          </a:prstGeom>
          <a:noFill/>
          <a:ln w="38100">
            <a:noFill/>
            <a:miter lim="800000"/>
            <a:headEnd/>
            <a:tailEnd/>
          </a:ln>
        </p:spPr>
      </p:pic>
      <p:sp>
        <p:nvSpPr>
          <p:cNvPr id="14342" name="Rectangle 7"/>
          <p:cNvSpPr>
            <a:spLocks noChangeArrowheads="1"/>
          </p:cNvSpPr>
          <p:nvPr/>
        </p:nvSpPr>
        <p:spPr bwMode="auto">
          <a:xfrm>
            <a:off x="685800" y="3810000"/>
            <a:ext cx="4419600" cy="1066800"/>
          </a:xfrm>
          <a:prstGeom prst="rect">
            <a:avLst/>
          </a:prstGeom>
          <a:noFill/>
          <a:ln w="6350">
            <a:solidFill>
              <a:schemeClr val="accent2"/>
            </a:solidFill>
            <a:miter lim="800000"/>
            <a:headEnd/>
            <a:tailEnd/>
          </a:ln>
        </p:spPr>
        <p:txBody>
          <a:bodyPr wrap="none" anchor="ctr"/>
          <a:lstStyle/>
          <a:p>
            <a:endParaRPr lang="en-US">
              <a:latin typeface="Calibri" pitchFamily="34" charset="0"/>
            </a:endParaRPr>
          </a:p>
        </p:txBody>
      </p:sp>
      <p:sp>
        <p:nvSpPr>
          <p:cNvPr id="14343" name="Text Box 8"/>
          <p:cNvSpPr txBox="1">
            <a:spLocks noChangeArrowheads="1"/>
          </p:cNvSpPr>
          <p:nvPr/>
        </p:nvSpPr>
        <p:spPr bwMode="auto">
          <a:xfrm>
            <a:off x="1752600" y="3276600"/>
            <a:ext cx="2667000" cy="457200"/>
          </a:xfrm>
          <a:prstGeom prst="rect">
            <a:avLst/>
          </a:prstGeom>
          <a:noFill/>
          <a:ln w="38100">
            <a:noFill/>
            <a:miter lim="800000"/>
            <a:headEnd/>
            <a:tailEnd/>
          </a:ln>
        </p:spPr>
        <p:txBody>
          <a:bodyPr>
            <a:spAutoFit/>
          </a:bodyPr>
          <a:lstStyle/>
          <a:p>
            <a:pPr>
              <a:spcBef>
                <a:spcPct val="50000"/>
              </a:spcBef>
            </a:pPr>
            <a:r>
              <a:rPr lang="en-GB">
                <a:latin typeface="Calibri" pitchFamily="34" charset="0"/>
              </a:rPr>
              <a:t>PRAM CREW</a:t>
            </a:r>
          </a:p>
        </p:txBody>
      </p:sp>
      <p:grpSp>
        <p:nvGrpSpPr>
          <p:cNvPr id="2" name="Group 112"/>
          <p:cNvGrpSpPr>
            <a:grpSpLocks/>
          </p:cNvGrpSpPr>
          <p:nvPr/>
        </p:nvGrpSpPr>
        <p:grpSpPr bwMode="auto">
          <a:xfrm>
            <a:off x="5943600" y="2057400"/>
            <a:ext cx="2819400" cy="838200"/>
            <a:chOff x="3744" y="1296"/>
            <a:chExt cx="1776" cy="528"/>
          </a:xfrm>
        </p:grpSpPr>
        <p:grpSp>
          <p:nvGrpSpPr>
            <p:cNvPr id="3" name="Group 13"/>
            <p:cNvGrpSpPr>
              <a:grpSpLocks/>
            </p:cNvGrpSpPr>
            <p:nvPr/>
          </p:nvGrpSpPr>
          <p:grpSpPr bwMode="auto">
            <a:xfrm>
              <a:off x="3744" y="1296"/>
              <a:ext cx="576" cy="528"/>
              <a:chOff x="3744" y="1296"/>
              <a:chExt cx="576" cy="528"/>
            </a:xfrm>
          </p:grpSpPr>
          <p:sp>
            <p:nvSpPr>
              <p:cNvPr id="14441" name="Oval 9"/>
              <p:cNvSpPr>
                <a:spLocks noChangeArrowheads="1"/>
              </p:cNvSpPr>
              <p:nvPr/>
            </p:nvSpPr>
            <p:spPr bwMode="auto">
              <a:xfrm>
                <a:off x="3744" y="1488"/>
                <a:ext cx="576" cy="336"/>
              </a:xfrm>
              <a:prstGeom prst="ellipse">
                <a:avLst/>
              </a:prstGeom>
              <a:noFill/>
              <a:ln w="38100">
                <a:solidFill>
                  <a:schemeClr val="tx1"/>
                </a:solidFill>
                <a:round/>
                <a:headEnd/>
                <a:tailEnd/>
              </a:ln>
            </p:spPr>
            <p:txBody>
              <a:bodyPr wrap="none" anchor="ctr"/>
              <a:lstStyle/>
              <a:p>
                <a:endParaRPr lang="en-US">
                  <a:latin typeface="Calibri" pitchFamily="34" charset="0"/>
                </a:endParaRPr>
              </a:p>
            </p:txBody>
          </p:sp>
          <p:sp>
            <p:nvSpPr>
              <p:cNvPr id="14442" name="Line 12"/>
              <p:cNvSpPr>
                <a:spLocks noChangeShapeType="1"/>
              </p:cNvSpPr>
              <p:nvPr/>
            </p:nvSpPr>
            <p:spPr bwMode="auto">
              <a:xfrm>
                <a:off x="3888" y="1296"/>
                <a:ext cx="0" cy="240"/>
              </a:xfrm>
              <a:prstGeom prst="line">
                <a:avLst/>
              </a:prstGeom>
              <a:noFill/>
              <a:ln w="38100">
                <a:solidFill>
                  <a:schemeClr val="tx1"/>
                </a:solidFill>
                <a:round/>
                <a:headEnd/>
                <a:tailEnd type="triangle" w="med" len="med"/>
              </a:ln>
            </p:spPr>
            <p:txBody>
              <a:bodyPr/>
              <a:lstStyle/>
              <a:p>
                <a:endParaRPr lang="en-GB"/>
              </a:p>
            </p:txBody>
          </p:sp>
        </p:grpSp>
        <p:grpSp>
          <p:nvGrpSpPr>
            <p:cNvPr id="4" name="Group 14"/>
            <p:cNvGrpSpPr>
              <a:grpSpLocks/>
            </p:cNvGrpSpPr>
            <p:nvPr/>
          </p:nvGrpSpPr>
          <p:grpSpPr bwMode="auto">
            <a:xfrm>
              <a:off x="4032" y="1296"/>
              <a:ext cx="576" cy="528"/>
              <a:chOff x="3744" y="1296"/>
              <a:chExt cx="576" cy="528"/>
            </a:xfrm>
          </p:grpSpPr>
          <p:sp>
            <p:nvSpPr>
              <p:cNvPr id="14439" name="Oval 15"/>
              <p:cNvSpPr>
                <a:spLocks noChangeArrowheads="1"/>
              </p:cNvSpPr>
              <p:nvPr/>
            </p:nvSpPr>
            <p:spPr bwMode="auto">
              <a:xfrm>
                <a:off x="3744" y="1488"/>
                <a:ext cx="576" cy="336"/>
              </a:xfrm>
              <a:prstGeom prst="ellipse">
                <a:avLst/>
              </a:prstGeom>
              <a:noFill/>
              <a:ln w="38100">
                <a:solidFill>
                  <a:srgbClr val="FF6600"/>
                </a:solidFill>
                <a:round/>
                <a:headEnd/>
                <a:tailEnd/>
              </a:ln>
            </p:spPr>
            <p:txBody>
              <a:bodyPr wrap="none" anchor="ctr"/>
              <a:lstStyle/>
              <a:p>
                <a:endParaRPr lang="en-US">
                  <a:latin typeface="Calibri" pitchFamily="34" charset="0"/>
                </a:endParaRPr>
              </a:p>
            </p:txBody>
          </p:sp>
          <p:sp>
            <p:nvSpPr>
              <p:cNvPr id="14440" name="Line 16"/>
              <p:cNvSpPr>
                <a:spLocks noChangeShapeType="1"/>
              </p:cNvSpPr>
              <p:nvPr/>
            </p:nvSpPr>
            <p:spPr bwMode="auto">
              <a:xfrm>
                <a:off x="3888" y="1296"/>
                <a:ext cx="0" cy="240"/>
              </a:xfrm>
              <a:prstGeom prst="line">
                <a:avLst/>
              </a:prstGeom>
              <a:noFill/>
              <a:ln w="38100">
                <a:solidFill>
                  <a:srgbClr val="FF6600"/>
                </a:solidFill>
                <a:round/>
                <a:headEnd/>
                <a:tailEnd type="triangle" w="med" len="med"/>
              </a:ln>
            </p:spPr>
            <p:txBody>
              <a:bodyPr/>
              <a:lstStyle/>
              <a:p>
                <a:endParaRPr lang="en-GB"/>
              </a:p>
            </p:txBody>
          </p:sp>
        </p:grpSp>
        <p:grpSp>
          <p:nvGrpSpPr>
            <p:cNvPr id="5" name="Group 17"/>
            <p:cNvGrpSpPr>
              <a:grpSpLocks/>
            </p:cNvGrpSpPr>
            <p:nvPr/>
          </p:nvGrpSpPr>
          <p:grpSpPr bwMode="auto">
            <a:xfrm>
              <a:off x="4320" y="1296"/>
              <a:ext cx="576" cy="528"/>
              <a:chOff x="3744" y="1296"/>
              <a:chExt cx="576" cy="528"/>
            </a:xfrm>
          </p:grpSpPr>
          <p:sp>
            <p:nvSpPr>
              <p:cNvPr id="14437" name="Oval 18"/>
              <p:cNvSpPr>
                <a:spLocks noChangeArrowheads="1"/>
              </p:cNvSpPr>
              <p:nvPr/>
            </p:nvSpPr>
            <p:spPr bwMode="auto">
              <a:xfrm>
                <a:off x="3744" y="1488"/>
                <a:ext cx="576" cy="336"/>
              </a:xfrm>
              <a:prstGeom prst="ellipse">
                <a:avLst/>
              </a:prstGeom>
              <a:noFill/>
              <a:ln w="38100">
                <a:solidFill>
                  <a:srgbClr val="339966"/>
                </a:solidFill>
                <a:round/>
                <a:headEnd/>
                <a:tailEnd/>
              </a:ln>
            </p:spPr>
            <p:txBody>
              <a:bodyPr wrap="none" anchor="ctr"/>
              <a:lstStyle/>
              <a:p>
                <a:endParaRPr lang="en-US">
                  <a:latin typeface="Calibri" pitchFamily="34" charset="0"/>
                </a:endParaRPr>
              </a:p>
            </p:txBody>
          </p:sp>
          <p:sp>
            <p:nvSpPr>
              <p:cNvPr id="14438" name="Line 19"/>
              <p:cNvSpPr>
                <a:spLocks noChangeShapeType="1"/>
              </p:cNvSpPr>
              <p:nvPr/>
            </p:nvSpPr>
            <p:spPr bwMode="auto">
              <a:xfrm>
                <a:off x="3888" y="1296"/>
                <a:ext cx="0" cy="240"/>
              </a:xfrm>
              <a:prstGeom prst="line">
                <a:avLst/>
              </a:prstGeom>
              <a:noFill/>
              <a:ln w="38100">
                <a:solidFill>
                  <a:srgbClr val="339966"/>
                </a:solidFill>
                <a:round/>
                <a:headEnd/>
                <a:tailEnd type="triangle" w="med" len="med"/>
              </a:ln>
            </p:spPr>
            <p:txBody>
              <a:bodyPr/>
              <a:lstStyle/>
              <a:p>
                <a:endParaRPr lang="en-GB"/>
              </a:p>
            </p:txBody>
          </p:sp>
        </p:grpSp>
        <p:grpSp>
          <p:nvGrpSpPr>
            <p:cNvPr id="6" name="Group 20"/>
            <p:cNvGrpSpPr>
              <a:grpSpLocks/>
            </p:cNvGrpSpPr>
            <p:nvPr/>
          </p:nvGrpSpPr>
          <p:grpSpPr bwMode="auto">
            <a:xfrm>
              <a:off x="4656" y="1296"/>
              <a:ext cx="576" cy="528"/>
              <a:chOff x="3744" y="1296"/>
              <a:chExt cx="576" cy="528"/>
            </a:xfrm>
          </p:grpSpPr>
          <p:sp>
            <p:nvSpPr>
              <p:cNvPr id="14435" name="Oval 21"/>
              <p:cNvSpPr>
                <a:spLocks noChangeArrowheads="1"/>
              </p:cNvSpPr>
              <p:nvPr/>
            </p:nvSpPr>
            <p:spPr bwMode="auto">
              <a:xfrm>
                <a:off x="3744" y="1488"/>
                <a:ext cx="576" cy="336"/>
              </a:xfrm>
              <a:prstGeom prst="ellipse">
                <a:avLst/>
              </a:prstGeom>
              <a:noFill/>
              <a:ln w="38100">
                <a:solidFill>
                  <a:srgbClr val="00CCFF"/>
                </a:solidFill>
                <a:round/>
                <a:headEnd/>
                <a:tailEnd/>
              </a:ln>
            </p:spPr>
            <p:txBody>
              <a:bodyPr wrap="none" anchor="ctr"/>
              <a:lstStyle/>
              <a:p>
                <a:endParaRPr lang="en-US">
                  <a:latin typeface="Calibri" pitchFamily="34" charset="0"/>
                </a:endParaRPr>
              </a:p>
            </p:txBody>
          </p:sp>
          <p:sp>
            <p:nvSpPr>
              <p:cNvPr id="14436" name="Line 22"/>
              <p:cNvSpPr>
                <a:spLocks noChangeShapeType="1"/>
              </p:cNvSpPr>
              <p:nvPr/>
            </p:nvSpPr>
            <p:spPr bwMode="auto">
              <a:xfrm>
                <a:off x="3888" y="1296"/>
                <a:ext cx="0" cy="240"/>
              </a:xfrm>
              <a:prstGeom prst="line">
                <a:avLst/>
              </a:prstGeom>
              <a:noFill/>
              <a:ln w="38100">
                <a:solidFill>
                  <a:srgbClr val="00CCFF"/>
                </a:solidFill>
                <a:round/>
                <a:headEnd/>
                <a:tailEnd type="triangle" w="med" len="med"/>
              </a:ln>
            </p:spPr>
            <p:txBody>
              <a:bodyPr/>
              <a:lstStyle/>
              <a:p>
                <a:endParaRPr lang="en-GB"/>
              </a:p>
            </p:txBody>
          </p:sp>
        </p:grpSp>
        <p:grpSp>
          <p:nvGrpSpPr>
            <p:cNvPr id="7" name="Group 23"/>
            <p:cNvGrpSpPr>
              <a:grpSpLocks/>
            </p:cNvGrpSpPr>
            <p:nvPr/>
          </p:nvGrpSpPr>
          <p:grpSpPr bwMode="auto">
            <a:xfrm>
              <a:off x="4944" y="1296"/>
              <a:ext cx="576" cy="528"/>
              <a:chOff x="3744" y="1296"/>
              <a:chExt cx="576" cy="528"/>
            </a:xfrm>
          </p:grpSpPr>
          <p:sp>
            <p:nvSpPr>
              <p:cNvPr id="14433" name="Oval 24"/>
              <p:cNvSpPr>
                <a:spLocks noChangeArrowheads="1"/>
              </p:cNvSpPr>
              <p:nvPr/>
            </p:nvSpPr>
            <p:spPr bwMode="auto">
              <a:xfrm>
                <a:off x="3744" y="1488"/>
                <a:ext cx="576" cy="336"/>
              </a:xfrm>
              <a:prstGeom prst="ellipse">
                <a:avLst/>
              </a:prstGeom>
              <a:noFill/>
              <a:ln w="38100">
                <a:solidFill>
                  <a:schemeClr val="accent2"/>
                </a:solidFill>
                <a:round/>
                <a:headEnd/>
                <a:tailEnd/>
              </a:ln>
            </p:spPr>
            <p:txBody>
              <a:bodyPr wrap="none" anchor="ctr"/>
              <a:lstStyle/>
              <a:p>
                <a:endParaRPr lang="en-US">
                  <a:latin typeface="Calibri" pitchFamily="34" charset="0"/>
                </a:endParaRPr>
              </a:p>
            </p:txBody>
          </p:sp>
          <p:sp>
            <p:nvSpPr>
              <p:cNvPr id="14434" name="Line 25"/>
              <p:cNvSpPr>
                <a:spLocks noChangeShapeType="1"/>
              </p:cNvSpPr>
              <p:nvPr/>
            </p:nvSpPr>
            <p:spPr bwMode="auto">
              <a:xfrm>
                <a:off x="3888" y="1296"/>
                <a:ext cx="0" cy="240"/>
              </a:xfrm>
              <a:prstGeom prst="line">
                <a:avLst/>
              </a:prstGeom>
              <a:noFill/>
              <a:ln w="38100">
                <a:solidFill>
                  <a:schemeClr val="accent2"/>
                </a:solidFill>
                <a:round/>
                <a:headEnd/>
                <a:tailEnd type="triangle" w="med" len="med"/>
              </a:ln>
            </p:spPr>
            <p:txBody>
              <a:bodyPr/>
              <a:lstStyle/>
              <a:p>
                <a:endParaRPr lang="en-GB"/>
              </a:p>
            </p:txBody>
          </p:sp>
        </p:grpSp>
      </p:grpSp>
      <p:grpSp>
        <p:nvGrpSpPr>
          <p:cNvPr id="8" name="Group 44"/>
          <p:cNvGrpSpPr>
            <a:grpSpLocks/>
          </p:cNvGrpSpPr>
          <p:nvPr/>
        </p:nvGrpSpPr>
        <p:grpSpPr bwMode="auto">
          <a:xfrm>
            <a:off x="5943600" y="2057400"/>
            <a:ext cx="914400" cy="838200"/>
            <a:chOff x="3744" y="1296"/>
            <a:chExt cx="576" cy="528"/>
          </a:xfrm>
        </p:grpSpPr>
        <p:sp>
          <p:nvSpPr>
            <p:cNvPr id="14426" name="Oval 45"/>
            <p:cNvSpPr>
              <a:spLocks noChangeArrowheads="1"/>
            </p:cNvSpPr>
            <p:nvPr/>
          </p:nvSpPr>
          <p:spPr bwMode="auto">
            <a:xfrm>
              <a:off x="3744" y="1488"/>
              <a:ext cx="576" cy="336"/>
            </a:xfrm>
            <a:prstGeom prst="ellipse">
              <a:avLst/>
            </a:prstGeom>
            <a:noFill/>
            <a:ln w="38100">
              <a:solidFill>
                <a:schemeClr val="tx1"/>
              </a:solidFill>
              <a:round/>
              <a:headEnd/>
              <a:tailEnd/>
            </a:ln>
          </p:spPr>
          <p:txBody>
            <a:bodyPr wrap="none" anchor="ctr"/>
            <a:lstStyle/>
            <a:p>
              <a:endParaRPr lang="en-US">
                <a:latin typeface="Calibri" pitchFamily="34" charset="0"/>
              </a:endParaRPr>
            </a:p>
          </p:txBody>
        </p:sp>
        <p:sp>
          <p:nvSpPr>
            <p:cNvPr id="14427" name="Line 46"/>
            <p:cNvSpPr>
              <a:spLocks noChangeShapeType="1"/>
            </p:cNvSpPr>
            <p:nvPr/>
          </p:nvSpPr>
          <p:spPr bwMode="auto">
            <a:xfrm>
              <a:off x="3888" y="1296"/>
              <a:ext cx="0" cy="240"/>
            </a:xfrm>
            <a:prstGeom prst="line">
              <a:avLst/>
            </a:prstGeom>
            <a:noFill/>
            <a:ln w="38100">
              <a:solidFill>
                <a:schemeClr val="tx1"/>
              </a:solidFill>
              <a:round/>
              <a:headEnd/>
              <a:tailEnd type="triangle" w="med" len="med"/>
            </a:ln>
          </p:spPr>
          <p:txBody>
            <a:bodyPr/>
            <a:lstStyle/>
            <a:p>
              <a:endParaRPr lang="en-GB"/>
            </a:p>
          </p:txBody>
        </p:sp>
      </p:grpSp>
      <p:grpSp>
        <p:nvGrpSpPr>
          <p:cNvPr id="9" name="Group 113"/>
          <p:cNvGrpSpPr>
            <a:grpSpLocks/>
          </p:cNvGrpSpPr>
          <p:nvPr/>
        </p:nvGrpSpPr>
        <p:grpSpPr bwMode="auto">
          <a:xfrm>
            <a:off x="5943600" y="2743200"/>
            <a:ext cx="2819400" cy="838200"/>
            <a:chOff x="3744" y="1296"/>
            <a:chExt cx="1776" cy="528"/>
          </a:xfrm>
        </p:grpSpPr>
        <p:grpSp>
          <p:nvGrpSpPr>
            <p:cNvPr id="10" name="Group 114"/>
            <p:cNvGrpSpPr>
              <a:grpSpLocks/>
            </p:cNvGrpSpPr>
            <p:nvPr/>
          </p:nvGrpSpPr>
          <p:grpSpPr bwMode="auto">
            <a:xfrm>
              <a:off x="3744" y="1296"/>
              <a:ext cx="576" cy="528"/>
              <a:chOff x="3744" y="1296"/>
              <a:chExt cx="576" cy="528"/>
            </a:xfrm>
          </p:grpSpPr>
          <p:sp>
            <p:nvSpPr>
              <p:cNvPr id="14424" name="Oval 115"/>
              <p:cNvSpPr>
                <a:spLocks noChangeArrowheads="1"/>
              </p:cNvSpPr>
              <p:nvPr/>
            </p:nvSpPr>
            <p:spPr bwMode="auto">
              <a:xfrm>
                <a:off x="3744" y="1488"/>
                <a:ext cx="576" cy="336"/>
              </a:xfrm>
              <a:prstGeom prst="ellipse">
                <a:avLst/>
              </a:prstGeom>
              <a:noFill/>
              <a:ln w="38100">
                <a:solidFill>
                  <a:schemeClr val="tx1"/>
                </a:solidFill>
                <a:round/>
                <a:headEnd/>
                <a:tailEnd/>
              </a:ln>
            </p:spPr>
            <p:txBody>
              <a:bodyPr wrap="none" anchor="ctr"/>
              <a:lstStyle/>
              <a:p>
                <a:endParaRPr lang="en-US">
                  <a:latin typeface="Calibri" pitchFamily="34" charset="0"/>
                </a:endParaRPr>
              </a:p>
            </p:txBody>
          </p:sp>
          <p:sp>
            <p:nvSpPr>
              <p:cNvPr id="14425" name="Line 116"/>
              <p:cNvSpPr>
                <a:spLocks noChangeShapeType="1"/>
              </p:cNvSpPr>
              <p:nvPr/>
            </p:nvSpPr>
            <p:spPr bwMode="auto">
              <a:xfrm>
                <a:off x="3888" y="1296"/>
                <a:ext cx="0" cy="240"/>
              </a:xfrm>
              <a:prstGeom prst="line">
                <a:avLst/>
              </a:prstGeom>
              <a:noFill/>
              <a:ln w="38100">
                <a:solidFill>
                  <a:schemeClr val="tx1"/>
                </a:solidFill>
                <a:round/>
                <a:headEnd/>
                <a:tailEnd type="triangle" w="med" len="med"/>
              </a:ln>
            </p:spPr>
            <p:txBody>
              <a:bodyPr/>
              <a:lstStyle/>
              <a:p>
                <a:endParaRPr lang="en-GB"/>
              </a:p>
            </p:txBody>
          </p:sp>
        </p:grpSp>
        <p:grpSp>
          <p:nvGrpSpPr>
            <p:cNvPr id="11" name="Group 117"/>
            <p:cNvGrpSpPr>
              <a:grpSpLocks/>
            </p:cNvGrpSpPr>
            <p:nvPr/>
          </p:nvGrpSpPr>
          <p:grpSpPr bwMode="auto">
            <a:xfrm>
              <a:off x="4032" y="1296"/>
              <a:ext cx="576" cy="528"/>
              <a:chOff x="3744" y="1296"/>
              <a:chExt cx="576" cy="528"/>
            </a:xfrm>
          </p:grpSpPr>
          <p:sp>
            <p:nvSpPr>
              <p:cNvPr id="14422" name="Oval 118"/>
              <p:cNvSpPr>
                <a:spLocks noChangeArrowheads="1"/>
              </p:cNvSpPr>
              <p:nvPr/>
            </p:nvSpPr>
            <p:spPr bwMode="auto">
              <a:xfrm>
                <a:off x="3744" y="1488"/>
                <a:ext cx="576" cy="336"/>
              </a:xfrm>
              <a:prstGeom prst="ellipse">
                <a:avLst/>
              </a:prstGeom>
              <a:noFill/>
              <a:ln w="38100">
                <a:solidFill>
                  <a:srgbClr val="FF6600"/>
                </a:solidFill>
                <a:round/>
                <a:headEnd/>
                <a:tailEnd/>
              </a:ln>
            </p:spPr>
            <p:txBody>
              <a:bodyPr wrap="none" anchor="ctr"/>
              <a:lstStyle/>
              <a:p>
                <a:endParaRPr lang="en-US">
                  <a:latin typeface="Calibri" pitchFamily="34" charset="0"/>
                </a:endParaRPr>
              </a:p>
            </p:txBody>
          </p:sp>
          <p:sp>
            <p:nvSpPr>
              <p:cNvPr id="14423" name="Line 119"/>
              <p:cNvSpPr>
                <a:spLocks noChangeShapeType="1"/>
              </p:cNvSpPr>
              <p:nvPr/>
            </p:nvSpPr>
            <p:spPr bwMode="auto">
              <a:xfrm>
                <a:off x="3888" y="1296"/>
                <a:ext cx="0" cy="240"/>
              </a:xfrm>
              <a:prstGeom prst="line">
                <a:avLst/>
              </a:prstGeom>
              <a:noFill/>
              <a:ln w="38100">
                <a:solidFill>
                  <a:srgbClr val="FF6600"/>
                </a:solidFill>
                <a:round/>
                <a:headEnd/>
                <a:tailEnd type="triangle" w="med" len="med"/>
              </a:ln>
            </p:spPr>
            <p:txBody>
              <a:bodyPr/>
              <a:lstStyle/>
              <a:p>
                <a:endParaRPr lang="en-GB"/>
              </a:p>
            </p:txBody>
          </p:sp>
        </p:grpSp>
        <p:grpSp>
          <p:nvGrpSpPr>
            <p:cNvPr id="12" name="Group 120"/>
            <p:cNvGrpSpPr>
              <a:grpSpLocks/>
            </p:cNvGrpSpPr>
            <p:nvPr/>
          </p:nvGrpSpPr>
          <p:grpSpPr bwMode="auto">
            <a:xfrm>
              <a:off x="4320" y="1296"/>
              <a:ext cx="576" cy="528"/>
              <a:chOff x="3744" y="1296"/>
              <a:chExt cx="576" cy="528"/>
            </a:xfrm>
          </p:grpSpPr>
          <p:sp>
            <p:nvSpPr>
              <p:cNvPr id="14420" name="Oval 121"/>
              <p:cNvSpPr>
                <a:spLocks noChangeArrowheads="1"/>
              </p:cNvSpPr>
              <p:nvPr/>
            </p:nvSpPr>
            <p:spPr bwMode="auto">
              <a:xfrm>
                <a:off x="3744" y="1488"/>
                <a:ext cx="576" cy="336"/>
              </a:xfrm>
              <a:prstGeom prst="ellipse">
                <a:avLst/>
              </a:prstGeom>
              <a:noFill/>
              <a:ln w="38100">
                <a:solidFill>
                  <a:srgbClr val="339966"/>
                </a:solidFill>
                <a:round/>
                <a:headEnd/>
                <a:tailEnd/>
              </a:ln>
            </p:spPr>
            <p:txBody>
              <a:bodyPr wrap="none" anchor="ctr"/>
              <a:lstStyle/>
              <a:p>
                <a:endParaRPr lang="en-US">
                  <a:latin typeface="Calibri" pitchFamily="34" charset="0"/>
                </a:endParaRPr>
              </a:p>
            </p:txBody>
          </p:sp>
          <p:sp>
            <p:nvSpPr>
              <p:cNvPr id="14421" name="Line 122"/>
              <p:cNvSpPr>
                <a:spLocks noChangeShapeType="1"/>
              </p:cNvSpPr>
              <p:nvPr/>
            </p:nvSpPr>
            <p:spPr bwMode="auto">
              <a:xfrm>
                <a:off x="3888" y="1296"/>
                <a:ext cx="0" cy="240"/>
              </a:xfrm>
              <a:prstGeom prst="line">
                <a:avLst/>
              </a:prstGeom>
              <a:noFill/>
              <a:ln w="38100">
                <a:solidFill>
                  <a:srgbClr val="339966"/>
                </a:solidFill>
                <a:round/>
                <a:headEnd/>
                <a:tailEnd type="triangle" w="med" len="med"/>
              </a:ln>
            </p:spPr>
            <p:txBody>
              <a:bodyPr/>
              <a:lstStyle/>
              <a:p>
                <a:endParaRPr lang="en-GB"/>
              </a:p>
            </p:txBody>
          </p:sp>
        </p:grpSp>
        <p:grpSp>
          <p:nvGrpSpPr>
            <p:cNvPr id="13" name="Group 123"/>
            <p:cNvGrpSpPr>
              <a:grpSpLocks/>
            </p:cNvGrpSpPr>
            <p:nvPr/>
          </p:nvGrpSpPr>
          <p:grpSpPr bwMode="auto">
            <a:xfrm>
              <a:off x="4656" y="1296"/>
              <a:ext cx="576" cy="528"/>
              <a:chOff x="3744" y="1296"/>
              <a:chExt cx="576" cy="528"/>
            </a:xfrm>
          </p:grpSpPr>
          <p:sp>
            <p:nvSpPr>
              <p:cNvPr id="14418" name="Oval 124"/>
              <p:cNvSpPr>
                <a:spLocks noChangeArrowheads="1"/>
              </p:cNvSpPr>
              <p:nvPr/>
            </p:nvSpPr>
            <p:spPr bwMode="auto">
              <a:xfrm>
                <a:off x="3744" y="1488"/>
                <a:ext cx="576" cy="336"/>
              </a:xfrm>
              <a:prstGeom prst="ellipse">
                <a:avLst/>
              </a:prstGeom>
              <a:noFill/>
              <a:ln w="38100">
                <a:solidFill>
                  <a:srgbClr val="00CCFF"/>
                </a:solidFill>
                <a:round/>
                <a:headEnd/>
                <a:tailEnd/>
              </a:ln>
            </p:spPr>
            <p:txBody>
              <a:bodyPr wrap="none" anchor="ctr"/>
              <a:lstStyle/>
              <a:p>
                <a:endParaRPr lang="en-US">
                  <a:latin typeface="Calibri" pitchFamily="34" charset="0"/>
                </a:endParaRPr>
              </a:p>
            </p:txBody>
          </p:sp>
          <p:sp>
            <p:nvSpPr>
              <p:cNvPr id="14419" name="Line 125"/>
              <p:cNvSpPr>
                <a:spLocks noChangeShapeType="1"/>
              </p:cNvSpPr>
              <p:nvPr/>
            </p:nvSpPr>
            <p:spPr bwMode="auto">
              <a:xfrm>
                <a:off x="3888" y="1296"/>
                <a:ext cx="0" cy="240"/>
              </a:xfrm>
              <a:prstGeom prst="line">
                <a:avLst/>
              </a:prstGeom>
              <a:noFill/>
              <a:ln w="38100">
                <a:solidFill>
                  <a:srgbClr val="00CCFF"/>
                </a:solidFill>
                <a:round/>
                <a:headEnd/>
                <a:tailEnd type="triangle" w="med" len="med"/>
              </a:ln>
            </p:spPr>
            <p:txBody>
              <a:bodyPr/>
              <a:lstStyle/>
              <a:p>
                <a:endParaRPr lang="en-GB"/>
              </a:p>
            </p:txBody>
          </p:sp>
        </p:grpSp>
        <p:grpSp>
          <p:nvGrpSpPr>
            <p:cNvPr id="14" name="Group 126"/>
            <p:cNvGrpSpPr>
              <a:grpSpLocks/>
            </p:cNvGrpSpPr>
            <p:nvPr/>
          </p:nvGrpSpPr>
          <p:grpSpPr bwMode="auto">
            <a:xfrm>
              <a:off x="4944" y="1296"/>
              <a:ext cx="576" cy="528"/>
              <a:chOff x="3744" y="1296"/>
              <a:chExt cx="576" cy="528"/>
            </a:xfrm>
          </p:grpSpPr>
          <p:sp>
            <p:nvSpPr>
              <p:cNvPr id="14416" name="Oval 127"/>
              <p:cNvSpPr>
                <a:spLocks noChangeArrowheads="1"/>
              </p:cNvSpPr>
              <p:nvPr/>
            </p:nvSpPr>
            <p:spPr bwMode="auto">
              <a:xfrm>
                <a:off x="3744" y="1488"/>
                <a:ext cx="576" cy="336"/>
              </a:xfrm>
              <a:prstGeom prst="ellipse">
                <a:avLst/>
              </a:prstGeom>
              <a:noFill/>
              <a:ln w="38100">
                <a:solidFill>
                  <a:schemeClr val="accent2"/>
                </a:solidFill>
                <a:round/>
                <a:headEnd/>
                <a:tailEnd/>
              </a:ln>
            </p:spPr>
            <p:txBody>
              <a:bodyPr wrap="none" anchor="ctr"/>
              <a:lstStyle/>
              <a:p>
                <a:endParaRPr lang="en-US">
                  <a:latin typeface="Calibri" pitchFamily="34" charset="0"/>
                </a:endParaRPr>
              </a:p>
            </p:txBody>
          </p:sp>
          <p:sp>
            <p:nvSpPr>
              <p:cNvPr id="14417" name="Line 128"/>
              <p:cNvSpPr>
                <a:spLocks noChangeShapeType="1"/>
              </p:cNvSpPr>
              <p:nvPr/>
            </p:nvSpPr>
            <p:spPr bwMode="auto">
              <a:xfrm>
                <a:off x="3888" y="1296"/>
                <a:ext cx="0" cy="240"/>
              </a:xfrm>
              <a:prstGeom prst="line">
                <a:avLst/>
              </a:prstGeom>
              <a:noFill/>
              <a:ln w="38100">
                <a:solidFill>
                  <a:schemeClr val="accent2"/>
                </a:solidFill>
                <a:round/>
                <a:headEnd/>
                <a:tailEnd type="triangle" w="med" len="med"/>
              </a:ln>
            </p:spPr>
            <p:txBody>
              <a:bodyPr/>
              <a:lstStyle/>
              <a:p>
                <a:endParaRPr lang="en-GB"/>
              </a:p>
            </p:txBody>
          </p:sp>
        </p:grpSp>
      </p:grpSp>
      <p:grpSp>
        <p:nvGrpSpPr>
          <p:cNvPr id="15" name="Group 129"/>
          <p:cNvGrpSpPr>
            <a:grpSpLocks/>
          </p:cNvGrpSpPr>
          <p:nvPr/>
        </p:nvGrpSpPr>
        <p:grpSpPr bwMode="auto">
          <a:xfrm>
            <a:off x="5943600" y="3352800"/>
            <a:ext cx="2819400" cy="838200"/>
            <a:chOff x="3744" y="1296"/>
            <a:chExt cx="1776" cy="528"/>
          </a:xfrm>
        </p:grpSpPr>
        <p:grpSp>
          <p:nvGrpSpPr>
            <p:cNvPr id="16" name="Group 130"/>
            <p:cNvGrpSpPr>
              <a:grpSpLocks/>
            </p:cNvGrpSpPr>
            <p:nvPr/>
          </p:nvGrpSpPr>
          <p:grpSpPr bwMode="auto">
            <a:xfrm>
              <a:off x="3744" y="1296"/>
              <a:ext cx="576" cy="528"/>
              <a:chOff x="3744" y="1296"/>
              <a:chExt cx="576" cy="528"/>
            </a:xfrm>
          </p:grpSpPr>
          <p:sp>
            <p:nvSpPr>
              <p:cNvPr id="14409" name="Oval 131"/>
              <p:cNvSpPr>
                <a:spLocks noChangeArrowheads="1"/>
              </p:cNvSpPr>
              <p:nvPr/>
            </p:nvSpPr>
            <p:spPr bwMode="auto">
              <a:xfrm>
                <a:off x="3744" y="1488"/>
                <a:ext cx="576" cy="336"/>
              </a:xfrm>
              <a:prstGeom prst="ellipse">
                <a:avLst/>
              </a:prstGeom>
              <a:noFill/>
              <a:ln w="38100">
                <a:solidFill>
                  <a:schemeClr val="tx1"/>
                </a:solidFill>
                <a:round/>
                <a:headEnd/>
                <a:tailEnd/>
              </a:ln>
            </p:spPr>
            <p:txBody>
              <a:bodyPr wrap="none" anchor="ctr"/>
              <a:lstStyle/>
              <a:p>
                <a:endParaRPr lang="en-US">
                  <a:latin typeface="Calibri" pitchFamily="34" charset="0"/>
                </a:endParaRPr>
              </a:p>
            </p:txBody>
          </p:sp>
          <p:sp>
            <p:nvSpPr>
              <p:cNvPr id="14410" name="Line 132"/>
              <p:cNvSpPr>
                <a:spLocks noChangeShapeType="1"/>
              </p:cNvSpPr>
              <p:nvPr/>
            </p:nvSpPr>
            <p:spPr bwMode="auto">
              <a:xfrm>
                <a:off x="3888" y="1296"/>
                <a:ext cx="0" cy="240"/>
              </a:xfrm>
              <a:prstGeom prst="line">
                <a:avLst/>
              </a:prstGeom>
              <a:noFill/>
              <a:ln w="38100">
                <a:solidFill>
                  <a:schemeClr val="tx1"/>
                </a:solidFill>
                <a:round/>
                <a:headEnd/>
                <a:tailEnd type="triangle" w="med" len="med"/>
              </a:ln>
            </p:spPr>
            <p:txBody>
              <a:bodyPr/>
              <a:lstStyle/>
              <a:p>
                <a:endParaRPr lang="en-GB"/>
              </a:p>
            </p:txBody>
          </p:sp>
        </p:grpSp>
        <p:grpSp>
          <p:nvGrpSpPr>
            <p:cNvPr id="17" name="Group 133"/>
            <p:cNvGrpSpPr>
              <a:grpSpLocks/>
            </p:cNvGrpSpPr>
            <p:nvPr/>
          </p:nvGrpSpPr>
          <p:grpSpPr bwMode="auto">
            <a:xfrm>
              <a:off x="4032" y="1296"/>
              <a:ext cx="576" cy="528"/>
              <a:chOff x="3744" y="1296"/>
              <a:chExt cx="576" cy="528"/>
            </a:xfrm>
          </p:grpSpPr>
          <p:sp>
            <p:nvSpPr>
              <p:cNvPr id="14407" name="Oval 134"/>
              <p:cNvSpPr>
                <a:spLocks noChangeArrowheads="1"/>
              </p:cNvSpPr>
              <p:nvPr/>
            </p:nvSpPr>
            <p:spPr bwMode="auto">
              <a:xfrm>
                <a:off x="3744" y="1488"/>
                <a:ext cx="576" cy="336"/>
              </a:xfrm>
              <a:prstGeom prst="ellipse">
                <a:avLst/>
              </a:prstGeom>
              <a:noFill/>
              <a:ln w="38100">
                <a:solidFill>
                  <a:srgbClr val="FF6600"/>
                </a:solidFill>
                <a:round/>
                <a:headEnd/>
                <a:tailEnd/>
              </a:ln>
            </p:spPr>
            <p:txBody>
              <a:bodyPr wrap="none" anchor="ctr"/>
              <a:lstStyle/>
              <a:p>
                <a:endParaRPr lang="en-US">
                  <a:latin typeface="Calibri" pitchFamily="34" charset="0"/>
                </a:endParaRPr>
              </a:p>
            </p:txBody>
          </p:sp>
          <p:sp>
            <p:nvSpPr>
              <p:cNvPr id="14408" name="Line 135"/>
              <p:cNvSpPr>
                <a:spLocks noChangeShapeType="1"/>
              </p:cNvSpPr>
              <p:nvPr/>
            </p:nvSpPr>
            <p:spPr bwMode="auto">
              <a:xfrm>
                <a:off x="3888" y="1296"/>
                <a:ext cx="0" cy="240"/>
              </a:xfrm>
              <a:prstGeom prst="line">
                <a:avLst/>
              </a:prstGeom>
              <a:noFill/>
              <a:ln w="38100">
                <a:solidFill>
                  <a:srgbClr val="FF6600"/>
                </a:solidFill>
                <a:round/>
                <a:headEnd/>
                <a:tailEnd type="triangle" w="med" len="med"/>
              </a:ln>
            </p:spPr>
            <p:txBody>
              <a:bodyPr/>
              <a:lstStyle/>
              <a:p>
                <a:endParaRPr lang="en-GB"/>
              </a:p>
            </p:txBody>
          </p:sp>
        </p:grpSp>
        <p:grpSp>
          <p:nvGrpSpPr>
            <p:cNvPr id="18" name="Group 136"/>
            <p:cNvGrpSpPr>
              <a:grpSpLocks/>
            </p:cNvGrpSpPr>
            <p:nvPr/>
          </p:nvGrpSpPr>
          <p:grpSpPr bwMode="auto">
            <a:xfrm>
              <a:off x="4320" y="1296"/>
              <a:ext cx="576" cy="528"/>
              <a:chOff x="3744" y="1296"/>
              <a:chExt cx="576" cy="528"/>
            </a:xfrm>
          </p:grpSpPr>
          <p:sp>
            <p:nvSpPr>
              <p:cNvPr id="14405" name="Oval 137"/>
              <p:cNvSpPr>
                <a:spLocks noChangeArrowheads="1"/>
              </p:cNvSpPr>
              <p:nvPr/>
            </p:nvSpPr>
            <p:spPr bwMode="auto">
              <a:xfrm>
                <a:off x="3744" y="1488"/>
                <a:ext cx="576" cy="336"/>
              </a:xfrm>
              <a:prstGeom prst="ellipse">
                <a:avLst/>
              </a:prstGeom>
              <a:noFill/>
              <a:ln w="38100">
                <a:solidFill>
                  <a:srgbClr val="339966"/>
                </a:solidFill>
                <a:round/>
                <a:headEnd/>
                <a:tailEnd/>
              </a:ln>
            </p:spPr>
            <p:txBody>
              <a:bodyPr wrap="none" anchor="ctr"/>
              <a:lstStyle/>
              <a:p>
                <a:endParaRPr lang="en-US">
                  <a:latin typeface="Calibri" pitchFamily="34" charset="0"/>
                </a:endParaRPr>
              </a:p>
            </p:txBody>
          </p:sp>
          <p:sp>
            <p:nvSpPr>
              <p:cNvPr id="14406" name="Line 138"/>
              <p:cNvSpPr>
                <a:spLocks noChangeShapeType="1"/>
              </p:cNvSpPr>
              <p:nvPr/>
            </p:nvSpPr>
            <p:spPr bwMode="auto">
              <a:xfrm>
                <a:off x="3888" y="1296"/>
                <a:ext cx="0" cy="240"/>
              </a:xfrm>
              <a:prstGeom prst="line">
                <a:avLst/>
              </a:prstGeom>
              <a:noFill/>
              <a:ln w="38100">
                <a:solidFill>
                  <a:srgbClr val="339966"/>
                </a:solidFill>
                <a:round/>
                <a:headEnd/>
                <a:tailEnd type="triangle" w="med" len="med"/>
              </a:ln>
            </p:spPr>
            <p:txBody>
              <a:bodyPr/>
              <a:lstStyle/>
              <a:p>
                <a:endParaRPr lang="en-GB"/>
              </a:p>
            </p:txBody>
          </p:sp>
        </p:grpSp>
        <p:grpSp>
          <p:nvGrpSpPr>
            <p:cNvPr id="19" name="Group 139"/>
            <p:cNvGrpSpPr>
              <a:grpSpLocks/>
            </p:cNvGrpSpPr>
            <p:nvPr/>
          </p:nvGrpSpPr>
          <p:grpSpPr bwMode="auto">
            <a:xfrm>
              <a:off x="4656" y="1296"/>
              <a:ext cx="576" cy="528"/>
              <a:chOff x="3744" y="1296"/>
              <a:chExt cx="576" cy="528"/>
            </a:xfrm>
          </p:grpSpPr>
          <p:sp>
            <p:nvSpPr>
              <p:cNvPr id="14403" name="Oval 140"/>
              <p:cNvSpPr>
                <a:spLocks noChangeArrowheads="1"/>
              </p:cNvSpPr>
              <p:nvPr/>
            </p:nvSpPr>
            <p:spPr bwMode="auto">
              <a:xfrm>
                <a:off x="3744" y="1488"/>
                <a:ext cx="576" cy="336"/>
              </a:xfrm>
              <a:prstGeom prst="ellipse">
                <a:avLst/>
              </a:prstGeom>
              <a:noFill/>
              <a:ln w="38100">
                <a:solidFill>
                  <a:srgbClr val="00CCFF"/>
                </a:solidFill>
                <a:round/>
                <a:headEnd/>
                <a:tailEnd/>
              </a:ln>
            </p:spPr>
            <p:txBody>
              <a:bodyPr wrap="none" anchor="ctr"/>
              <a:lstStyle/>
              <a:p>
                <a:endParaRPr lang="en-US">
                  <a:latin typeface="Calibri" pitchFamily="34" charset="0"/>
                </a:endParaRPr>
              </a:p>
            </p:txBody>
          </p:sp>
          <p:sp>
            <p:nvSpPr>
              <p:cNvPr id="14404" name="Line 141"/>
              <p:cNvSpPr>
                <a:spLocks noChangeShapeType="1"/>
              </p:cNvSpPr>
              <p:nvPr/>
            </p:nvSpPr>
            <p:spPr bwMode="auto">
              <a:xfrm>
                <a:off x="3888" y="1296"/>
                <a:ext cx="0" cy="240"/>
              </a:xfrm>
              <a:prstGeom prst="line">
                <a:avLst/>
              </a:prstGeom>
              <a:noFill/>
              <a:ln w="38100">
                <a:solidFill>
                  <a:srgbClr val="00CCFF"/>
                </a:solidFill>
                <a:round/>
                <a:headEnd/>
                <a:tailEnd type="triangle" w="med" len="med"/>
              </a:ln>
            </p:spPr>
            <p:txBody>
              <a:bodyPr/>
              <a:lstStyle/>
              <a:p>
                <a:endParaRPr lang="en-GB"/>
              </a:p>
            </p:txBody>
          </p:sp>
        </p:grpSp>
        <p:grpSp>
          <p:nvGrpSpPr>
            <p:cNvPr id="20" name="Group 142"/>
            <p:cNvGrpSpPr>
              <a:grpSpLocks/>
            </p:cNvGrpSpPr>
            <p:nvPr/>
          </p:nvGrpSpPr>
          <p:grpSpPr bwMode="auto">
            <a:xfrm>
              <a:off x="4944" y="1296"/>
              <a:ext cx="576" cy="528"/>
              <a:chOff x="3744" y="1296"/>
              <a:chExt cx="576" cy="528"/>
            </a:xfrm>
          </p:grpSpPr>
          <p:sp>
            <p:nvSpPr>
              <p:cNvPr id="14401" name="Oval 143"/>
              <p:cNvSpPr>
                <a:spLocks noChangeArrowheads="1"/>
              </p:cNvSpPr>
              <p:nvPr/>
            </p:nvSpPr>
            <p:spPr bwMode="auto">
              <a:xfrm>
                <a:off x="3744" y="1488"/>
                <a:ext cx="576" cy="336"/>
              </a:xfrm>
              <a:prstGeom prst="ellipse">
                <a:avLst/>
              </a:prstGeom>
              <a:noFill/>
              <a:ln w="38100">
                <a:solidFill>
                  <a:schemeClr val="accent2"/>
                </a:solidFill>
                <a:round/>
                <a:headEnd/>
                <a:tailEnd/>
              </a:ln>
            </p:spPr>
            <p:txBody>
              <a:bodyPr wrap="none" anchor="ctr"/>
              <a:lstStyle/>
              <a:p>
                <a:endParaRPr lang="en-US">
                  <a:latin typeface="Calibri" pitchFamily="34" charset="0"/>
                </a:endParaRPr>
              </a:p>
            </p:txBody>
          </p:sp>
          <p:sp>
            <p:nvSpPr>
              <p:cNvPr id="14402" name="Line 144"/>
              <p:cNvSpPr>
                <a:spLocks noChangeShapeType="1"/>
              </p:cNvSpPr>
              <p:nvPr/>
            </p:nvSpPr>
            <p:spPr bwMode="auto">
              <a:xfrm>
                <a:off x="3888" y="1296"/>
                <a:ext cx="0" cy="240"/>
              </a:xfrm>
              <a:prstGeom prst="line">
                <a:avLst/>
              </a:prstGeom>
              <a:noFill/>
              <a:ln w="38100">
                <a:solidFill>
                  <a:schemeClr val="accent2"/>
                </a:solidFill>
                <a:round/>
                <a:headEnd/>
                <a:tailEnd type="triangle" w="med" len="med"/>
              </a:ln>
            </p:spPr>
            <p:txBody>
              <a:bodyPr/>
              <a:lstStyle/>
              <a:p>
                <a:endParaRPr lang="en-GB"/>
              </a:p>
            </p:txBody>
          </p:sp>
        </p:grpSp>
      </p:grpSp>
      <p:grpSp>
        <p:nvGrpSpPr>
          <p:cNvPr id="21" name="Group 145"/>
          <p:cNvGrpSpPr>
            <a:grpSpLocks/>
          </p:cNvGrpSpPr>
          <p:nvPr/>
        </p:nvGrpSpPr>
        <p:grpSpPr bwMode="auto">
          <a:xfrm>
            <a:off x="5943600" y="4038600"/>
            <a:ext cx="2819400" cy="838200"/>
            <a:chOff x="3744" y="1296"/>
            <a:chExt cx="1776" cy="528"/>
          </a:xfrm>
        </p:grpSpPr>
        <p:grpSp>
          <p:nvGrpSpPr>
            <p:cNvPr id="22" name="Group 146"/>
            <p:cNvGrpSpPr>
              <a:grpSpLocks/>
            </p:cNvGrpSpPr>
            <p:nvPr/>
          </p:nvGrpSpPr>
          <p:grpSpPr bwMode="auto">
            <a:xfrm>
              <a:off x="3744" y="1296"/>
              <a:ext cx="576" cy="528"/>
              <a:chOff x="3744" y="1296"/>
              <a:chExt cx="576" cy="528"/>
            </a:xfrm>
          </p:grpSpPr>
          <p:sp>
            <p:nvSpPr>
              <p:cNvPr id="14394" name="Oval 147"/>
              <p:cNvSpPr>
                <a:spLocks noChangeArrowheads="1"/>
              </p:cNvSpPr>
              <p:nvPr/>
            </p:nvSpPr>
            <p:spPr bwMode="auto">
              <a:xfrm>
                <a:off x="3744" y="1488"/>
                <a:ext cx="576" cy="336"/>
              </a:xfrm>
              <a:prstGeom prst="ellipse">
                <a:avLst/>
              </a:prstGeom>
              <a:noFill/>
              <a:ln w="38100">
                <a:solidFill>
                  <a:schemeClr val="tx1"/>
                </a:solidFill>
                <a:round/>
                <a:headEnd/>
                <a:tailEnd/>
              </a:ln>
            </p:spPr>
            <p:txBody>
              <a:bodyPr wrap="none" anchor="ctr"/>
              <a:lstStyle/>
              <a:p>
                <a:endParaRPr lang="en-US">
                  <a:latin typeface="Calibri" pitchFamily="34" charset="0"/>
                </a:endParaRPr>
              </a:p>
            </p:txBody>
          </p:sp>
          <p:sp>
            <p:nvSpPr>
              <p:cNvPr id="14395" name="Line 148"/>
              <p:cNvSpPr>
                <a:spLocks noChangeShapeType="1"/>
              </p:cNvSpPr>
              <p:nvPr/>
            </p:nvSpPr>
            <p:spPr bwMode="auto">
              <a:xfrm>
                <a:off x="3888" y="1296"/>
                <a:ext cx="0" cy="240"/>
              </a:xfrm>
              <a:prstGeom prst="line">
                <a:avLst/>
              </a:prstGeom>
              <a:noFill/>
              <a:ln w="38100">
                <a:solidFill>
                  <a:schemeClr val="tx1"/>
                </a:solidFill>
                <a:round/>
                <a:headEnd/>
                <a:tailEnd type="triangle" w="med" len="med"/>
              </a:ln>
            </p:spPr>
            <p:txBody>
              <a:bodyPr/>
              <a:lstStyle/>
              <a:p>
                <a:endParaRPr lang="en-GB"/>
              </a:p>
            </p:txBody>
          </p:sp>
        </p:grpSp>
        <p:grpSp>
          <p:nvGrpSpPr>
            <p:cNvPr id="23" name="Group 149"/>
            <p:cNvGrpSpPr>
              <a:grpSpLocks/>
            </p:cNvGrpSpPr>
            <p:nvPr/>
          </p:nvGrpSpPr>
          <p:grpSpPr bwMode="auto">
            <a:xfrm>
              <a:off x="4032" y="1296"/>
              <a:ext cx="576" cy="528"/>
              <a:chOff x="3744" y="1296"/>
              <a:chExt cx="576" cy="528"/>
            </a:xfrm>
          </p:grpSpPr>
          <p:sp>
            <p:nvSpPr>
              <p:cNvPr id="14392" name="Oval 150"/>
              <p:cNvSpPr>
                <a:spLocks noChangeArrowheads="1"/>
              </p:cNvSpPr>
              <p:nvPr/>
            </p:nvSpPr>
            <p:spPr bwMode="auto">
              <a:xfrm>
                <a:off x="3744" y="1488"/>
                <a:ext cx="576" cy="336"/>
              </a:xfrm>
              <a:prstGeom prst="ellipse">
                <a:avLst/>
              </a:prstGeom>
              <a:noFill/>
              <a:ln w="38100">
                <a:solidFill>
                  <a:srgbClr val="FF6600"/>
                </a:solidFill>
                <a:round/>
                <a:headEnd/>
                <a:tailEnd/>
              </a:ln>
            </p:spPr>
            <p:txBody>
              <a:bodyPr wrap="none" anchor="ctr"/>
              <a:lstStyle/>
              <a:p>
                <a:endParaRPr lang="en-US">
                  <a:latin typeface="Calibri" pitchFamily="34" charset="0"/>
                </a:endParaRPr>
              </a:p>
            </p:txBody>
          </p:sp>
          <p:sp>
            <p:nvSpPr>
              <p:cNvPr id="14393" name="Line 151"/>
              <p:cNvSpPr>
                <a:spLocks noChangeShapeType="1"/>
              </p:cNvSpPr>
              <p:nvPr/>
            </p:nvSpPr>
            <p:spPr bwMode="auto">
              <a:xfrm>
                <a:off x="3888" y="1296"/>
                <a:ext cx="0" cy="240"/>
              </a:xfrm>
              <a:prstGeom prst="line">
                <a:avLst/>
              </a:prstGeom>
              <a:noFill/>
              <a:ln w="38100">
                <a:solidFill>
                  <a:srgbClr val="FF6600"/>
                </a:solidFill>
                <a:round/>
                <a:headEnd/>
                <a:tailEnd type="triangle" w="med" len="med"/>
              </a:ln>
            </p:spPr>
            <p:txBody>
              <a:bodyPr/>
              <a:lstStyle/>
              <a:p>
                <a:endParaRPr lang="en-GB"/>
              </a:p>
            </p:txBody>
          </p:sp>
        </p:grpSp>
        <p:grpSp>
          <p:nvGrpSpPr>
            <p:cNvPr id="24" name="Group 152"/>
            <p:cNvGrpSpPr>
              <a:grpSpLocks/>
            </p:cNvGrpSpPr>
            <p:nvPr/>
          </p:nvGrpSpPr>
          <p:grpSpPr bwMode="auto">
            <a:xfrm>
              <a:off x="4320" y="1296"/>
              <a:ext cx="576" cy="528"/>
              <a:chOff x="3744" y="1296"/>
              <a:chExt cx="576" cy="528"/>
            </a:xfrm>
          </p:grpSpPr>
          <p:sp>
            <p:nvSpPr>
              <p:cNvPr id="14390" name="Oval 153"/>
              <p:cNvSpPr>
                <a:spLocks noChangeArrowheads="1"/>
              </p:cNvSpPr>
              <p:nvPr/>
            </p:nvSpPr>
            <p:spPr bwMode="auto">
              <a:xfrm>
                <a:off x="3744" y="1488"/>
                <a:ext cx="576" cy="336"/>
              </a:xfrm>
              <a:prstGeom prst="ellipse">
                <a:avLst/>
              </a:prstGeom>
              <a:noFill/>
              <a:ln w="38100">
                <a:solidFill>
                  <a:srgbClr val="339966"/>
                </a:solidFill>
                <a:round/>
                <a:headEnd/>
                <a:tailEnd/>
              </a:ln>
            </p:spPr>
            <p:txBody>
              <a:bodyPr wrap="none" anchor="ctr"/>
              <a:lstStyle/>
              <a:p>
                <a:endParaRPr lang="en-US">
                  <a:latin typeface="Calibri" pitchFamily="34" charset="0"/>
                </a:endParaRPr>
              </a:p>
            </p:txBody>
          </p:sp>
          <p:sp>
            <p:nvSpPr>
              <p:cNvPr id="14391" name="Line 154"/>
              <p:cNvSpPr>
                <a:spLocks noChangeShapeType="1"/>
              </p:cNvSpPr>
              <p:nvPr/>
            </p:nvSpPr>
            <p:spPr bwMode="auto">
              <a:xfrm>
                <a:off x="3888" y="1296"/>
                <a:ext cx="0" cy="240"/>
              </a:xfrm>
              <a:prstGeom prst="line">
                <a:avLst/>
              </a:prstGeom>
              <a:noFill/>
              <a:ln w="38100">
                <a:solidFill>
                  <a:srgbClr val="339966"/>
                </a:solidFill>
                <a:round/>
                <a:headEnd/>
                <a:tailEnd type="triangle" w="med" len="med"/>
              </a:ln>
            </p:spPr>
            <p:txBody>
              <a:bodyPr/>
              <a:lstStyle/>
              <a:p>
                <a:endParaRPr lang="en-GB"/>
              </a:p>
            </p:txBody>
          </p:sp>
        </p:grpSp>
        <p:grpSp>
          <p:nvGrpSpPr>
            <p:cNvPr id="25" name="Group 155"/>
            <p:cNvGrpSpPr>
              <a:grpSpLocks/>
            </p:cNvGrpSpPr>
            <p:nvPr/>
          </p:nvGrpSpPr>
          <p:grpSpPr bwMode="auto">
            <a:xfrm>
              <a:off x="4656" y="1296"/>
              <a:ext cx="576" cy="528"/>
              <a:chOff x="3744" y="1296"/>
              <a:chExt cx="576" cy="528"/>
            </a:xfrm>
          </p:grpSpPr>
          <p:sp>
            <p:nvSpPr>
              <p:cNvPr id="14388" name="Oval 156"/>
              <p:cNvSpPr>
                <a:spLocks noChangeArrowheads="1"/>
              </p:cNvSpPr>
              <p:nvPr/>
            </p:nvSpPr>
            <p:spPr bwMode="auto">
              <a:xfrm>
                <a:off x="3744" y="1488"/>
                <a:ext cx="576" cy="336"/>
              </a:xfrm>
              <a:prstGeom prst="ellipse">
                <a:avLst/>
              </a:prstGeom>
              <a:noFill/>
              <a:ln w="38100">
                <a:solidFill>
                  <a:srgbClr val="00CCFF"/>
                </a:solidFill>
                <a:round/>
                <a:headEnd/>
                <a:tailEnd/>
              </a:ln>
            </p:spPr>
            <p:txBody>
              <a:bodyPr wrap="none" anchor="ctr"/>
              <a:lstStyle/>
              <a:p>
                <a:endParaRPr lang="en-US">
                  <a:latin typeface="Calibri" pitchFamily="34" charset="0"/>
                </a:endParaRPr>
              </a:p>
            </p:txBody>
          </p:sp>
          <p:sp>
            <p:nvSpPr>
              <p:cNvPr id="14389" name="Line 157"/>
              <p:cNvSpPr>
                <a:spLocks noChangeShapeType="1"/>
              </p:cNvSpPr>
              <p:nvPr/>
            </p:nvSpPr>
            <p:spPr bwMode="auto">
              <a:xfrm>
                <a:off x="3888" y="1296"/>
                <a:ext cx="0" cy="240"/>
              </a:xfrm>
              <a:prstGeom prst="line">
                <a:avLst/>
              </a:prstGeom>
              <a:noFill/>
              <a:ln w="38100">
                <a:solidFill>
                  <a:srgbClr val="00CCFF"/>
                </a:solidFill>
                <a:round/>
                <a:headEnd/>
                <a:tailEnd type="triangle" w="med" len="med"/>
              </a:ln>
            </p:spPr>
            <p:txBody>
              <a:bodyPr/>
              <a:lstStyle/>
              <a:p>
                <a:endParaRPr lang="en-GB"/>
              </a:p>
            </p:txBody>
          </p:sp>
        </p:grpSp>
        <p:grpSp>
          <p:nvGrpSpPr>
            <p:cNvPr id="26" name="Group 158"/>
            <p:cNvGrpSpPr>
              <a:grpSpLocks/>
            </p:cNvGrpSpPr>
            <p:nvPr/>
          </p:nvGrpSpPr>
          <p:grpSpPr bwMode="auto">
            <a:xfrm>
              <a:off x="4944" y="1296"/>
              <a:ext cx="576" cy="528"/>
              <a:chOff x="3744" y="1296"/>
              <a:chExt cx="576" cy="528"/>
            </a:xfrm>
          </p:grpSpPr>
          <p:sp>
            <p:nvSpPr>
              <p:cNvPr id="14386" name="Oval 159"/>
              <p:cNvSpPr>
                <a:spLocks noChangeArrowheads="1"/>
              </p:cNvSpPr>
              <p:nvPr/>
            </p:nvSpPr>
            <p:spPr bwMode="auto">
              <a:xfrm>
                <a:off x="3744" y="1488"/>
                <a:ext cx="576" cy="336"/>
              </a:xfrm>
              <a:prstGeom prst="ellipse">
                <a:avLst/>
              </a:prstGeom>
              <a:noFill/>
              <a:ln w="38100">
                <a:solidFill>
                  <a:schemeClr val="accent2"/>
                </a:solidFill>
                <a:round/>
                <a:headEnd/>
                <a:tailEnd/>
              </a:ln>
            </p:spPr>
            <p:txBody>
              <a:bodyPr wrap="none" anchor="ctr"/>
              <a:lstStyle/>
              <a:p>
                <a:endParaRPr lang="en-US">
                  <a:latin typeface="Calibri" pitchFamily="34" charset="0"/>
                </a:endParaRPr>
              </a:p>
            </p:txBody>
          </p:sp>
          <p:sp>
            <p:nvSpPr>
              <p:cNvPr id="14387" name="Line 160"/>
              <p:cNvSpPr>
                <a:spLocks noChangeShapeType="1"/>
              </p:cNvSpPr>
              <p:nvPr/>
            </p:nvSpPr>
            <p:spPr bwMode="auto">
              <a:xfrm>
                <a:off x="3888" y="1296"/>
                <a:ext cx="0" cy="240"/>
              </a:xfrm>
              <a:prstGeom prst="line">
                <a:avLst/>
              </a:prstGeom>
              <a:noFill/>
              <a:ln w="38100">
                <a:solidFill>
                  <a:schemeClr val="accent2"/>
                </a:solidFill>
                <a:round/>
                <a:headEnd/>
                <a:tailEnd type="triangle" w="med" len="med"/>
              </a:ln>
            </p:spPr>
            <p:txBody>
              <a:bodyPr/>
              <a:lstStyle/>
              <a:p>
                <a:endParaRPr lang="en-GB"/>
              </a:p>
            </p:txBody>
          </p:sp>
        </p:grpSp>
      </p:grpSp>
      <p:grpSp>
        <p:nvGrpSpPr>
          <p:cNvPr id="27" name="Group 161"/>
          <p:cNvGrpSpPr>
            <a:grpSpLocks/>
          </p:cNvGrpSpPr>
          <p:nvPr/>
        </p:nvGrpSpPr>
        <p:grpSpPr bwMode="auto">
          <a:xfrm>
            <a:off x="5943600" y="4648200"/>
            <a:ext cx="2819400" cy="838200"/>
            <a:chOff x="3744" y="1296"/>
            <a:chExt cx="1776" cy="528"/>
          </a:xfrm>
        </p:grpSpPr>
        <p:grpSp>
          <p:nvGrpSpPr>
            <p:cNvPr id="28" name="Group 162"/>
            <p:cNvGrpSpPr>
              <a:grpSpLocks/>
            </p:cNvGrpSpPr>
            <p:nvPr/>
          </p:nvGrpSpPr>
          <p:grpSpPr bwMode="auto">
            <a:xfrm>
              <a:off x="3744" y="1296"/>
              <a:ext cx="576" cy="528"/>
              <a:chOff x="3744" y="1296"/>
              <a:chExt cx="576" cy="528"/>
            </a:xfrm>
          </p:grpSpPr>
          <p:sp>
            <p:nvSpPr>
              <p:cNvPr id="14379" name="Oval 163"/>
              <p:cNvSpPr>
                <a:spLocks noChangeArrowheads="1"/>
              </p:cNvSpPr>
              <p:nvPr/>
            </p:nvSpPr>
            <p:spPr bwMode="auto">
              <a:xfrm>
                <a:off x="3744" y="1488"/>
                <a:ext cx="576" cy="336"/>
              </a:xfrm>
              <a:prstGeom prst="ellipse">
                <a:avLst/>
              </a:prstGeom>
              <a:noFill/>
              <a:ln w="38100">
                <a:solidFill>
                  <a:schemeClr val="tx1"/>
                </a:solidFill>
                <a:round/>
                <a:headEnd/>
                <a:tailEnd/>
              </a:ln>
            </p:spPr>
            <p:txBody>
              <a:bodyPr wrap="none" anchor="ctr"/>
              <a:lstStyle/>
              <a:p>
                <a:endParaRPr lang="en-US">
                  <a:latin typeface="Calibri" pitchFamily="34" charset="0"/>
                </a:endParaRPr>
              </a:p>
            </p:txBody>
          </p:sp>
          <p:sp>
            <p:nvSpPr>
              <p:cNvPr id="14380" name="Line 164"/>
              <p:cNvSpPr>
                <a:spLocks noChangeShapeType="1"/>
              </p:cNvSpPr>
              <p:nvPr/>
            </p:nvSpPr>
            <p:spPr bwMode="auto">
              <a:xfrm>
                <a:off x="3888" y="1296"/>
                <a:ext cx="0" cy="240"/>
              </a:xfrm>
              <a:prstGeom prst="line">
                <a:avLst/>
              </a:prstGeom>
              <a:noFill/>
              <a:ln w="38100">
                <a:solidFill>
                  <a:schemeClr val="tx1"/>
                </a:solidFill>
                <a:round/>
                <a:headEnd/>
                <a:tailEnd type="triangle" w="med" len="med"/>
              </a:ln>
            </p:spPr>
            <p:txBody>
              <a:bodyPr/>
              <a:lstStyle/>
              <a:p>
                <a:endParaRPr lang="en-GB"/>
              </a:p>
            </p:txBody>
          </p:sp>
        </p:grpSp>
        <p:grpSp>
          <p:nvGrpSpPr>
            <p:cNvPr id="29" name="Group 165"/>
            <p:cNvGrpSpPr>
              <a:grpSpLocks/>
            </p:cNvGrpSpPr>
            <p:nvPr/>
          </p:nvGrpSpPr>
          <p:grpSpPr bwMode="auto">
            <a:xfrm>
              <a:off x="4032" y="1296"/>
              <a:ext cx="576" cy="528"/>
              <a:chOff x="3744" y="1296"/>
              <a:chExt cx="576" cy="528"/>
            </a:xfrm>
          </p:grpSpPr>
          <p:sp>
            <p:nvSpPr>
              <p:cNvPr id="14377" name="Oval 166"/>
              <p:cNvSpPr>
                <a:spLocks noChangeArrowheads="1"/>
              </p:cNvSpPr>
              <p:nvPr/>
            </p:nvSpPr>
            <p:spPr bwMode="auto">
              <a:xfrm>
                <a:off x="3744" y="1488"/>
                <a:ext cx="576" cy="336"/>
              </a:xfrm>
              <a:prstGeom prst="ellipse">
                <a:avLst/>
              </a:prstGeom>
              <a:noFill/>
              <a:ln w="38100">
                <a:solidFill>
                  <a:srgbClr val="FF6600"/>
                </a:solidFill>
                <a:round/>
                <a:headEnd/>
                <a:tailEnd/>
              </a:ln>
            </p:spPr>
            <p:txBody>
              <a:bodyPr wrap="none" anchor="ctr"/>
              <a:lstStyle/>
              <a:p>
                <a:endParaRPr lang="en-US">
                  <a:latin typeface="Calibri" pitchFamily="34" charset="0"/>
                </a:endParaRPr>
              </a:p>
            </p:txBody>
          </p:sp>
          <p:sp>
            <p:nvSpPr>
              <p:cNvPr id="14378" name="Line 167"/>
              <p:cNvSpPr>
                <a:spLocks noChangeShapeType="1"/>
              </p:cNvSpPr>
              <p:nvPr/>
            </p:nvSpPr>
            <p:spPr bwMode="auto">
              <a:xfrm>
                <a:off x="3888" y="1296"/>
                <a:ext cx="0" cy="240"/>
              </a:xfrm>
              <a:prstGeom prst="line">
                <a:avLst/>
              </a:prstGeom>
              <a:noFill/>
              <a:ln w="38100">
                <a:solidFill>
                  <a:srgbClr val="FF6600"/>
                </a:solidFill>
                <a:round/>
                <a:headEnd/>
                <a:tailEnd type="triangle" w="med" len="med"/>
              </a:ln>
            </p:spPr>
            <p:txBody>
              <a:bodyPr/>
              <a:lstStyle/>
              <a:p>
                <a:endParaRPr lang="en-GB"/>
              </a:p>
            </p:txBody>
          </p:sp>
        </p:grpSp>
        <p:grpSp>
          <p:nvGrpSpPr>
            <p:cNvPr id="30" name="Group 168"/>
            <p:cNvGrpSpPr>
              <a:grpSpLocks/>
            </p:cNvGrpSpPr>
            <p:nvPr/>
          </p:nvGrpSpPr>
          <p:grpSpPr bwMode="auto">
            <a:xfrm>
              <a:off x="4320" y="1296"/>
              <a:ext cx="576" cy="528"/>
              <a:chOff x="3744" y="1296"/>
              <a:chExt cx="576" cy="528"/>
            </a:xfrm>
          </p:grpSpPr>
          <p:sp>
            <p:nvSpPr>
              <p:cNvPr id="14375" name="Oval 169"/>
              <p:cNvSpPr>
                <a:spLocks noChangeArrowheads="1"/>
              </p:cNvSpPr>
              <p:nvPr/>
            </p:nvSpPr>
            <p:spPr bwMode="auto">
              <a:xfrm>
                <a:off x="3744" y="1488"/>
                <a:ext cx="576" cy="336"/>
              </a:xfrm>
              <a:prstGeom prst="ellipse">
                <a:avLst/>
              </a:prstGeom>
              <a:noFill/>
              <a:ln w="38100">
                <a:solidFill>
                  <a:srgbClr val="339966"/>
                </a:solidFill>
                <a:round/>
                <a:headEnd/>
                <a:tailEnd/>
              </a:ln>
            </p:spPr>
            <p:txBody>
              <a:bodyPr wrap="none" anchor="ctr"/>
              <a:lstStyle/>
              <a:p>
                <a:endParaRPr lang="en-US">
                  <a:latin typeface="Calibri" pitchFamily="34" charset="0"/>
                </a:endParaRPr>
              </a:p>
            </p:txBody>
          </p:sp>
          <p:sp>
            <p:nvSpPr>
              <p:cNvPr id="14376" name="Line 170"/>
              <p:cNvSpPr>
                <a:spLocks noChangeShapeType="1"/>
              </p:cNvSpPr>
              <p:nvPr/>
            </p:nvSpPr>
            <p:spPr bwMode="auto">
              <a:xfrm>
                <a:off x="3888" y="1296"/>
                <a:ext cx="0" cy="240"/>
              </a:xfrm>
              <a:prstGeom prst="line">
                <a:avLst/>
              </a:prstGeom>
              <a:noFill/>
              <a:ln w="38100">
                <a:solidFill>
                  <a:srgbClr val="339966"/>
                </a:solidFill>
                <a:round/>
                <a:headEnd/>
                <a:tailEnd type="triangle" w="med" len="med"/>
              </a:ln>
            </p:spPr>
            <p:txBody>
              <a:bodyPr/>
              <a:lstStyle/>
              <a:p>
                <a:endParaRPr lang="en-GB"/>
              </a:p>
            </p:txBody>
          </p:sp>
        </p:grpSp>
        <p:grpSp>
          <p:nvGrpSpPr>
            <p:cNvPr id="31" name="Group 171"/>
            <p:cNvGrpSpPr>
              <a:grpSpLocks/>
            </p:cNvGrpSpPr>
            <p:nvPr/>
          </p:nvGrpSpPr>
          <p:grpSpPr bwMode="auto">
            <a:xfrm>
              <a:off x="4656" y="1296"/>
              <a:ext cx="576" cy="528"/>
              <a:chOff x="3744" y="1296"/>
              <a:chExt cx="576" cy="528"/>
            </a:xfrm>
          </p:grpSpPr>
          <p:sp>
            <p:nvSpPr>
              <p:cNvPr id="14373" name="Oval 172"/>
              <p:cNvSpPr>
                <a:spLocks noChangeArrowheads="1"/>
              </p:cNvSpPr>
              <p:nvPr/>
            </p:nvSpPr>
            <p:spPr bwMode="auto">
              <a:xfrm>
                <a:off x="3744" y="1488"/>
                <a:ext cx="576" cy="336"/>
              </a:xfrm>
              <a:prstGeom prst="ellipse">
                <a:avLst/>
              </a:prstGeom>
              <a:noFill/>
              <a:ln w="38100">
                <a:solidFill>
                  <a:srgbClr val="00CCFF"/>
                </a:solidFill>
                <a:round/>
                <a:headEnd/>
                <a:tailEnd/>
              </a:ln>
            </p:spPr>
            <p:txBody>
              <a:bodyPr wrap="none" anchor="ctr"/>
              <a:lstStyle/>
              <a:p>
                <a:endParaRPr lang="en-US">
                  <a:latin typeface="Calibri" pitchFamily="34" charset="0"/>
                </a:endParaRPr>
              </a:p>
            </p:txBody>
          </p:sp>
          <p:sp>
            <p:nvSpPr>
              <p:cNvPr id="14374" name="Line 173"/>
              <p:cNvSpPr>
                <a:spLocks noChangeShapeType="1"/>
              </p:cNvSpPr>
              <p:nvPr/>
            </p:nvSpPr>
            <p:spPr bwMode="auto">
              <a:xfrm>
                <a:off x="3888" y="1296"/>
                <a:ext cx="0" cy="240"/>
              </a:xfrm>
              <a:prstGeom prst="line">
                <a:avLst/>
              </a:prstGeom>
              <a:noFill/>
              <a:ln w="38100">
                <a:solidFill>
                  <a:srgbClr val="00CCFF"/>
                </a:solidFill>
                <a:round/>
                <a:headEnd/>
                <a:tailEnd type="triangle" w="med" len="med"/>
              </a:ln>
            </p:spPr>
            <p:txBody>
              <a:bodyPr/>
              <a:lstStyle/>
              <a:p>
                <a:endParaRPr lang="en-GB"/>
              </a:p>
            </p:txBody>
          </p:sp>
        </p:grpSp>
        <p:grpSp>
          <p:nvGrpSpPr>
            <p:cNvPr id="14336" name="Group 174"/>
            <p:cNvGrpSpPr>
              <a:grpSpLocks/>
            </p:cNvGrpSpPr>
            <p:nvPr/>
          </p:nvGrpSpPr>
          <p:grpSpPr bwMode="auto">
            <a:xfrm>
              <a:off x="4944" y="1296"/>
              <a:ext cx="576" cy="528"/>
              <a:chOff x="3744" y="1296"/>
              <a:chExt cx="576" cy="528"/>
            </a:xfrm>
          </p:grpSpPr>
          <p:sp>
            <p:nvSpPr>
              <p:cNvPr id="14371" name="Oval 175"/>
              <p:cNvSpPr>
                <a:spLocks noChangeArrowheads="1"/>
              </p:cNvSpPr>
              <p:nvPr/>
            </p:nvSpPr>
            <p:spPr bwMode="auto">
              <a:xfrm>
                <a:off x="3744" y="1488"/>
                <a:ext cx="576" cy="336"/>
              </a:xfrm>
              <a:prstGeom prst="ellipse">
                <a:avLst/>
              </a:prstGeom>
              <a:noFill/>
              <a:ln w="38100">
                <a:solidFill>
                  <a:schemeClr val="accent2"/>
                </a:solidFill>
                <a:round/>
                <a:headEnd/>
                <a:tailEnd/>
              </a:ln>
            </p:spPr>
            <p:txBody>
              <a:bodyPr wrap="none" anchor="ctr"/>
              <a:lstStyle/>
              <a:p>
                <a:endParaRPr lang="en-US">
                  <a:latin typeface="Calibri" pitchFamily="34" charset="0"/>
                </a:endParaRPr>
              </a:p>
            </p:txBody>
          </p:sp>
          <p:sp>
            <p:nvSpPr>
              <p:cNvPr id="14372" name="Line 176"/>
              <p:cNvSpPr>
                <a:spLocks noChangeShapeType="1"/>
              </p:cNvSpPr>
              <p:nvPr/>
            </p:nvSpPr>
            <p:spPr bwMode="auto">
              <a:xfrm>
                <a:off x="3888" y="1296"/>
                <a:ext cx="0" cy="240"/>
              </a:xfrm>
              <a:prstGeom prst="line">
                <a:avLst/>
              </a:prstGeom>
              <a:noFill/>
              <a:ln w="38100">
                <a:solidFill>
                  <a:schemeClr val="accent2"/>
                </a:solidFill>
                <a:round/>
                <a:headEnd/>
                <a:tailEnd type="triangle" w="med" len="med"/>
              </a:ln>
            </p:spPr>
            <p:txBody>
              <a:bodyPr/>
              <a:lstStyle/>
              <a:p>
                <a:endParaRPr lang="en-GB"/>
              </a:p>
            </p:txBody>
          </p:sp>
        </p:grpSp>
      </p:grpSp>
      <p:grpSp>
        <p:nvGrpSpPr>
          <p:cNvPr id="14337" name="Group 177"/>
          <p:cNvGrpSpPr>
            <a:grpSpLocks/>
          </p:cNvGrpSpPr>
          <p:nvPr/>
        </p:nvGrpSpPr>
        <p:grpSpPr bwMode="auto">
          <a:xfrm>
            <a:off x="5867400" y="5334000"/>
            <a:ext cx="2819400" cy="838200"/>
            <a:chOff x="3744" y="1296"/>
            <a:chExt cx="1776" cy="528"/>
          </a:xfrm>
        </p:grpSpPr>
        <p:grpSp>
          <p:nvGrpSpPr>
            <p:cNvPr id="14344" name="Group 178"/>
            <p:cNvGrpSpPr>
              <a:grpSpLocks/>
            </p:cNvGrpSpPr>
            <p:nvPr/>
          </p:nvGrpSpPr>
          <p:grpSpPr bwMode="auto">
            <a:xfrm>
              <a:off x="3744" y="1296"/>
              <a:ext cx="576" cy="528"/>
              <a:chOff x="3744" y="1296"/>
              <a:chExt cx="576" cy="528"/>
            </a:xfrm>
          </p:grpSpPr>
          <p:sp>
            <p:nvSpPr>
              <p:cNvPr id="14364" name="Oval 179"/>
              <p:cNvSpPr>
                <a:spLocks noChangeArrowheads="1"/>
              </p:cNvSpPr>
              <p:nvPr/>
            </p:nvSpPr>
            <p:spPr bwMode="auto">
              <a:xfrm>
                <a:off x="3744" y="1488"/>
                <a:ext cx="576" cy="336"/>
              </a:xfrm>
              <a:prstGeom prst="ellipse">
                <a:avLst/>
              </a:prstGeom>
              <a:noFill/>
              <a:ln w="38100">
                <a:solidFill>
                  <a:schemeClr val="tx1"/>
                </a:solidFill>
                <a:round/>
                <a:headEnd/>
                <a:tailEnd/>
              </a:ln>
            </p:spPr>
            <p:txBody>
              <a:bodyPr wrap="none" anchor="ctr"/>
              <a:lstStyle/>
              <a:p>
                <a:endParaRPr lang="en-US">
                  <a:latin typeface="Calibri" pitchFamily="34" charset="0"/>
                </a:endParaRPr>
              </a:p>
            </p:txBody>
          </p:sp>
          <p:sp>
            <p:nvSpPr>
              <p:cNvPr id="14365" name="Line 180"/>
              <p:cNvSpPr>
                <a:spLocks noChangeShapeType="1"/>
              </p:cNvSpPr>
              <p:nvPr/>
            </p:nvSpPr>
            <p:spPr bwMode="auto">
              <a:xfrm>
                <a:off x="3888" y="1296"/>
                <a:ext cx="0" cy="240"/>
              </a:xfrm>
              <a:prstGeom prst="line">
                <a:avLst/>
              </a:prstGeom>
              <a:noFill/>
              <a:ln w="38100">
                <a:solidFill>
                  <a:schemeClr val="tx1"/>
                </a:solidFill>
                <a:round/>
                <a:headEnd/>
                <a:tailEnd type="triangle" w="med" len="med"/>
              </a:ln>
            </p:spPr>
            <p:txBody>
              <a:bodyPr/>
              <a:lstStyle/>
              <a:p>
                <a:endParaRPr lang="en-GB"/>
              </a:p>
            </p:txBody>
          </p:sp>
        </p:grpSp>
        <p:grpSp>
          <p:nvGrpSpPr>
            <p:cNvPr id="14345" name="Group 181"/>
            <p:cNvGrpSpPr>
              <a:grpSpLocks/>
            </p:cNvGrpSpPr>
            <p:nvPr/>
          </p:nvGrpSpPr>
          <p:grpSpPr bwMode="auto">
            <a:xfrm>
              <a:off x="4032" y="1296"/>
              <a:ext cx="576" cy="528"/>
              <a:chOff x="3744" y="1296"/>
              <a:chExt cx="576" cy="528"/>
            </a:xfrm>
          </p:grpSpPr>
          <p:sp>
            <p:nvSpPr>
              <p:cNvPr id="14362" name="Oval 182"/>
              <p:cNvSpPr>
                <a:spLocks noChangeArrowheads="1"/>
              </p:cNvSpPr>
              <p:nvPr/>
            </p:nvSpPr>
            <p:spPr bwMode="auto">
              <a:xfrm>
                <a:off x="3744" y="1488"/>
                <a:ext cx="576" cy="336"/>
              </a:xfrm>
              <a:prstGeom prst="ellipse">
                <a:avLst/>
              </a:prstGeom>
              <a:noFill/>
              <a:ln w="38100">
                <a:solidFill>
                  <a:srgbClr val="FF6600"/>
                </a:solidFill>
                <a:round/>
                <a:headEnd/>
                <a:tailEnd/>
              </a:ln>
            </p:spPr>
            <p:txBody>
              <a:bodyPr wrap="none" anchor="ctr"/>
              <a:lstStyle/>
              <a:p>
                <a:endParaRPr lang="en-US">
                  <a:latin typeface="Calibri" pitchFamily="34" charset="0"/>
                </a:endParaRPr>
              </a:p>
            </p:txBody>
          </p:sp>
          <p:sp>
            <p:nvSpPr>
              <p:cNvPr id="14363" name="Line 183"/>
              <p:cNvSpPr>
                <a:spLocks noChangeShapeType="1"/>
              </p:cNvSpPr>
              <p:nvPr/>
            </p:nvSpPr>
            <p:spPr bwMode="auto">
              <a:xfrm>
                <a:off x="3888" y="1296"/>
                <a:ext cx="0" cy="240"/>
              </a:xfrm>
              <a:prstGeom prst="line">
                <a:avLst/>
              </a:prstGeom>
              <a:noFill/>
              <a:ln w="38100">
                <a:solidFill>
                  <a:srgbClr val="FF6600"/>
                </a:solidFill>
                <a:round/>
                <a:headEnd/>
                <a:tailEnd type="triangle" w="med" len="med"/>
              </a:ln>
            </p:spPr>
            <p:txBody>
              <a:bodyPr/>
              <a:lstStyle/>
              <a:p>
                <a:endParaRPr lang="en-GB"/>
              </a:p>
            </p:txBody>
          </p:sp>
        </p:grpSp>
        <p:grpSp>
          <p:nvGrpSpPr>
            <p:cNvPr id="14346" name="Group 184"/>
            <p:cNvGrpSpPr>
              <a:grpSpLocks/>
            </p:cNvGrpSpPr>
            <p:nvPr/>
          </p:nvGrpSpPr>
          <p:grpSpPr bwMode="auto">
            <a:xfrm>
              <a:off x="4320" y="1296"/>
              <a:ext cx="576" cy="528"/>
              <a:chOff x="3744" y="1296"/>
              <a:chExt cx="576" cy="528"/>
            </a:xfrm>
          </p:grpSpPr>
          <p:sp>
            <p:nvSpPr>
              <p:cNvPr id="14360" name="Oval 185"/>
              <p:cNvSpPr>
                <a:spLocks noChangeArrowheads="1"/>
              </p:cNvSpPr>
              <p:nvPr/>
            </p:nvSpPr>
            <p:spPr bwMode="auto">
              <a:xfrm>
                <a:off x="3744" y="1488"/>
                <a:ext cx="576" cy="336"/>
              </a:xfrm>
              <a:prstGeom prst="ellipse">
                <a:avLst/>
              </a:prstGeom>
              <a:noFill/>
              <a:ln w="38100">
                <a:solidFill>
                  <a:srgbClr val="339966"/>
                </a:solidFill>
                <a:round/>
                <a:headEnd/>
                <a:tailEnd/>
              </a:ln>
            </p:spPr>
            <p:txBody>
              <a:bodyPr wrap="none" anchor="ctr"/>
              <a:lstStyle/>
              <a:p>
                <a:endParaRPr lang="en-US">
                  <a:latin typeface="Calibri" pitchFamily="34" charset="0"/>
                </a:endParaRPr>
              </a:p>
            </p:txBody>
          </p:sp>
          <p:sp>
            <p:nvSpPr>
              <p:cNvPr id="14361" name="Line 186"/>
              <p:cNvSpPr>
                <a:spLocks noChangeShapeType="1"/>
              </p:cNvSpPr>
              <p:nvPr/>
            </p:nvSpPr>
            <p:spPr bwMode="auto">
              <a:xfrm>
                <a:off x="3888" y="1296"/>
                <a:ext cx="0" cy="240"/>
              </a:xfrm>
              <a:prstGeom prst="line">
                <a:avLst/>
              </a:prstGeom>
              <a:noFill/>
              <a:ln w="38100">
                <a:solidFill>
                  <a:srgbClr val="339966"/>
                </a:solidFill>
                <a:round/>
                <a:headEnd/>
                <a:tailEnd type="triangle" w="med" len="med"/>
              </a:ln>
            </p:spPr>
            <p:txBody>
              <a:bodyPr/>
              <a:lstStyle/>
              <a:p>
                <a:endParaRPr lang="en-GB"/>
              </a:p>
            </p:txBody>
          </p:sp>
        </p:grpSp>
        <p:grpSp>
          <p:nvGrpSpPr>
            <p:cNvPr id="14347" name="Group 187"/>
            <p:cNvGrpSpPr>
              <a:grpSpLocks/>
            </p:cNvGrpSpPr>
            <p:nvPr/>
          </p:nvGrpSpPr>
          <p:grpSpPr bwMode="auto">
            <a:xfrm>
              <a:off x="4656" y="1296"/>
              <a:ext cx="576" cy="528"/>
              <a:chOff x="3744" y="1296"/>
              <a:chExt cx="576" cy="528"/>
            </a:xfrm>
          </p:grpSpPr>
          <p:sp>
            <p:nvSpPr>
              <p:cNvPr id="14358" name="Oval 188"/>
              <p:cNvSpPr>
                <a:spLocks noChangeArrowheads="1"/>
              </p:cNvSpPr>
              <p:nvPr/>
            </p:nvSpPr>
            <p:spPr bwMode="auto">
              <a:xfrm>
                <a:off x="3744" y="1488"/>
                <a:ext cx="576" cy="336"/>
              </a:xfrm>
              <a:prstGeom prst="ellipse">
                <a:avLst/>
              </a:prstGeom>
              <a:noFill/>
              <a:ln w="38100">
                <a:solidFill>
                  <a:srgbClr val="00CCFF"/>
                </a:solidFill>
                <a:round/>
                <a:headEnd/>
                <a:tailEnd/>
              </a:ln>
            </p:spPr>
            <p:txBody>
              <a:bodyPr wrap="none" anchor="ctr"/>
              <a:lstStyle/>
              <a:p>
                <a:endParaRPr lang="en-US">
                  <a:latin typeface="Calibri" pitchFamily="34" charset="0"/>
                </a:endParaRPr>
              </a:p>
            </p:txBody>
          </p:sp>
          <p:sp>
            <p:nvSpPr>
              <p:cNvPr id="14359" name="Line 189"/>
              <p:cNvSpPr>
                <a:spLocks noChangeShapeType="1"/>
              </p:cNvSpPr>
              <p:nvPr/>
            </p:nvSpPr>
            <p:spPr bwMode="auto">
              <a:xfrm>
                <a:off x="3888" y="1296"/>
                <a:ext cx="0" cy="240"/>
              </a:xfrm>
              <a:prstGeom prst="line">
                <a:avLst/>
              </a:prstGeom>
              <a:noFill/>
              <a:ln w="38100">
                <a:solidFill>
                  <a:srgbClr val="00CCFF"/>
                </a:solidFill>
                <a:round/>
                <a:headEnd/>
                <a:tailEnd type="triangle" w="med" len="med"/>
              </a:ln>
            </p:spPr>
            <p:txBody>
              <a:bodyPr/>
              <a:lstStyle/>
              <a:p>
                <a:endParaRPr lang="en-GB"/>
              </a:p>
            </p:txBody>
          </p:sp>
        </p:grpSp>
        <p:grpSp>
          <p:nvGrpSpPr>
            <p:cNvPr id="14348" name="Group 190"/>
            <p:cNvGrpSpPr>
              <a:grpSpLocks/>
            </p:cNvGrpSpPr>
            <p:nvPr/>
          </p:nvGrpSpPr>
          <p:grpSpPr bwMode="auto">
            <a:xfrm>
              <a:off x="4944" y="1296"/>
              <a:ext cx="576" cy="528"/>
              <a:chOff x="3744" y="1296"/>
              <a:chExt cx="576" cy="528"/>
            </a:xfrm>
          </p:grpSpPr>
          <p:sp>
            <p:nvSpPr>
              <p:cNvPr id="14356" name="Oval 191"/>
              <p:cNvSpPr>
                <a:spLocks noChangeArrowheads="1"/>
              </p:cNvSpPr>
              <p:nvPr/>
            </p:nvSpPr>
            <p:spPr bwMode="auto">
              <a:xfrm>
                <a:off x="3744" y="1488"/>
                <a:ext cx="576" cy="336"/>
              </a:xfrm>
              <a:prstGeom prst="ellipse">
                <a:avLst/>
              </a:prstGeom>
              <a:noFill/>
              <a:ln w="38100">
                <a:solidFill>
                  <a:schemeClr val="accent2"/>
                </a:solidFill>
                <a:round/>
                <a:headEnd/>
                <a:tailEnd/>
              </a:ln>
            </p:spPr>
            <p:txBody>
              <a:bodyPr wrap="none" anchor="ctr"/>
              <a:lstStyle/>
              <a:p>
                <a:endParaRPr lang="en-US">
                  <a:latin typeface="Calibri" pitchFamily="34" charset="0"/>
                </a:endParaRPr>
              </a:p>
            </p:txBody>
          </p:sp>
          <p:sp>
            <p:nvSpPr>
              <p:cNvPr id="14357" name="Line 192"/>
              <p:cNvSpPr>
                <a:spLocks noChangeShapeType="1"/>
              </p:cNvSpPr>
              <p:nvPr/>
            </p:nvSpPr>
            <p:spPr bwMode="auto">
              <a:xfrm>
                <a:off x="3888" y="1296"/>
                <a:ext cx="0" cy="240"/>
              </a:xfrm>
              <a:prstGeom prst="line">
                <a:avLst/>
              </a:prstGeom>
              <a:noFill/>
              <a:ln w="38100">
                <a:solidFill>
                  <a:schemeClr val="accent2"/>
                </a:solidFill>
                <a:round/>
                <a:headEnd/>
                <a:tailEnd type="triangle" w="med" len="med"/>
              </a:ln>
            </p:spPr>
            <p:txBody>
              <a:bodyPr/>
              <a:lstStyle/>
              <a:p>
                <a:endParaRPr lang="en-GB"/>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15"/>
                                        </p:tgtEl>
                                        <p:attrNameLst>
                                          <p:attrName>style.visibility</p:attrName>
                                        </p:attrNameLst>
                                      </p:cBhvr>
                                      <p:to>
                                        <p:strVal val="visible"/>
                                      </p:to>
                                    </p:se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21"/>
                                        </p:tgtEl>
                                        <p:attrNameLst>
                                          <p:attrName>style.visibility</p:attrName>
                                        </p:attrNameLst>
                                      </p:cBhvr>
                                      <p:to>
                                        <p:strVal val="visible"/>
                                      </p:to>
                                    </p:set>
                                  </p:childTnLst>
                                  <p:subTnLst>
                                    <p:set>
                                      <p:cBhvr override="childStyle">
                                        <p:cTn dur="1" fill="hold" display="0" masterRel="nextClick" afterEffect="1"/>
                                        <p:tgtEl>
                                          <p:spTgt spid="21"/>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499"/>
                                          </p:stCondLst>
                                        </p:cTn>
                                        <p:tgtEl>
                                          <p:spTgt spid="27"/>
                                        </p:tgtEl>
                                        <p:attrNameLst>
                                          <p:attrName>style.visibility</p:attrName>
                                        </p:attrNameLst>
                                      </p:cBhvr>
                                      <p:to>
                                        <p:strVal val="visible"/>
                                      </p:to>
                                    </p:set>
                                  </p:childTnLst>
                                  <p:subTnLst>
                                    <p:set>
                                      <p:cBhvr override="childStyle">
                                        <p:cTn dur="1" fill="hold" display="0" masterRel="nextClick" afterEffect="1"/>
                                        <p:tgtEl>
                                          <p:spTgt spid="27"/>
                                        </p:tgtEl>
                                        <p:attrNameLst>
                                          <p:attrName>style.visibility</p:attrName>
                                        </p:attrNameLst>
                                      </p:cBhvr>
                                      <p:to>
                                        <p:strVal val="hidden"/>
                                      </p:to>
                                    </p:set>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499"/>
                                          </p:stCondLst>
                                        </p:cTn>
                                        <p:tgtEl>
                                          <p:spTgt spid="14337"/>
                                        </p:tgtEl>
                                        <p:attrNameLst>
                                          <p:attrName>style.visibility</p:attrName>
                                        </p:attrNameLst>
                                      </p:cBhvr>
                                      <p:to>
                                        <p:strVal val="visible"/>
                                      </p:to>
                                    </p:set>
                                  </p:childTnLst>
                                  <p:subTnLst>
                                    <p:set>
                                      <p:cBhvr override="childStyle">
                                        <p:cTn dur="1" fill="hold" display="0" masterRel="nextClick" afterEffect="1"/>
                                        <p:tgtEl>
                                          <p:spTgt spid="14337"/>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71438"/>
            <a:ext cx="8229600" cy="1143001"/>
          </a:xfrm>
        </p:spPr>
        <p:txBody>
          <a:bodyPr/>
          <a:lstStyle/>
          <a:p>
            <a:r>
              <a:rPr lang="en-GB" smtClean="0"/>
              <a:t>Membership problem</a:t>
            </a:r>
            <a:endParaRPr lang="en-US" smtClean="0"/>
          </a:p>
        </p:txBody>
      </p:sp>
      <p:sp>
        <p:nvSpPr>
          <p:cNvPr id="16387" name="Content Placeholder 2"/>
          <p:cNvSpPr>
            <a:spLocks noGrp="1"/>
          </p:cNvSpPr>
          <p:nvPr>
            <p:ph idx="1"/>
          </p:nvPr>
        </p:nvSpPr>
        <p:spPr>
          <a:xfrm>
            <a:off x="457200" y="1000125"/>
            <a:ext cx="8229600" cy="4525963"/>
          </a:xfrm>
        </p:spPr>
        <p:txBody>
          <a:bodyPr/>
          <a:lstStyle/>
          <a:p>
            <a:r>
              <a:rPr lang="en-US" smtClean="0"/>
              <a:t>p processors PRAM with n numbers (p </a:t>
            </a:r>
            <a:r>
              <a:rPr lang="en-US" i="1" smtClean="0"/>
              <a:t>≤ n)</a:t>
            </a:r>
          </a:p>
          <a:p>
            <a:r>
              <a:rPr lang="en-US" smtClean="0"/>
              <a:t>Does x exist within the n numbers?</a:t>
            </a:r>
          </a:p>
          <a:p>
            <a:r>
              <a:rPr lang="en-US" smtClean="0"/>
              <a:t>P0 contains x and finally P0 has to know</a:t>
            </a:r>
          </a:p>
          <a:p>
            <a:pPr>
              <a:buFont typeface="Arial" charset="0"/>
              <a:buNone/>
            </a:pPr>
            <a:r>
              <a:rPr lang="en-US" smtClean="0"/>
              <a:t>   </a:t>
            </a:r>
            <a:r>
              <a:rPr lang="en-US" smtClean="0">
                <a:solidFill>
                  <a:srgbClr val="0070C0"/>
                </a:solidFill>
              </a:rPr>
              <a:t>Algorithm</a:t>
            </a:r>
          </a:p>
          <a:p>
            <a:pPr>
              <a:buFont typeface="Arial" charset="0"/>
              <a:buNone/>
            </a:pPr>
            <a:r>
              <a:rPr lang="en-US" sz="2400" smtClean="0">
                <a:solidFill>
                  <a:srgbClr val="0070C0"/>
                </a:solidFill>
              </a:rPr>
              <a:t>	step1: Inform everyone what x is</a:t>
            </a:r>
          </a:p>
          <a:p>
            <a:pPr>
              <a:buFont typeface="Arial" charset="0"/>
              <a:buNone/>
            </a:pPr>
            <a:r>
              <a:rPr lang="en-US" sz="2400" smtClean="0">
                <a:solidFill>
                  <a:srgbClr val="0070C0"/>
                </a:solidFill>
              </a:rPr>
              <a:t>	step2: Every processor checks [n/p] numbers and sets a flag</a:t>
            </a:r>
          </a:p>
          <a:p>
            <a:pPr>
              <a:buFont typeface="Arial" charset="0"/>
              <a:buNone/>
            </a:pPr>
            <a:r>
              <a:rPr lang="en-US" sz="2400" smtClean="0">
                <a:solidFill>
                  <a:srgbClr val="0070C0"/>
                </a:solidFill>
              </a:rPr>
              <a:t>     step3: Check if any of the flags are set to 1</a:t>
            </a:r>
          </a:p>
        </p:txBody>
      </p:sp>
      <p:pic>
        <p:nvPicPr>
          <p:cNvPr id="16388" name="Picture 2"/>
          <p:cNvPicPr>
            <a:picLocks noChangeAspect="1" noChangeArrowheads="1"/>
          </p:cNvPicPr>
          <p:nvPr/>
        </p:nvPicPr>
        <p:blipFill>
          <a:blip r:embed="rId2" cstate="print"/>
          <a:srcRect/>
          <a:stretch>
            <a:fillRect/>
          </a:stretch>
        </p:blipFill>
        <p:spPr bwMode="auto">
          <a:xfrm>
            <a:off x="1857375" y="4924425"/>
            <a:ext cx="5667375" cy="1933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p:txBody>
          <a:bodyPr/>
          <a:lstStyle/>
          <a:p>
            <a:pPr eaLnBrk="1" hangingPunct="1"/>
            <a:r>
              <a:rPr lang="en-GB" smtClean="0"/>
              <a:t>Design of efficient algorithms</a:t>
            </a:r>
          </a:p>
        </p:txBody>
      </p:sp>
      <p:sp>
        <p:nvSpPr>
          <p:cNvPr id="16387" name="Rectangle 1027"/>
          <p:cNvSpPr>
            <a:spLocks noGrp="1" noChangeArrowheads="1"/>
          </p:cNvSpPr>
          <p:nvPr>
            <p:ph idx="1"/>
          </p:nvPr>
        </p:nvSpPr>
        <p:spPr>
          <a:xfrm>
            <a:off x="304800" y="1676400"/>
            <a:ext cx="8153400" cy="4648200"/>
          </a:xfrm>
        </p:spPr>
        <p:txBody>
          <a:bodyPr/>
          <a:lstStyle/>
          <a:p>
            <a:pPr algn="ctr" eaLnBrk="1" hangingPunct="1">
              <a:lnSpc>
                <a:spcPct val="90000"/>
              </a:lnSpc>
              <a:buFontTx/>
              <a:buNone/>
            </a:pPr>
            <a:r>
              <a:rPr lang="en-GB" dirty="0" smtClean="0">
                <a:solidFill>
                  <a:srgbClr val="FF3300"/>
                </a:solidFill>
              </a:rPr>
              <a:t>	A parallel computer is of little use unless efficient parallel algorithms are available.</a:t>
            </a:r>
          </a:p>
          <a:p>
            <a:pPr lvl="1" eaLnBrk="1" hangingPunct="1">
              <a:lnSpc>
                <a:spcPct val="90000"/>
              </a:lnSpc>
            </a:pPr>
            <a:endParaRPr lang="en-GB" dirty="0" smtClean="0"/>
          </a:p>
          <a:p>
            <a:pPr lvl="1" eaLnBrk="1" hangingPunct="1">
              <a:lnSpc>
                <a:spcPct val="90000"/>
              </a:lnSpc>
            </a:pPr>
            <a:r>
              <a:rPr lang="en-GB" dirty="0" smtClean="0"/>
              <a:t>The issue in designing parallel algorithms are very different from those in designing their sequential counterparts.</a:t>
            </a:r>
          </a:p>
          <a:p>
            <a:pPr lvl="1" eaLnBrk="1" hangingPunct="1">
              <a:lnSpc>
                <a:spcPct val="90000"/>
              </a:lnSpc>
            </a:pPr>
            <a:endParaRPr lang="en-GB" dirty="0" smtClean="0"/>
          </a:p>
          <a:p>
            <a:pPr lvl="1" eaLnBrk="1" hangingPunct="1">
              <a:lnSpc>
                <a:spcPct val="90000"/>
              </a:lnSpc>
            </a:pPr>
            <a:r>
              <a:rPr lang="en-GB" dirty="0" smtClean="0"/>
              <a:t>A significant amount of work is being done to develop efficient parallel algorithms for a variety of parallel architectures. </a:t>
            </a:r>
          </a:p>
          <a:p>
            <a:pPr eaLnBrk="1" hangingPunct="1">
              <a:lnSpc>
                <a:spcPct val="90000"/>
              </a:lnSpc>
            </a:pPr>
            <a:endParaRPr lang="en-GB" dirty="0" smtClean="0"/>
          </a:p>
        </p:txBody>
      </p:sp>
      <p:sp>
        <p:nvSpPr>
          <p:cNvPr id="16388" name="Line 1028"/>
          <p:cNvSpPr>
            <a:spLocks noChangeShapeType="1"/>
          </p:cNvSpPr>
          <p:nvPr/>
        </p:nvSpPr>
        <p:spPr bwMode="auto">
          <a:xfrm>
            <a:off x="685800" y="1600200"/>
            <a:ext cx="7772400" cy="0"/>
          </a:xfrm>
          <a:prstGeom prst="line">
            <a:avLst/>
          </a:prstGeom>
          <a:noFill/>
          <a:ln w="57150">
            <a:solidFill>
              <a:schemeClr val="accent2"/>
            </a:solidFill>
            <a:round/>
            <a:headEnd/>
            <a:tailEnd/>
          </a:ln>
        </p:spPr>
        <p:txBody>
          <a:bodyPr/>
          <a:lstStyle/>
          <a:p>
            <a:endParaRPr lang="en-GB"/>
          </a:p>
        </p:txBody>
      </p:sp>
      <p:sp>
        <p:nvSpPr>
          <p:cNvPr id="16389" name="Line 1029"/>
          <p:cNvSpPr>
            <a:spLocks noChangeShapeType="1"/>
          </p:cNvSpPr>
          <p:nvPr/>
        </p:nvSpPr>
        <p:spPr bwMode="auto">
          <a:xfrm>
            <a:off x="685800" y="2895600"/>
            <a:ext cx="7772400" cy="0"/>
          </a:xfrm>
          <a:prstGeom prst="line">
            <a:avLst/>
          </a:prstGeom>
          <a:noFill/>
          <a:ln w="57150">
            <a:solidFill>
              <a:schemeClr val="accent2"/>
            </a:solidFill>
            <a:round/>
            <a:headEnd/>
            <a:tailEnd/>
          </a:ln>
        </p:spPr>
        <p:txBody>
          <a:bodyPr/>
          <a:lstStyle/>
          <a:p>
            <a:endParaRPr lang="en-GB"/>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ormAutofit fontScale="90000"/>
          </a:bodyPr>
          <a:lstStyle/>
          <a:p>
            <a:r>
              <a:rPr lang="en-GB" smtClean="0"/>
              <a:t>One more time about </a:t>
            </a:r>
            <a:br>
              <a:rPr lang="en-GB" smtClean="0"/>
            </a:br>
            <a:r>
              <a:rPr lang="en-GB" smtClean="0"/>
              <a:t>PRAM model</a:t>
            </a:r>
            <a:endParaRPr lang="ru-RU" smtClean="0"/>
          </a:p>
        </p:txBody>
      </p:sp>
      <p:sp>
        <p:nvSpPr>
          <p:cNvPr id="9219" name="Content Placeholder 2"/>
          <p:cNvSpPr>
            <a:spLocks noGrp="1"/>
          </p:cNvSpPr>
          <p:nvPr>
            <p:ph idx="1"/>
          </p:nvPr>
        </p:nvSpPr>
        <p:spPr/>
        <p:txBody>
          <a:bodyPr/>
          <a:lstStyle/>
          <a:p>
            <a:r>
              <a:rPr lang="en-GB" sz="2400" smtClean="0"/>
              <a:t>N synchronized processors</a:t>
            </a:r>
          </a:p>
          <a:p>
            <a:r>
              <a:rPr lang="en-GB" sz="2400" smtClean="0"/>
              <a:t>Shared memory </a:t>
            </a:r>
          </a:p>
          <a:p>
            <a:pPr lvl="1"/>
            <a:r>
              <a:rPr lang="en-GB" sz="2400" smtClean="0"/>
              <a:t>EREW, ERCW, </a:t>
            </a:r>
          </a:p>
          <a:p>
            <a:pPr lvl="1"/>
            <a:r>
              <a:rPr lang="en-GB" sz="2400" smtClean="0"/>
              <a:t>CREW, CRCW</a:t>
            </a:r>
          </a:p>
          <a:p>
            <a:r>
              <a:rPr lang="en-GB" sz="2400" smtClean="0"/>
              <a:t>Constant time </a:t>
            </a:r>
          </a:p>
          <a:p>
            <a:pPr lvl="1"/>
            <a:r>
              <a:rPr lang="en-GB" sz="2400" smtClean="0"/>
              <a:t>access to the memory</a:t>
            </a:r>
          </a:p>
          <a:p>
            <a:pPr lvl="1"/>
            <a:r>
              <a:rPr lang="en-GB" sz="2400" smtClean="0"/>
              <a:t>standard multiplication/addition</a:t>
            </a:r>
          </a:p>
          <a:p>
            <a:pPr lvl="1"/>
            <a:r>
              <a:rPr lang="en-GB" sz="2400" smtClean="0"/>
              <a:t>Communication </a:t>
            </a:r>
          </a:p>
          <a:p>
            <a:pPr lvl="2">
              <a:buFont typeface="Wingdings" pitchFamily="2" charset="2"/>
              <a:buNone/>
            </a:pPr>
            <a:r>
              <a:rPr lang="en-GB" smtClean="0"/>
              <a:t>(implemented via access to shared memory)</a:t>
            </a:r>
            <a:endParaRPr lang="ru-RU" smtClean="0"/>
          </a:p>
        </p:txBody>
      </p:sp>
      <p:pic>
        <p:nvPicPr>
          <p:cNvPr id="9220" name="Picture 2"/>
          <p:cNvPicPr>
            <a:picLocks noChangeAspect="1" noChangeArrowheads="1"/>
          </p:cNvPicPr>
          <p:nvPr/>
        </p:nvPicPr>
        <p:blipFill>
          <a:blip r:embed="rId2" cstate="print"/>
          <a:srcRect/>
          <a:stretch>
            <a:fillRect/>
          </a:stretch>
        </p:blipFill>
        <p:spPr bwMode="auto">
          <a:xfrm>
            <a:off x="7143750" y="2143125"/>
            <a:ext cx="1733550" cy="40719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p:txBody>
          <a:bodyPr/>
          <a:lstStyle/>
          <a:p>
            <a:pPr eaLnBrk="1" hangingPunct="1"/>
            <a:r>
              <a:rPr lang="en-GB" smtClean="0"/>
              <a:t>Two problems for PRAM</a:t>
            </a:r>
          </a:p>
        </p:txBody>
      </p:sp>
      <p:sp>
        <p:nvSpPr>
          <p:cNvPr id="11267" name="Rectangle 3"/>
          <p:cNvSpPr>
            <a:spLocks noGrp="1" noChangeArrowheads="1"/>
          </p:cNvSpPr>
          <p:nvPr>
            <p:ph type="subTitle" idx="1"/>
          </p:nvPr>
        </p:nvSpPr>
        <p:spPr>
          <a:xfrm>
            <a:off x="1066800" y="3276600"/>
            <a:ext cx="7467600" cy="2411413"/>
          </a:xfrm>
        </p:spPr>
        <p:txBody>
          <a:bodyPr/>
          <a:lstStyle/>
          <a:p>
            <a:pPr algn="l" eaLnBrk="1" hangingPunct="1"/>
            <a:r>
              <a:rPr lang="en-GB" b="1" smtClean="0"/>
              <a:t>Problem 1.</a:t>
            </a:r>
            <a:r>
              <a:rPr lang="en-GB" smtClean="0"/>
              <a:t> Min of n numbers</a:t>
            </a:r>
          </a:p>
          <a:p>
            <a:pPr algn="l" eaLnBrk="1" hangingPunct="1"/>
            <a:r>
              <a:rPr lang="en-GB" b="1" smtClean="0"/>
              <a:t>Problem 2.</a:t>
            </a:r>
            <a:r>
              <a:rPr lang="en-GB" smtClean="0"/>
              <a:t> Computing a position of the first one in the sequence of 0’s and 1’s.</a:t>
            </a:r>
          </a:p>
        </p:txBody>
      </p:sp>
      <p:sp>
        <p:nvSpPr>
          <p:cNvPr id="4" name="Rectangle 3"/>
          <p:cNvSpPr/>
          <p:nvPr/>
        </p:nvSpPr>
        <p:spPr>
          <a:xfrm>
            <a:off x="1403648" y="5478323"/>
            <a:ext cx="6732240" cy="830997"/>
          </a:xfrm>
          <a:prstGeom prst="rect">
            <a:avLst/>
          </a:prstGeom>
        </p:spPr>
        <p:txBody>
          <a:bodyPr wrap="square">
            <a:spAutoFit/>
          </a:bodyPr>
          <a:lstStyle/>
          <a:p>
            <a:pPr>
              <a:buFont typeface="Wingdings" pitchFamily="2" charset="2"/>
              <a:buNone/>
            </a:pPr>
            <a:r>
              <a:rPr lang="en-GB" dirty="0" smtClean="0"/>
              <a:t>How </a:t>
            </a:r>
            <a:r>
              <a:rPr lang="en-GB" dirty="0"/>
              <a:t>fast we can compute with many processor  and how to reduce the number of processors?</a:t>
            </a:r>
            <a:endParaRPr lang="ru-RU"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smtClean="0"/>
              <a:t>Min of n numbers</a:t>
            </a:r>
            <a:endParaRPr lang="ru-RU" smtClean="0"/>
          </a:p>
        </p:txBody>
      </p:sp>
      <p:sp>
        <p:nvSpPr>
          <p:cNvPr id="12291" name="Content Placeholder 2"/>
          <p:cNvSpPr>
            <a:spLocks noGrp="1"/>
          </p:cNvSpPr>
          <p:nvPr>
            <p:ph idx="1"/>
          </p:nvPr>
        </p:nvSpPr>
        <p:spPr>
          <a:xfrm>
            <a:off x="809625" y="2214563"/>
            <a:ext cx="7958138" cy="785812"/>
          </a:xfrm>
        </p:spPr>
        <p:txBody>
          <a:bodyPr>
            <a:normAutofit fontScale="92500" lnSpcReduction="10000"/>
          </a:bodyPr>
          <a:lstStyle/>
          <a:p>
            <a:r>
              <a:rPr lang="en-GB" sz="2400" smtClean="0"/>
              <a:t>Input: Given an array A with n numbers</a:t>
            </a:r>
          </a:p>
          <a:p>
            <a:r>
              <a:rPr lang="en-GB" sz="2400" smtClean="0"/>
              <a:t>Output: the minimal number in an array A</a:t>
            </a:r>
          </a:p>
          <a:p>
            <a:pPr>
              <a:buFont typeface="Wingdings" pitchFamily="2" charset="2"/>
              <a:buNone/>
            </a:pPr>
            <a:endParaRPr lang="ru-RU" sz="2400" smtClean="0"/>
          </a:p>
        </p:txBody>
      </p:sp>
      <p:sp>
        <p:nvSpPr>
          <p:cNvPr id="12292" name="TextBox 3"/>
          <p:cNvSpPr txBox="1">
            <a:spLocks noChangeArrowheads="1"/>
          </p:cNvSpPr>
          <p:nvPr/>
        </p:nvSpPr>
        <p:spPr bwMode="auto">
          <a:xfrm>
            <a:off x="642938" y="3643313"/>
            <a:ext cx="2786062" cy="461962"/>
          </a:xfrm>
          <a:prstGeom prst="rect">
            <a:avLst/>
          </a:prstGeom>
          <a:noFill/>
          <a:ln w="9525">
            <a:noFill/>
            <a:miter lim="800000"/>
            <a:headEnd/>
            <a:tailEnd/>
          </a:ln>
        </p:spPr>
        <p:txBody>
          <a:bodyPr>
            <a:spAutoFit/>
          </a:bodyPr>
          <a:lstStyle/>
          <a:p>
            <a:r>
              <a:rPr lang="en-GB"/>
              <a:t>Sequential algorithm</a:t>
            </a:r>
            <a:endParaRPr lang="ru-RU"/>
          </a:p>
        </p:txBody>
      </p:sp>
      <p:sp>
        <p:nvSpPr>
          <p:cNvPr id="12293" name="Oval 4"/>
          <p:cNvSpPr>
            <a:spLocks noChangeArrowheads="1"/>
          </p:cNvSpPr>
          <p:nvPr/>
        </p:nvSpPr>
        <p:spPr bwMode="auto">
          <a:xfrm>
            <a:off x="785813" y="4357688"/>
            <a:ext cx="285750" cy="285750"/>
          </a:xfrm>
          <a:prstGeom prst="ellipse">
            <a:avLst/>
          </a:prstGeom>
          <a:solidFill>
            <a:schemeClr val="accent1"/>
          </a:solidFill>
          <a:ln w="9525" algn="ctr">
            <a:solidFill>
              <a:schemeClr val="tx1"/>
            </a:solidFill>
            <a:round/>
            <a:headEnd/>
            <a:tailEnd/>
          </a:ln>
        </p:spPr>
        <p:txBody>
          <a:bodyPr wrap="none"/>
          <a:lstStyle/>
          <a:p>
            <a:endParaRPr lang="ru-RU"/>
          </a:p>
        </p:txBody>
      </p:sp>
      <p:sp>
        <p:nvSpPr>
          <p:cNvPr id="12294" name="Oval 5"/>
          <p:cNvSpPr>
            <a:spLocks noChangeArrowheads="1"/>
          </p:cNvSpPr>
          <p:nvPr/>
        </p:nvSpPr>
        <p:spPr bwMode="auto">
          <a:xfrm>
            <a:off x="1214438" y="4357688"/>
            <a:ext cx="285750" cy="285750"/>
          </a:xfrm>
          <a:prstGeom prst="ellipse">
            <a:avLst/>
          </a:prstGeom>
          <a:solidFill>
            <a:schemeClr val="accent1"/>
          </a:solidFill>
          <a:ln w="9525" algn="ctr">
            <a:solidFill>
              <a:schemeClr val="tx1"/>
            </a:solidFill>
            <a:round/>
            <a:headEnd/>
            <a:tailEnd/>
          </a:ln>
        </p:spPr>
        <p:txBody>
          <a:bodyPr wrap="none"/>
          <a:lstStyle/>
          <a:p>
            <a:endParaRPr lang="ru-RU"/>
          </a:p>
        </p:txBody>
      </p:sp>
      <p:sp>
        <p:nvSpPr>
          <p:cNvPr id="12295" name="Oval 6"/>
          <p:cNvSpPr>
            <a:spLocks noChangeArrowheads="1"/>
          </p:cNvSpPr>
          <p:nvPr/>
        </p:nvSpPr>
        <p:spPr bwMode="auto">
          <a:xfrm>
            <a:off x="1643063" y="4357688"/>
            <a:ext cx="285750" cy="285750"/>
          </a:xfrm>
          <a:prstGeom prst="ellipse">
            <a:avLst/>
          </a:prstGeom>
          <a:solidFill>
            <a:schemeClr val="accent1"/>
          </a:solidFill>
          <a:ln w="9525" algn="ctr">
            <a:solidFill>
              <a:schemeClr val="tx1"/>
            </a:solidFill>
            <a:round/>
            <a:headEnd/>
            <a:tailEnd/>
          </a:ln>
        </p:spPr>
        <p:txBody>
          <a:bodyPr wrap="none"/>
          <a:lstStyle/>
          <a:p>
            <a:endParaRPr lang="ru-RU"/>
          </a:p>
        </p:txBody>
      </p:sp>
      <p:sp>
        <p:nvSpPr>
          <p:cNvPr id="12296" name="Oval 7"/>
          <p:cNvSpPr>
            <a:spLocks noChangeArrowheads="1"/>
          </p:cNvSpPr>
          <p:nvPr/>
        </p:nvSpPr>
        <p:spPr bwMode="auto">
          <a:xfrm>
            <a:off x="2071688" y="4357688"/>
            <a:ext cx="285750" cy="285750"/>
          </a:xfrm>
          <a:prstGeom prst="ellipse">
            <a:avLst/>
          </a:prstGeom>
          <a:solidFill>
            <a:schemeClr val="accent1"/>
          </a:solidFill>
          <a:ln w="9525" algn="ctr">
            <a:solidFill>
              <a:schemeClr val="tx1"/>
            </a:solidFill>
            <a:round/>
            <a:headEnd/>
            <a:tailEnd/>
          </a:ln>
        </p:spPr>
        <p:txBody>
          <a:bodyPr wrap="none"/>
          <a:lstStyle/>
          <a:p>
            <a:endParaRPr lang="ru-RU"/>
          </a:p>
        </p:txBody>
      </p:sp>
      <p:sp>
        <p:nvSpPr>
          <p:cNvPr id="12297" name="Oval 8"/>
          <p:cNvSpPr>
            <a:spLocks noChangeArrowheads="1"/>
          </p:cNvSpPr>
          <p:nvPr/>
        </p:nvSpPr>
        <p:spPr bwMode="auto">
          <a:xfrm>
            <a:off x="2714625" y="4357688"/>
            <a:ext cx="285750" cy="285750"/>
          </a:xfrm>
          <a:prstGeom prst="ellipse">
            <a:avLst/>
          </a:prstGeom>
          <a:solidFill>
            <a:schemeClr val="accent1"/>
          </a:solidFill>
          <a:ln w="9525" algn="ctr">
            <a:solidFill>
              <a:schemeClr val="tx1"/>
            </a:solidFill>
            <a:round/>
            <a:headEnd/>
            <a:tailEnd/>
          </a:ln>
        </p:spPr>
        <p:txBody>
          <a:bodyPr wrap="none"/>
          <a:lstStyle/>
          <a:p>
            <a:endParaRPr lang="ru-RU"/>
          </a:p>
        </p:txBody>
      </p:sp>
      <p:sp>
        <p:nvSpPr>
          <p:cNvPr id="12298" name="TextBox 11"/>
          <p:cNvSpPr txBox="1">
            <a:spLocks noChangeArrowheads="1"/>
          </p:cNvSpPr>
          <p:nvPr/>
        </p:nvSpPr>
        <p:spPr bwMode="auto">
          <a:xfrm>
            <a:off x="2286000" y="4357688"/>
            <a:ext cx="428625" cy="461962"/>
          </a:xfrm>
          <a:prstGeom prst="rect">
            <a:avLst/>
          </a:prstGeom>
          <a:noFill/>
          <a:ln w="9525">
            <a:noFill/>
            <a:miter lim="800000"/>
            <a:headEnd/>
            <a:tailEnd/>
          </a:ln>
        </p:spPr>
        <p:txBody>
          <a:bodyPr>
            <a:spAutoFit/>
          </a:bodyPr>
          <a:lstStyle/>
          <a:p>
            <a:r>
              <a:rPr lang="en-GB"/>
              <a:t>…</a:t>
            </a:r>
            <a:endParaRPr lang="ru-RU"/>
          </a:p>
        </p:txBody>
      </p:sp>
      <p:sp>
        <p:nvSpPr>
          <p:cNvPr id="12299" name="TextBox 12"/>
          <p:cNvSpPr txBox="1">
            <a:spLocks noChangeArrowheads="1"/>
          </p:cNvSpPr>
          <p:nvPr/>
        </p:nvSpPr>
        <p:spPr bwMode="auto">
          <a:xfrm>
            <a:off x="642938" y="5286375"/>
            <a:ext cx="3214687" cy="830263"/>
          </a:xfrm>
          <a:prstGeom prst="rect">
            <a:avLst/>
          </a:prstGeom>
          <a:noFill/>
          <a:ln w="9525">
            <a:noFill/>
            <a:miter lim="800000"/>
            <a:headEnd/>
            <a:tailEnd/>
          </a:ln>
        </p:spPr>
        <p:txBody>
          <a:bodyPr>
            <a:spAutoFit/>
          </a:bodyPr>
          <a:lstStyle/>
          <a:p>
            <a:r>
              <a:rPr lang="en-GB"/>
              <a:t>At least n comparisons should be performed!!!</a:t>
            </a:r>
            <a:endParaRPr lang="ru-RU"/>
          </a:p>
        </p:txBody>
      </p:sp>
      <p:sp>
        <p:nvSpPr>
          <p:cNvPr id="12300" name="TextBox 13"/>
          <p:cNvSpPr txBox="1">
            <a:spLocks noChangeArrowheads="1"/>
          </p:cNvSpPr>
          <p:nvPr/>
        </p:nvSpPr>
        <p:spPr bwMode="auto">
          <a:xfrm>
            <a:off x="4572000" y="6215063"/>
            <a:ext cx="3857625" cy="369887"/>
          </a:xfrm>
          <a:prstGeom prst="rect">
            <a:avLst/>
          </a:prstGeom>
          <a:noFill/>
          <a:ln w="9525">
            <a:noFill/>
            <a:miter lim="800000"/>
            <a:headEnd/>
            <a:tailEnd/>
          </a:ln>
        </p:spPr>
        <p:txBody>
          <a:bodyPr>
            <a:spAutoFit/>
          </a:bodyPr>
          <a:lstStyle/>
          <a:p>
            <a:r>
              <a:rPr lang="en-GB" sz="1800"/>
              <a:t>COST = (num. of processors) </a:t>
            </a:r>
            <a:r>
              <a:rPr lang="en-GB" sz="1800">
                <a:sym typeface="Symbol" pitchFamily="18" charset="2"/>
              </a:rPr>
              <a:t> (time)</a:t>
            </a:r>
            <a:endParaRPr lang="ru-RU" sz="1800"/>
          </a:p>
        </p:txBody>
      </p:sp>
      <p:sp>
        <p:nvSpPr>
          <p:cNvPr id="15" name="Oval 14"/>
          <p:cNvSpPr/>
          <p:nvPr/>
        </p:nvSpPr>
        <p:spPr bwMode="auto">
          <a:xfrm>
            <a:off x="785813" y="4857750"/>
            <a:ext cx="285750" cy="285750"/>
          </a:xfrm>
          <a:prstGeom prst="ellipse">
            <a:avLst/>
          </a:prstGeom>
          <a:solidFill>
            <a:schemeClr val="tx2">
              <a:lumMod val="20000"/>
              <a:lumOff val="80000"/>
            </a:schemeClr>
          </a:solidFill>
          <a:ln w="9525" cap="flat" cmpd="sng" algn="ctr">
            <a:solidFill>
              <a:schemeClr val="tx1"/>
            </a:solidFill>
            <a:prstDash val="solid"/>
            <a:round/>
            <a:headEnd type="none" w="med" len="med"/>
            <a:tailEnd type="none" w="med" len="med"/>
          </a:ln>
          <a:effectLst/>
        </p:spPr>
        <p:txBody>
          <a:bodyPr wrap="none"/>
          <a:lstStyle/>
          <a:p>
            <a:pPr>
              <a:defRPr/>
            </a:pPr>
            <a:endParaRPr lang="ru-RU"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cxnSp>
        <p:nvCxnSpPr>
          <p:cNvPr id="12302" name="Straight Arrow Connector 16"/>
          <p:cNvCxnSpPr>
            <a:cxnSpLocks noChangeShapeType="1"/>
            <a:stCxn id="15" idx="5"/>
          </p:cNvCxnSpPr>
          <p:nvPr/>
        </p:nvCxnSpPr>
        <p:spPr bwMode="auto">
          <a:xfrm rot="5400000" flipH="1" flipV="1">
            <a:off x="2214563" y="3887788"/>
            <a:ext cx="30162" cy="2398712"/>
          </a:xfrm>
          <a:prstGeom prst="straightConnector1">
            <a:avLst/>
          </a:prstGeom>
          <a:noFill/>
          <a:ln w="9525" algn="ctr">
            <a:solidFill>
              <a:schemeClr val="tx1"/>
            </a:solidFill>
            <a:round/>
            <a:headEnd/>
            <a:tailEnd type="arrow" w="med" len="med"/>
          </a:ln>
        </p:spPr>
      </p:cxnSp>
      <p:grpSp>
        <p:nvGrpSpPr>
          <p:cNvPr id="2" name="Group 25"/>
          <p:cNvGrpSpPr>
            <a:grpSpLocks/>
          </p:cNvGrpSpPr>
          <p:nvPr/>
        </p:nvGrpSpPr>
        <p:grpSpPr bwMode="auto">
          <a:xfrm>
            <a:off x="3500438" y="2263775"/>
            <a:ext cx="5643562" cy="3622675"/>
            <a:chOff x="3500430" y="2264195"/>
            <a:chExt cx="5643570" cy="3621597"/>
          </a:xfrm>
        </p:grpSpPr>
        <p:sp>
          <p:nvSpPr>
            <p:cNvPr id="25" name="Freeform 24"/>
            <p:cNvSpPr/>
            <p:nvPr/>
          </p:nvSpPr>
          <p:spPr bwMode="auto">
            <a:xfrm>
              <a:off x="3762367" y="2264195"/>
              <a:ext cx="5232407" cy="3621597"/>
            </a:xfrm>
            <a:custGeom>
              <a:avLst/>
              <a:gdLst>
                <a:gd name="connsiteX0" fmla="*/ 104931 w 5231720"/>
                <a:gd name="connsiteY0" fmla="*/ 2022992 h 3621597"/>
                <a:gd name="connsiteX1" fmla="*/ 74951 w 5231720"/>
                <a:gd name="connsiteY1" fmla="*/ 1768159 h 3621597"/>
                <a:gd name="connsiteX2" fmla="*/ 0 w 5231720"/>
                <a:gd name="connsiteY2" fmla="*/ 1693208 h 3621597"/>
                <a:gd name="connsiteX3" fmla="*/ 29980 w 5231720"/>
                <a:gd name="connsiteY3" fmla="*/ 1558297 h 3621597"/>
                <a:gd name="connsiteX4" fmla="*/ 119921 w 5231720"/>
                <a:gd name="connsiteY4" fmla="*/ 1483346 h 3621597"/>
                <a:gd name="connsiteX5" fmla="*/ 209862 w 5231720"/>
                <a:gd name="connsiteY5" fmla="*/ 1423385 h 3621597"/>
                <a:gd name="connsiteX6" fmla="*/ 254833 w 5231720"/>
                <a:gd name="connsiteY6" fmla="*/ 1393405 h 3621597"/>
                <a:gd name="connsiteX7" fmla="*/ 494676 w 5231720"/>
                <a:gd name="connsiteY7" fmla="*/ 1363425 h 3621597"/>
                <a:gd name="connsiteX8" fmla="*/ 764499 w 5231720"/>
                <a:gd name="connsiteY8" fmla="*/ 1303464 h 3621597"/>
                <a:gd name="connsiteX9" fmla="*/ 1004341 w 5231720"/>
                <a:gd name="connsiteY9" fmla="*/ 1273484 h 3621597"/>
                <a:gd name="connsiteX10" fmla="*/ 1094282 w 5231720"/>
                <a:gd name="connsiteY10" fmla="*/ 1243503 h 3621597"/>
                <a:gd name="connsiteX11" fmla="*/ 1199213 w 5231720"/>
                <a:gd name="connsiteY11" fmla="*/ 1198533 h 3621597"/>
                <a:gd name="connsiteX12" fmla="*/ 1289154 w 5231720"/>
                <a:gd name="connsiteY12" fmla="*/ 1138572 h 3621597"/>
                <a:gd name="connsiteX13" fmla="*/ 1394085 w 5231720"/>
                <a:gd name="connsiteY13" fmla="*/ 1108592 h 3621597"/>
                <a:gd name="connsiteX14" fmla="*/ 1499017 w 5231720"/>
                <a:gd name="connsiteY14" fmla="*/ 1063621 h 3621597"/>
                <a:gd name="connsiteX15" fmla="*/ 2068643 w 5231720"/>
                <a:gd name="connsiteY15" fmla="*/ 1033641 h 3621597"/>
                <a:gd name="connsiteX16" fmla="*/ 2188564 w 5231720"/>
                <a:gd name="connsiteY16" fmla="*/ 1003661 h 3621597"/>
                <a:gd name="connsiteX17" fmla="*/ 2278505 w 5231720"/>
                <a:gd name="connsiteY17" fmla="*/ 973680 h 3621597"/>
                <a:gd name="connsiteX18" fmla="*/ 2383436 w 5231720"/>
                <a:gd name="connsiteY18" fmla="*/ 913720 h 3621597"/>
                <a:gd name="connsiteX19" fmla="*/ 2473377 w 5231720"/>
                <a:gd name="connsiteY19" fmla="*/ 883739 h 3621597"/>
                <a:gd name="connsiteX20" fmla="*/ 2518348 w 5231720"/>
                <a:gd name="connsiteY20" fmla="*/ 868749 h 3621597"/>
                <a:gd name="connsiteX21" fmla="*/ 2623279 w 5231720"/>
                <a:gd name="connsiteY21" fmla="*/ 823779 h 3621597"/>
                <a:gd name="connsiteX22" fmla="*/ 2713220 w 5231720"/>
                <a:gd name="connsiteY22" fmla="*/ 763818 h 3621597"/>
                <a:gd name="connsiteX23" fmla="*/ 2758190 w 5231720"/>
                <a:gd name="connsiteY23" fmla="*/ 733838 h 3621597"/>
                <a:gd name="connsiteX24" fmla="*/ 2788171 w 5231720"/>
                <a:gd name="connsiteY24" fmla="*/ 703857 h 3621597"/>
                <a:gd name="connsiteX25" fmla="*/ 2848131 w 5231720"/>
                <a:gd name="connsiteY25" fmla="*/ 658887 h 3621597"/>
                <a:gd name="connsiteX26" fmla="*/ 2893102 w 5231720"/>
                <a:gd name="connsiteY26" fmla="*/ 628907 h 3621597"/>
                <a:gd name="connsiteX27" fmla="*/ 2968053 w 5231720"/>
                <a:gd name="connsiteY27" fmla="*/ 553956 h 3621597"/>
                <a:gd name="connsiteX28" fmla="*/ 2998033 w 5231720"/>
                <a:gd name="connsiteY28" fmla="*/ 523975 h 3621597"/>
                <a:gd name="connsiteX29" fmla="*/ 3043003 w 5231720"/>
                <a:gd name="connsiteY29" fmla="*/ 493995 h 3621597"/>
                <a:gd name="connsiteX30" fmla="*/ 3072984 w 5231720"/>
                <a:gd name="connsiteY30" fmla="*/ 464015 h 3621597"/>
                <a:gd name="connsiteX31" fmla="*/ 3117954 w 5231720"/>
                <a:gd name="connsiteY31" fmla="*/ 434035 h 3621597"/>
                <a:gd name="connsiteX32" fmla="*/ 3147935 w 5231720"/>
                <a:gd name="connsiteY32" fmla="*/ 404054 h 3621597"/>
                <a:gd name="connsiteX33" fmla="*/ 3192905 w 5231720"/>
                <a:gd name="connsiteY33" fmla="*/ 389064 h 3621597"/>
                <a:gd name="connsiteX34" fmla="*/ 3327817 w 5231720"/>
                <a:gd name="connsiteY34" fmla="*/ 284133 h 3621597"/>
                <a:gd name="connsiteX35" fmla="*/ 3372787 w 5231720"/>
                <a:gd name="connsiteY35" fmla="*/ 269143 h 3621597"/>
                <a:gd name="connsiteX36" fmla="*/ 3417758 w 5231720"/>
                <a:gd name="connsiteY36" fmla="*/ 239162 h 3621597"/>
                <a:gd name="connsiteX37" fmla="*/ 3462728 w 5231720"/>
                <a:gd name="connsiteY37" fmla="*/ 224172 h 3621597"/>
                <a:gd name="connsiteX38" fmla="*/ 3552669 w 5231720"/>
                <a:gd name="connsiteY38" fmla="*/ 149221 h 3621597"/>
                <a:gd name="connsiteX39" fmla="*/ 3642610 w 5231720"/>
                <a:gd name="connsiteY39" fmla="*/ 119241 h 3621597"/>
                <a:gd name="connsiteX40" fmla="*/ 3687580 w 5231720"/>
                <a:gd name="connsiteY40" fmla="*/ 89261 h 3621597"/>
                <a:gd name="connsiteX41" fmla="*/ 3732551 w 5231720"/>
                <a:gd name="connsiteY41" fmla="*/ 74271 h 3621597"/>
                <a:gd name="connsiteX42" fmla="*/ 3882453 w 5231720"/>
                <a:gd name="connsiteY42" fmla="*/ 44290 h 3621597"/>
                <a:gd name="connsiteX43" fmla="*/ 3927423 w 5231720"/>
                <a:gd name="connsiteY43" fmla="*/ 29300 h 3621597"/>
                <a:gd name="connsiteX44" fmla="*/ 4542020 w 5231720"/>
                <a:gd name="connsiteY44" fmla="*/ 29300 h 3621597"/>
                <a:gd name="connsiteX45" fmla="*/ 4676931 w 5231720"/>
                <a:gd name="connsiteY45" fmla="*/ 74271 h 3621597"/>
                <a:gd name="connsiteX46" fmla="*/ 4721902 w 5231720"/>
                <a:gd name="connsiteY46" fmla="*/ 89261 h 3621597"/>
                <a:gd name="connsiteX47" fmla="*/ 4871803 w 5231720"/>
                <a:gd name="connsiteY47" fmla="*/ 119241 h 3621597"/>
                <a:gd name="connsiteX48" fmla="*/ 4901784 w 5231720"/>
                <a:gd name="connsiteY48" fmla="*/ 149221 h 3621597"/>
                <a:gd name="connsiteX49" fmla="*/ 4946754 w 5231720"/>
                <a:gd name="connsiteY49" fmla="*/ 164212 h 3621597"/>
                <a:gd name="connsiteX50" fmla="*/ 4961744 w 5231720"/>
                <a:gd name="connsiteY50" fmla="*/ 209182 h 3621597"/>
                <a:gd name="connsiteX51" fmla="*/ 5051685 w 5231720"/>
                <a:gd name="connsiteY51" fmla="*/ 329103 h 3621597"/>
                <a:gd name="connsiteX52" fmla="*/ 5096656 w 5231720"/>
                <a:gd name="connsiteY52" fmla="*/ 419044 h 3621597"/>
                <a:gd name="connsiteX53" fmla="*/ 5111646 w 5231720"/>
                <a:gd name="connsiteY53" fmla="*/ 508985 h 3621597"/>
                <a:gd name="connsiteX54" fmla="*/ 5141626 w 5231720"/>
                <a:gd name="connsiteY54" fmla="*/ 538966 h 3621597"/>
                <a:gd name="connsiteX55" fmla="*/ 5171607 w 5231720"/>
                <a:gd name="connsiteY55" fmla="*/ 628907 h 3621597"/>
                <a:gd name="connsiteX56" fmla="*/ 5186597 w 5231720"/>
                <a:gd name="connsiteY56" fmla="*/ 673877 h 3621597"/>
                <a:gd name="connsiteX57" fmla="*/ 5201587 w 5231720"/>
                <a:gd name="connsiteY57" fmla="*/ 718848 h 3621597"/>
                <a:gd name="connsiteX58" fmla="*/ 5201587 w 5231720"/>
                <a:gd name="connsiteY58" fmla="*/ 1183543 h 3621597"/>
                <a:gd name="connsiteX59" fmla="*/ 5171607 w 5231720"/>
                <a:gd name="connsiteY59" fmla="*/ 1363425 h 3621597"/>
                <a:gd name="connsiteX60" fmla="*/ 5156617 w 5231720"/>
                <a:gd name="connsiteY60" fmla="*/ 1408395 h 3621597"/>
                <a:gd name="connsiteX61" fmla="*/ 5111646 w 5231720"/>
                <a:gd name="connsiteY61" fmla="*/ 1453366 h 3621597"/>
                <a:gd name="connsiteX62" fmla="*/ 5051685 w 5231720"/>
                <a:gd name="connsiteY62" fmla="*/ 1528316 h 3621597"/>
                <a:gd name="connsiteX63" fmla="*/ 5021705 w 5231720"/>
                <a:gd name="connsiteY63" fmla="*/ 1618257 h 3621597"/>
                <a:gd name="connsiteX64" fmla="*/ 4931764 w 5231720"/>
                <a:gd name="connsiteY64" fmla="*/ 1738179 h 3621597"/>
                <a:gd name="connsiteX65" fmla="*/ 4886794 w 5231720"/>
                <a:gd name="connsiteY65" fmla="*/ 1828120 h 3621597"/>
                <a:gd name="connsiteX66" fmla="*/ 4841823 w 5231720"/>
                <a:gd name="connsiteY66" fmla="*/ 1903071 h 3621597"/>
                <a:gd name="connsiteX67" fmla="*/ 4811843 w 5231720"/>
                <a:gd name="connsiteY67" fmla="*/ 1993012 h 3621597"/>
                <a:gd name="connsiteX68" fmla="*/ 4796853 w 5231720"/>
                <a:gd name="connsiteY68" fmla="*/ 2037982 h 3621597"/>
                <a:gd name="connsiteX69" fmla="*/ 4811843 w 5231720"/>
                <a:gd name="connsiteY69" fmla="*/ 2307805 h 3621597"/>
                <a:gd name="connsiteX70" fmla="*/ 4826833 w 5231720"/>
                <a:gd name="connsiteY70" fmla="*/ 2352775 h 3621597"/>
                <a:gd name="connsiteX71" fmla="*/ 4856813 w 5231720"/>
                <a:gd name="connsiteY71" fmla="*/ 2382756 h 3621597"/>
                <a:gd name="connsiteX72" fmla="*/ 4901784 w 5231720"/>
                <a:gd name="connsiteY72" fmla="*/ 2397746 h 3621597"/>
                <a:gd name="connsiteX73" fmla="*/ 4916774 w 5231720"/>
                <a:gd name="connsiteY73" fmla="*/ 2442716 h 3621597"/>
                <a:gd name="connsiteX74" fmla="*/ 4976735 w 5231720"/>
                <a:gd name="connsiteY74" fmla="*/ 2502677 h 3621597"/>
                <a:gd name="connsiteX75" fmla="*/ 5021705 w 5231720"/>
                <a:gd name="connsiteY75" fmla="*/ 2592618 h 3621597"/>
                <a:gd name="connsiteX76" fmla="*/ 5051685 w 5231720"/>
                <a:gd name="connsiteY76" fmla="*/ 2697549 h 3621597"/>
                <a:gd name="connsiteX77" fmla="*/ 5081666 w 5231720"/>
                <a:gd name="connsiteY77" fmla="*/ 2802480 h 3621597"/>
                <a:gd name="connsiteX78" fmla="*/ 5066676 w 5231720"/>
                <a:gd name="connsiteY78" fmla="*/ 3102284 h 3621597"/>
                <a:gd name="connsiteX79" fmla="*/ 5051685 w 5231720"/>
                <a:gd name="connsiteY79" fmla="*/ 3147254 h 3621597"/>
                <a:gd name="connsiteX80" fmla="*/ 5021705 w 5231720"/>
                <a:gd name="connsiteY80" fmla="*/ 3192225 h 3621597"/>
                <a:gd name="connsiteX81" fmla="*/ 4961744 w 5231720"/>
                <a:gd name="connsiteY81" fmla="*/ 3282166 h 3621597"/>
                <a:gd name="connsiteX82" fmla="*/ 4946754 w 5231720"/>
                <a:gd name="connsiteY82" fmla="*/ 3327136 h 3621597"/>
                <a:gd name="connsiteX83" fmla="*/ 4841823 w 5231720"/>
                <a:gd name="connsiteY83" fmla="*/ 3417077 h 3621597"/>
                <a:gd name="connsiteX84" fmla="*/ 4781862 w 5231720"/>
                <a:gd name="connsiteY84" fmla="*/ 3492028 h 3621597"/>
                <a:gd name="connsiteX85" fmla="*/ 4751882 w 5231720"/>
                <a:gd name="connsiteY85" fmla="*/ 3536998 h 3621597"/>
                <a:gd name="connsiteX86" fmla="*/ 4706912 w 5231720"/>
                <a:gd name="connsiteY86" fmla="*/ 3566979 h 3621597"/>
                <a:gd name="connsiteX87" fmla="*/ 4676931 w 5231720"/>
                <a:gd name="connsiteY87" fmla="*/ 3596959 h 3621597"/>
                <a:gd name="connsiteX88" fmla="*/ 4601980 w 5231720"/>
                <a:gd name="connsiteY88" fmla="*/ 3611949 h 3621597"/>
                <a:gd name="connsiteX89" fmla="*/ 4137285 w 5231720"/>
                <a:gd name="connsiteY89" fmla="*/ 3551989 h 3621597"/>
                <a:gd name="connsiteX90" fmla="*/ 4137285 w 5231720"/>
                <a:gd name="connsiteY90" fmla="*/ 3551989 h 3621597"/>
                <a:gd name="connsiteX91" fmla="*/ 4077325 w 5231720"/>
                <a:gd name="connsiteY91" fmla="*/ 3536998 h 3621597"/>
                <a:gd name="connsiteX92" fmla="*/ 3987384 w 5231720"/>
                <a:gd name="connsiteY92" fmla="*/ 3522008 h 3621597"/>
                <a:gd name="connsiteX93" fmla="*/ 3897443 w 5231720"/>
                <a:gd name="connsiteY93" fmla="*/ 3492028 h 3621597"/>
                <a:gd name="connsiteX94" fmla="*/ 3867462 w 5231720"/>
                <a:gd name="connsiteY94" fmla="*/ 3462048 h 3621597"/>
                <a:gd name="connsiteX95" fmla="*/ 3717561 w 5231720"/>
                <a:gd name="connsiteY95" fmla="*/ 3417077 h 3621597"/>
                <a:gd name="connsiteX96" fmla="*/ 3597639 w 5231720"/>
                <a:gd name="connsiteY96" fmla="*/ 3402087 h 3621597"/>
                <a:gd name="connsiteX97" fmla="*/ 3447738 w 5231720"/>
                <a:gd name="connsiteY97" fmla="*/ 3372107 h 3621597"/>
                <a:gd name="connsiteX98" fmla="*/ 3372787 w 5231720"/>
                <a:gd name="connsiteY98" fmla="*/ 3357116 h 3621597"/>
                <a:gd name="connsiteX99" fmla="*/ 1049312 w 5231720"/>
                <a:gd name="connsiteY99" fmla="*/ 3372107 h 3621597"/>
                <a:gd name="connsiteX100" fmla="*/ 929390 w 5231720"/>
                <a:gd name="connsiteY100" fmla="*/ 3402087 h 3621597"/>
                <a:gd name="connsiteX101" fmla="*/ 839449 w 5231720"/>
                <a:gd name="connsiteY101" fmla="*/ 3417077 h 3621597"/>
                <a:gd name="connsiteX102" fmla="*/ 779489 w 5231720"/>
                <a:gd name="connsiteY102" fmla="*/ 3432067 h 3621597"/>
                <a:gd name="connsiteX103" fmla="*/ 704538 w 5231720"/>
                <a:gd name="connsiteY103" fmla="*/ 3447057 h 3621597"/>
                <a:gd name="connsiteX104" fmla="*/ 449705 w 5231720"/>
                <a:gd name="connsiteY104" fmla="*/ 3432067 h 3621597"/>
                <a:gd name="connsiteX105" fmla="*/ 359764 w 5231720"/>
                <a:gd name="connsiteY105" fmla="*/ 3417077 h 3621597"/>
                <a:gd name="connsiteX106" fmla="*/ 269823 w 5231720"/>
                <a:gd name="connsiteY106" fmla="*/ 3372107 h 3621597"/>
                <a:gd name="connsiteX107" fmla="*/ 224853 w 5231720"/>
                <a:gd name="connsiteY107" fmla="*/ 3357116 h 3621597"/>
                <a:gd name="connsiteX108" fmla="*/ 179882 w 5231720"/>
                <a:gd name="connsiteY108" fmla="*/ 3267175 h 3621597"/>
                <a:gd name="connsiteX109" fmla="*/ 149902 w 5231720"/>
                <a:gd name="connsiteY109" fmla="*/ 3222205 h 3621597"/>
                <a:gd name="connsiteX110" fmla="*/ 119921 w 5231720"/>
                <a:gd name="connsiteY110" fmla="*/ 3132264 h 3621597"/>
                <a:gd name="connsiteX111" fmla="*/ 104931 w 5231720"/>
                <a:gd name="connsiteY111" fmla="*/ 3087294 h 3621597"/>
                <a:gd name="connsiteX112" fmla="*/ 89941 w 5231720"/>
                <a:gd name="connsiteY112" fmla="*/ 3042323 h 3621597"/>
                <a:gd name="connsiteX113" fmla="*/ 89941 w 5231720"/>
                <a:gd name="connsiteY113" fmla="*/ 2307805 h 3621597"/>
                <a:gd name="connsiteX114" fmla="*/ 59961 w 5231720"/>
                <a:gd name="connsiteY114" fmla="*/ 2262835 h 3621597"/>
                <a:gd name="connsiteX115" fmla="*/ 29980 w 5231720"/>
                <a:gd name="connsiteY115" fmla="*/ 2172894 h 3621597"/>
                <a:gd name="connsiteX116" fmla="*/ 59961 w 5231720"/>
                <a:gd name="connsiteY116" fmla="*/ 2082953 h 3621597"/>
                <a:gd name="connsiteX117" fmla="*/ 74951 w 5231720"/>
                <a:gd name="connsiteY117" fmla="*/ 2037982 h 3621597"/>
                <a:gd name="connsiteX118" fmla="*/ 104931 w 5231720"/>
                <a:gd name="connsiteY118" fmla="*/ 2022992 h 3621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5231720" h="3621597">
                  <a:moveTo>
                    <a:pt x="104931" y="2022992"/>
                  </a:moveTo>
                  <a:cubicBezTo>
                    <a:pt x="94938" y="1938048"/>
                    <a:pt x="100884" y="1849663"/>
                    <a:pt x="74951" y="1768159"/>
                  </a:cubicBezTo>
                  <a:cubicBezTo>
                    <a:pt x="64238" y="1734490"/>
                    <a:pt x="0" y="1693208"/>
                    <a:pt x="0" y="1693208"/>
                  </a:cubicBezTo>
                  <a:cubicBezTo>
                    <a:pt x="1814" y="1682326"/>
                    <a:pt x="13579" y="1582898"/>
                    <a:pt x="29980" y="1558297"/>
                  </a:cubicBezTo>
                  <a:cubicBezTo>
                    <a:pt x="60501" y="1512515"/>
                    <a:pt x="80417" y="1514948"/>
                    <a:pt x="119921" y="1483346"/>
                  </a:cubicBezTo>
                  <a:cubicBezTo>
                    <a:pt x="220108" y="1403197"/>
                    <a:pt x="51240" y="1514027"/>
                    <a:pt x="209862" y="1423385"/>
                  </a:cubicBezTo>
                  <a:cubicBezTo>
                    <a:pt x="225504" y="1414447"/>
                    <a:pt x="237203" y="1397116"/>
                    <a:pt x="254833" y="1393405"/>
                  </a:cubicBezTo>
                  <a:cubicBezTo>
                    <a:pt x="333675" y="1376807"/>
                    <a:pt x="494676" y="1363425"/>
                    <a:pt x="494676" y="1363425"/>
                  </a:cubicBezTo>
                  <a:cubicBezTo>
                    <a:pt x="571710" y="1344166"/>
                    <a:pt x="688368" y="1312980"/>
                    <a:pt x="764499" y="1303464"/>
                  </a:cubicBezTo>
                  <a:lnTo>
                    <a:pt x="1004341" y="1273484"/>
                  </a:lnTo>
                  <a:lnTo>
                    <a:pt x="1094282" y="1243503"/>
                  </a:lnTo>
                  <a:cubicBezTo>
                    <a:pt x="1134258" y="1230178"/>
                    <a:pt x="1162163" y="1223233"/>
                    <a:pt x="1199213" y="1198533"/>
                  </a:cubicBezTo>
                  <a:cubicBezTo>
                    <a:pt x="1295311" y="1134469"/>
                    <a:pt x="1136998" y="1203782"/>
                    <a:pt x="1289154" y="1138572"/>
                  </a:cubicBezTo>
                  <a:cubicBezTo>
                    <a:pt x="1373693" y="1102341"/>
                    <a:pt x="1292689" y="1146615"/>
                    <a:pt x="1394085" y="1108592"/>
                  </a:cubicBezTo>
                  <a:cubicBezTo>
                    <a:pt x="1437766" y="1092212"/>
                    <a:pt x="1454353" y="1071065"/>
                    <a:pt x="1499017" y="1063621"/>
                  </a:cubicBezTo>
                  <a:cubicBezTo>
                    <a:pt x="1660759" y="1036663"/>
                    <a:pt x="1964502" y="1037232"/>
                    <a:pt x="2068643" y="1033641"/>
                  </a:cubicBezTo>
                  <a:cubicBezTo>
                    <a:pt x="2205101" y="988155"/>
                    <a:pt x="1989572" y="1057932"/>
                    <a:pt x="2188564" y="1003661"/>
                  </a:cubicBezTo>
                  <a:cubicBezTo>
                    <a:pt x="2219053" y="995346"/>
                    <a:pt x="2252210" y="991209"/>
                    <a:pt x="2278505" y="973680"/>
                  </a:cubicBezTo>
                  <a:cubicBezTo>
                    <a:pt x="2319068" y="946639"/>
                    <a:pt x="2335891" y="932738"/>
                    <a:pt x="2383436" y="913720"/>
                  </a:cubicBezTo>
                  <a:cubicBezTo>
                    <a:pt x="2412778" y="901983"/>
                    <a:pt x="2443397" y="893733"/>
                    <a:pt x="2473377" y="883739"/>
                  </a:cubicBezTo>
                  <a:lnTo>
                    <a:pt x="2518348" y="868749"/>
                  </a:lnTo>
                  <a:cubicBezTo>
                    <a:pt x="2682038" y="759623"/>
                    <a:pt x="2429680" y="920579"/>
                    <a:pt x="2623279" y="823779"/>
                  </a:cubicBezTo>
                  <a:cubicBezTo>
                    <a:pt x="2655507" y="807665"/>
                    <a:pt x="2683240" y="783805"/>
                    <a:pt x="2713220" y="763818"/>
                  </a:cubicBezTo>
                  <a:cubicBezTo>
                    <a:pt x="2728210" y="753825"/>
                    <a:pt x="2745451" y="746577"/>
                    <a:pt x="2758190" y="733838"/>
                  </a:cubicBezTo>
                  <a:cubicBezTo>
                    <a:pt x="2768184" y="723844"/>
                    <a:pt x="2777314" y="712905"/>
                    <a:pt x="2788171" y="703857"/>
                  </a:cubicBezTo>
                  <a:cubicBezTo>
                    <a:pt x="2807364" y="687863"/>
                    <a:pt x="2827801" y="673408"/>
                    <a:pt x="2848131" y="658887"/>
                  </a:cubicBezTo>
                  <a:cubicBezTo>
                    <a:pt x="2862791" y="648415"/>
                    <a:pt x="2879544" y="640771"/>
                    <a:pt x="2893102" y="628907"/>
                  </a:cubicBezTo>
                  <a:cubicBezTo>
                    <a:pt x="2919692" y="605641"/>
                    <a:pt x="2943069" y="578940"/>
                    <a:pt x="2968053" y="553956"/>
                  </a:cubicBezTo>
                  <a:cubicBezTo>
                    <a:pt x="2978046" y="543962"/>
                    <a:pt x="2986274" y="531815"/>
                    <a:pt x="2998033" y="523975"/>
                  </a:cubicBezTo>
                  <a:cubicBezTo>
                    <a:pt x="3013023" y="513982"/>
                    <a:pt x="3028935" y="505249"/>
                    <a:pt x="3043003" y="493995"/>
                  </a:cubicBezTo>
                  <a:cubicBezTo>
                    <a:pt x="3054039" y="485166"/>
                    <a:pt x="3061948" y="472844"/>
                    <a:pt x="3072984" y="464015"/>
                  </a:cubicBezTo>
                  <a:cubicBezTo>
                    <a:pt x="3087052" y="452761"/>
                    <a:pt x="3103886" y="445289"/>
                    <a:pt x="3117954" y="434035"/>
                  </a:cubicBezTo>
                  <a:cubicBezTo>
                    <a:pt x="3128990" y="425206"/>
                    <a:pt x="3135816" y="411326"/>
                    <a:pt x="3147935" y="404054"/>
                  </a:cubicBezTo>
                  <a:cubicBezTo>
                    <a:pt x="3161484" y="395924"/>
                    <a:pt x="3177915" y="394061"/>
                    <a:pt x="3192905" y="389064"/>
                  </a:cubicBezTo>
                  <a:cubicBezTo>
                    <a:pt x="3231706" y="350264"/>
                    <a:pt x="3274029" y="302062"/>
                    <a:pt x="3327817" y="284133"/>
                  </a:cubicBezTo>
                  <a:lnTo>
                    <a:pt x="3372787" y="269143"/>
                  </a:lnTo>
                  <a:cubicBezTo>
                    <a:pt x="3387777" y="259149"/>
                    <a:pt x="3401644" y="247219"/>
                    <a:pt x="3417758" y="239162"/>
                  </a:cubicBezTo>
                  <a:cubicBezTo>
                    <a:pt x="3431891" y="232096"/>
                    <a:pt x="3449581" y="232937"/>
                    <a:pt x="3462728" y="224172"/>
                  </a:cubicBezTo>
                  <a:cubicBezTo>
                    <a:pt x="3533323" y="177109"/>
                    <a:pt x="3479110" y="181914"/>
                    <a:pt x="3552669" y="149221"/>
                  </a:cubicBezTo>
                  <a:cubicBezTo>
                    <a:pt x="3581547" y="136386"/>
                    <a:pt x="3642610" y="119241"/>
                    <a:pt x="3642610" y="119241"/>
                  </a:cubicBezTo>
                  <a:cubicBezTo>
                    <a:pt x="3657600" y="109248"/>
                    <a:pt x="3671466" y="97318"/>
                    <a:pt x="3687580" y="89261"/>
                  </a:cubicBezTo>
                  <a:cubicBezTo>
                    <a:pt x="3701713" y="82195"/>
                    <a:pt x="3717358" y="78612"/>
                    <a:pt x="3732551" y="74271"/>
                  </a:cubicBezTo>
                  <a:cubicBezTo>
                    <a:pt x="3795172" y="56379"/>
                    <a:pt x="3811767" y="56071"/>
                    <a:pt x="3882453" y="44290"/>
                  </a:cubicBezTo>
                  <a:cubicBezTo>
                    <a:pt x="3897443" y="39293"/>
                    <a:pt x="3911744" y="31260"/>
                    <a:pt x="3927423" y="29300"/>
                  </a:cubicBezTo>
                  <a:cubicBezTo>
                    <a:pt x="4161828" y="0"/>
                    <a:pt x="4272186" y="19663"/>
                    <a:pt x="4542020" y="29300"/>
                  </a:cubicBezTo>
                  <a:lnTo>
                    <a:pt x="4676931" y="74271"/>
                  </a:lnTo>
                  <a:cubicBezTo>
                    <a:pt x="4691921" y="79268"/>
                    <a:pt x="4706316" y="86663"/>
                    <a:pt x="4721902" y="89261"/>
                  </a:cubicBezTo>
                  <a:cubicBezTo>
                    <a:pt x="4832164" y="107638"/>
                    <a:pt x="4782357" y="96879"/>
                    <a:pt x="4871803" y="119241"/>
                  </a:cubicBezTo>
                  <a:cubicBezTo>
                    <a:pt x="4881797" y="129234"/>
                    <a:pt x="4889665" y="141950"/>
                    <a:pt x="4901784" y="149221"/>
                  </a:cubicBezTo>
                  <a:cubicBezTo>
                    <a:pt x="4915333" y="157351"/>
                    <a:pt x="4935581" y="153039"/>
                    <a:pt x="4946754" y="164212"/>
                  </a:cubicBezTo>
                  <a:cubicBezTo>
                    <a:pt x="4957927" y="175385"/>
                    <a:pt x="4953614" y="195633"/>
                    <a:pt x="4961744" y="209182"/>
                  </a:cubicBezTo>
                  <a:cubicBezTo>
                    <a:pt x="5015019" y="297971"/>
                    <a:pt x="4989456" y="142425"/>
                    <a:pt x="5051685" y="329103"/>
                  </a:cubicBezTo>
                  <a:cubicBezTo>
                    <a:pt x="5072373" y="391165"/>
                    <a:pt x="5057911" y="360927"/>
                    <a:pt x="5096656" y="419044"/>
                  </a:cubicBezTo>
                  <a:cubicBezTo>
                    <a:pt x="5101653" y="449024"/>
                    <a:pt x="5100974" y="480526"/>
                    <a:pt x="5111646" y="508985"/>
                  </a:cubicBezTo>
                  <a:cubicBezTo>
                    <a:pt x="5116608" y="522218"/>
                    <a:pt x="5135306" y="526325"/>
                    <a:pt x="5141626" y="538966"/>
                  </a:cubicBezTo>
                  <a:cubicBezTo>
                    <a:pt x="5155759" y="567232"/>
                    <a:pt x="5161613" y="598927"/>
                    <a:pt x="5171607" y="628907"/>
                  </a:cubicBezTo>
                  <a:lnTo>
                    <a:pt x="5186597" y="673877"/>
                  </a:lnTo>
                  <a:lnTo>
                    <a:pt x="5201587" y="718848"/>
                  </a:lnTo>
                  <a:cubicBezTo>
                    <a:pt x="5231720" y="929784"/>
                    <a:pt x="5224266" y="832008"/>
                    <a:pt x="5201587" y="1183543"/>
                  </a:cubicBezTo>
                  <a:cubicBezTo>
                    <a:pt x="5199380" y="1217755"/>
                    <a:pt x="5181710" y="1323013"/>
                    <a:pt x="5171607" y="1363425"/>
                  </a:cubicBezTo>
                  <a:cubicBezTo>
                    <a:pt x="5167775" y="1378754"/>
                    <a:pt x="5165382" y="1395248"/>
                    <a:pt x="5156617" y="1408395"/>
                  </a:cubicBezTo>
                  <a:cubicBezTo>
                    <a:pt x="5144858" y="1426034"/>
                    <a:pt x="5125218" y="1437080"/>
                    <a:pt x="5111646" y="1453366"/>
                  </a:cubicBezTo>
                  <a:cubicBezTo>
                    <a:pt x="5017105" y="1566815"/>
                    <a:pt x="5138902" y="1441102"/>
                    <a:pt x="5051685" y="1528316"/>
                  </a:cubicBezTo>
                  <a:cubicBezTo>
                    <a:pt x="5041692" y="1558296"/>
                    <a:pt x="5044051" y="1595911"/>
                    <a:pt x="5021705" y="1618257"/>
                  </a:cubicBezTo>
                  <a:cubicBezTo>
                    <a:pt x="4986193" y="1653770"/>
                    <a:pt x="4948713" y="1687332"/>
                    <a:pt x="4931764" y="1738179"/>
                  </a:cubicBezTo>
                  <a:cubicBezTo>
                    <a:pt x="4894089" y="1851205"/>
                    <a:pt x="4944908" y="1711893"/>
                    <a:pt x="4886794" y="1828120"/>
                  </a:cubicBezTo>
                  <a:cubicBezTo>
                    <a:pt x="4847875" y="1905956"/>
                    <a:pt x="4900380" y="1844512"/>
                    <a:pt x="4841823" y="1903071"/>
                  </a:cubicBezTo>
                  <a:lnTo>
                    <a:pt x="4811843" y="1993012"/>
                  </a:lnTo>
                  <a:lnTo>
                    <a:pt x="4796853" y="2037982"/>
                  </a:lnTo>
                  <a:cubicBezTo>
                    <a:pt x="4801850" y="2127923"/>
                    <a:pt x="4803303" y="2218131"/>
                    <a:pt x="4811843" y="2307805"/>
                  </a:cubicBezTo>
                  <a:cubicBezTo>
                    <a:pt x="4813341" y="2323535"/>
                    <a:pt x="4818704" y="2339226"/>
                    <a:pt x="4826833" y="2352775"/>
                  </a:cubicBezTo>
                  <a:cubicBezTo>
                    <a:pt x="4834104" y="2364894"/>
                    <a:pt x="4844694" y="2375485"/>
                    <a:pt x="4856813" y="2382756"/>
                  </a:cubicBezTo>
                  <a:cubicBezTo>
                    <a:pt x="4870362" y="2390886"/>
                    <a:pt x="4886794" y="2392749"/>
                    <a:pt x="4901784" y="2397746"/>
                  </a:cubicBezTo>
                  <a:cubicBezTo>
                    <a:pt x="4906781" y="2412736"/>
                    <a:pt x="4907590" y="2429858"/>
                    <a:pt x="4916774" y="2442716"/>
                  </a:cubicBezTo>
                  <a:cubicBezTo>
                    <a:pt x="4933203" y="2465717"/>
                    <a:pt x="4976735" y="2502677"/>
                    <a:pt x="4976735" y="2502677"/>
                  </a:cubicBezTo>
                  <a:cubicBezTo>
                    <a:pt x="5014413" y="2615714"/>
                    <a:pt x="4963588" y="2476382"/>
                    <a:pt x="5021705" y="2592618"/>
                  </a:cubicBezTo>
                  <a:cubicBezTo>
                    <a:pt x="5033685" y="2616578"/>
                    <a:pt x="5045281" y="2675137"/>
                    <a:pt x="5051685" y="2697549"/>
                  </a:cubicBezTo>
                  <a:cubicBezTo>
                    <a:pt x="5094696" y="2848083"/>
                    <a:pt x="5034806" y="2615039"/>
                    <a:pt x="5081666" y="2802480"/>
                  </a:cubicBezTo>
                  <a:cubicBezTo>
                    <a:pt x="5076669" y="2902415"/>
                    <a:pt x="5075344" y="3002601"/>
                    <a:pt x="5066676" y="3102284"/>
                  </a:cubicBezTo>
                  <a:cubicBezTo>
                    <a:pt x="5065307" y="3118026"/>
                    <a:pt x="5058751" y="3133121"/>
                    <a:pt x="5051685" y="3147254"/>
                  </a:cubicBezTo>
                  <a:cubicBezTo>
                    <a:pt x="5043628" y="3163368"/>
                    <a:pt x="5029762" y="3176111"/>
                    <a:pt x="5021705" y="3192225"/>
                  </a:cubicBezTo>
                  <a:cubicBezTo>
                    <a:pt x="4978318" y="3279000"/>
                    <a:pt x="5046993" y="3196917"/>
                    <a:pt x="4961744" y="3282166"/>
                  </a:cubicBezTo>
                  <a:cubicBezTo>
                    <a:pt x="4956747" y="3297156"/>
                    <a:pt x="4955938" y="3314278"/>
                    <a:pt x="4946754" y="3327136"/>
                  </a:cubicBezTo>
                  <a:cubicBezTo>
                    <a:pt x="4913707" y="3373402"/>
                    <a:pt x="4885039" y="3388267"/>
                    <a:pt x="4841823" y="3417077"/>
                  </a:cubicBezTo>
                  <a:cubicBezTo>
                    <a:pt x="4749555" y="3555483"/>
                    <a:pt x="4867296" y="3385238"/>
                    <a:pt x="4781862" y="3492028"/>
                  </a:cubicBezTo>
                  <a:cubicBezTo>
                    <a:pt x="4770608" y="3506096"/>
                    <a:pt x="4764621" y="3524259"/>
                    <a:pt x="4751882" y="3536998"/>
                  </a:cubicBezTo>
                  <a:cubicBezTo>
                    <a:pt x="4739143" y="3549737"/>
                    <a:pt x="4720980" y="3555725"/>
                    <a:pt x="4706912" y="3566979"/>
                  </a:cubicBezTo>
                  <a:cubicBezTo>
                    <a:pt x="4695876" y="3575808"/>
                    <a:pt x="4689921" y="3591392"/>
                    <a:pt x="4676931" y="3596959"/>
                  </a:cubicBezTo>
                  <a:cubicBezTo>
                    <a:pt x="4653513" y="3606995"/>
                    <a:pt x="4626964" y="3606952"/>
                    <a:pt x="4601980" y="3611949"/>
                  </a:cubicBezTo>
                  <a:cubicBezTo>
                    <a:pt x="4195725" y="3579449"/>
                    <a:pt x="4346112" y="3621597"/>
                    <a:pt x="4137285" y="3551989"/>
                  </a:cubicBezTo>
                  <a:lnTo>
                    <a:pt x="4137285" y="3551989"/>
                  </a:lnTo>
                  <a:cubicBezTo>
                    <a:pt x="4117298" y="3546992"/>
                    <a:pt x="4097527" y="3541038"/>
                    <a:pt x="4077325" y="3536998"/>
                  </a:cubicBezTo>
                  <a:cubicBezTo>
                    <a:pt x="4047521" y="3531037"/>
                    <a:pt x="4016870" y="3529380"/>
                    <a:pt x="3987384" y="3522008"/>
                  </a:cubicBezTo>
                  <a:cubicBezTo>
                    <a:pt x="3956726" y="3514343"/>
                    <a:pt x="3897443" y="3492028"/>
                    <a:pt x="3897443" y="3492028"/>
                  </a:cubicBezTo>
                  <a:cubicBezTo>
                    <a:pt x="3887449" y="3482035"/>
                    <a:pt x="3879221" y="3469888"/>
                    <a:pt x="3867462" y="3462048"/>
                  </a:cubicBezTo>
                  <a:cubicBezTo>
                    <a:pt x="3811785" y="3424930"/>
                    <a:pt x="3786743" y="3426960"/>
                    <a:pt x="3717561" y="3417077"/>
                  </a:cubicBezTo>
                  <a:cubicBezTo>
                    <a:pt x="3677681" y="3411380"/>
                    <a:pt x="3637376" y="3408710"/>
                    <a:pt x="3597639" y="3402087"/>
                  </a:cubicBezTo>
                  <a:cubicBezTo>
                    <a:pt x="3547376" y="3393710"/>
                    <a:pt x="3497705" y="3382101"/>
                    <a:pt x="3447738" y="3372107"/>
                  </a:cubicBezTo>
                  <a:lnTo>
                    <a:pt x="3372787" y="3357116"/>
                  </a:lnTo>
                  <a:lnTo>
                    <a:pt x="1049312" y="3372107"/>
                  </a:lnTo>
                  <a:cubicBezTo>
                    <a:pt x="1008115" y="3372865"/>
                    <a:pt x="970034" y="3395313"/>
                    <a:pt x="929390" y="3402087"/>
                  </a:cubicBezTo>
                  <a:cubicBezTo>
                    <a:pt x="899410" y="3407084"/>
                    <a:pt x="869253" y="3411116"/>
                    <a:pt x="839449" y="3417077"/>
                  </a:cubicBezTo>
                  <a:cubicBezTo>
                    <a:pt x="819247" y="3421117"/>
                    <a:pt x="799600" y="3427598"/>
                    <a:pt x="779489" y="3432067"/>
                  </a:cubicBezTo>
                  <a:cubicBezTo>
                    <a:pt x="754617" y="3437594"/>
                    <a:pt x="729522" y="3442060"/>
                    <a:pt x="704538" y="3447057"/>
                  </a:cubicBezTo>
                  <a:cubicBezTo>
                    <a:pt x="619594" y="3442060"/>
                    <a:pt x="534476" y="3439438"/>
                    <a:pt x="449705" y="3432067"/>
                  </a:cubicBezTo>
                  <a:cubicBezTo>
                    <a:pt x="419425" y="3429434"/>
                    <a:pt x="388598" y="3426688"/>
                    <a:pt x="359764" y="3417077"/>
                  </a:cubicBezTo>
                  <a:cubicBezTo>
                    <a:pt x="327965" y="3406477"/>
                    <a:pt x="300453" y="3385720"/>
                    <a:pt x="269823" y="3372107"/>
                  </a:cubicBezTo>
                  <a:cubicBezTo>
                    <a:pt x="255384" y="3365690"/>
                    <a:pt x="239843" y="3362113"/>
                    <a:pt x="224853" y="3357116"/>
                  </a:cubicBezTo>
                  <a:cubicBezTo>
                    <a:pt x="138938" y="3228248"/>
                    <a:pt x="241939" y="3391290"/>
                    <a:pt x="179882" y="3267175"/>
                  </a:cubicBezTo>
                  <a:cubicBezTo>
                    <a:pt x="171825" y="3251061"/>
                    <a:pt x="157219" y="3238668"/>
                    <a:pt x="149902" y="3222205"/>
                  </a:cubicBezTo>
                  <a:cubicBezTo>
                    <a:pt x="137067" y="3193327"/>
                    <a:pt x="129915" y="3162244"/>
                    <a:pt x="119921" y="3132264"/>
                  </a:cubicBezTo>
                  <a:lnTo>
                    <a:pt x="104931" y="3087294"/>
                  </a:lnTo>
                  <a:lnTo>
                    <a:pt x="89941" y="3042323"/>
                  </a:lnTo>
                  <a:cubicBezTo>
                    <a:pt x="98982" y="2798227"/>
                    <a:pt x="119230" y="2551885"/>
                    <a:pt x="89941" y="2307805"/>
                  </a:cubicBezTo>
                  <a:cubicBezTo>
                    <a:pt x="87795" y="2289918"/>
                    <a:pt x="69954" y="2277825"/>
                    <a:pt x="59961" y="2262835"/>
                  </a:cubicBezTo>
                  <a:cubicBezTo>
                    <a:pt x="49967" y="2232855"/>
                    <a:pt x="19986" y="2202874"/>
                    <a:pt x="29980" y="2172894"/>
                  </a:cubicBezTo>
                  <a:lnTo>
                    <a:pt x="59961" y="2082953"/>
                  </a:lnTo>
                  <a:cubicBezTo>
                    <a:pt x="64958" y="2067963"/>
                    <a:pt x="74951" y="2053783"/>
                    <a:pt x="74951" y="2037982"/>
                  </a:cubicBezTo>
                  <a:lnTo>
                    <a:pt x="104931" y="2022992"/>
                  </a:lnTo>
                  <a:close/>
                </a:path>
              </a:pathLst>
            </a:custGeom>
            <a:solidFill>
              <a:schemeClr val="accent6">
                <a:lumMod val="10000"/>
                <a:lumOff val="90000"/>
              </a:schemeClr>
            </a:solidFill>
            <a:ln w="9525" cap="flat" cmpd="sng" algn="ctr">
              <a:solidFill>
                <a:schemeClr val="tx1"/>
              </a:solidFill>
              <a:prstDash val="solid"/>
              <a:round/>
              <a:headEnd type="none" w="med" len="med"/>
              <a:tailEnd type="none" w="med" len="med"/>
            </a:ln>
            <a:effectLst/>
          </p:spPr>
          <p:txBody>
            <a:bodyPr wrap="none"/>
            <a:lstStyle/>
            <a:p>
              <a:pPr>
                <a:defRPr/>
              </a:pPr>
              <a:endParaRPr lang="ru-RU"/>
            </a:p>
          </p:txBody>
        </p:sp>
        <p:pic>
          <p:nvPicPr>
            <p:cNvPr id="12305" name="Picture 5" descr="C:\Program Files\Microsoft Office\MEDIA\CAGCAT10\j0300840.wmf"/>
            <p:cNvPicPr>
              <a:picLocks noChangeAspect="1" noChangeArrowheads="1"/>
            </p:cNvPicPr>
            <p:nvPr/>
          </p:nvPicPr>
          <p:blipFill>
            <a:blip r:embed="rId2" cstate="print"/>
            <a:srcRect/>
            <a:stretch>
              <a:fillRect/>
            </a:stretch>
          </p:blipFill>
          <p:spPr bwMode="auto">
            <a:xfrm>
              <a:off x="5429256" y="3429000"/>
              <a:ext cx="1815084" cy="1528877"/>
            </a:xfrm>
            <a:prstGeom prst="rect">
              <a:avLst/>
            </a:prstGeom>
            <a:noFill/>
            <a:ln w="9525">
              <a:noFill/>
              <a:miter lim="800000"/>
              <a:headEnd/>
              <a:tailEnd/>
            </a:ln>
          </p:spPr>
        </p:pic>
        <p:sp>
          <p:nvSpPr>
            <p:cNvPr id="12306" name="TextBox 18"/>
            <p:cNvSpPr txBox="1">
              <a:spLocks noChangeArrowheads="1"/>
            </p:cNvSpPr>
            <p:nvPr/>
          </p:nvSpPr>
          <p:spPr bwMode="auto">
            <a:xfrm>
              <a:off x="3500430" y="3714752"/>
              <a:ext cx="2071702" cy="461665"/>
            </a:xfrm>
            <a:prstGeom prst="rect">
              <a:avLst/>
            </a:prstGeom>
            <a:noFill/>
            <a:ln w="9525">
              <a:noFill/>
              <a:miter lim="800000"/>
              <a:headEnd/>
              <a:tailEnd/>
            </a:ln>
          </p:spPr>
          <p:txBody>
            <a:bodyPr>
              <a:spAutoFit/>
            </a:bodyPr>
            <a:lstStyle/>
            <a:p>
              <a:pPr algn="ctr"/>
              <a:r>
                <a:rPr lang="en-GB"/>
                <a:t>Cost = 1</a:t>
              </a:r>
              <a:r>
                <a:rPr lang="en-GB">
                  <a:sym typeface="Symbol" pitchFamily="18" charset="2"/>
                </a:rPr>
                <a:t> </a:t>
              </a:r>
              <a:r>
                <a:rPr lang="en-GB"/>
                <a:t>n</a:t>
              </a:r>
              <a:endParaRPr lang="ru-RU"/>
            </a:p>
          </p:txBody>
        </p:sp>
        <p:sp>
          <p:nvSpPr>
            <p:cNvPr id="12307" name="TextBox 19"/>
            <p:cNvSpPr txBox="1">
              <a:spLocks noChangeArrowheads="1"/>
            </p:cNvSpPr>
            <p:nvPr/>
          </p:nvSpPr>
          <p:spPr bwMode="auto">
            <a:xfrm>
              <a:off x="7715272" y="3214686"/>
              <a:ext cx="857256" cy="1569660"/>
            </a:xfrm>
            <a:prstGeom prst="rect">
              <a:avLst/>
            </a:prstGeom>
            <a:noFill/>
            <a:ln w="9525">
              <a:noFill/>
              <a:miter lim="800000"/>
              <a:headEnd/>
              <a:tailEnd/>
            </a:ln>
          </p:spPr>
          <p:txBody>
            <a:bodyPr>
              <a:spAutoFit/>
            </a:bodyPr>
            <a:lstStyle/>
            <a:p>
              <a:r>
                <a:rPr lang="en-GB" sz="9600">
                  <a:solidFill>
                    <a:srgbClr val="FF0000"/>
                  </a:solidFill>
                </a:rPr>
                <a:t>?</a:t>
              </a:r>
              <a:endParaRPr lang="ru-RU" sz="9600">
                <a:solidFill>
                  <a:srgbClr val="FF0000"/>
                </a:solidFill>
              </a:endParaRPr>
            </a:p>
          </p:txBody>
        </p:sp>
        <p:sp>
          <p:nvSpPr>
            <p:cNvPr id="12308" name="TextBox 20"/>
            <p:cNvSpPr txBox="1">
              <a:spLocks noChangeArrowheads="1"/>
            </p:cNvSpPr>
            <p:nvPr/>
          </p:nvSpPr>
          <p:spPr bwMode="auto">
            <a:xfrm>
              <a:off x="4143372" y="4929198"/>
              <a:ext cx="4714876" cy="461665"/>
            </a:xfrm>
            <a:prstGeom prst="rect">
              <a:avLst/>
            </a:prstGeom>
            <a:noFill/>
            <a:ln w="9525">
              <a:noFill/>
              <a:miter lim="800000"/>
              <a:headEnd/>
              <a:tailEnd/>
            </a:ln>
          </p:spPr>
          <p:txBody>
            <a:bodyPr>
              <a:spAutoFit/>
            </a:bodyPr>
            <a:lstStyle/>
            <a:p>
              <a:r>
                <a:rPr lang="en-GB"/>
                <a:t>Sequential          vs.            Parallel</a:t>
              </a:r>
              <a:endParaRPr lang="ru-RU"/>
            </a:p>
          </p:txBody>
        </p:sp>
        <p:sp>
          <p:nvSpPr>
            <p:cNvPr id="12309" name="TextBox 21"/>
            <p:cNvSpPr txBox="1">
              <a:spLocks noChangeArrowheads="1"/>
            </p:cNvSpPr>
            <p:nvPr/>
          </p:nvSpPr>
          <p:spPr bwMode="auto">
            <a:xfrm>
              <a:off x="6715140" y="2428868"/>
              <a:ext cx="2428860" cy="830997"/>
            </a:xfrm>
            <a:prstGeom prst="rect">
              <a:avLst/>
            </a:prstGeom>
            <a:noFill/>
            <a:ln w="9525">
              <a:noFill/>
              <a:miter lim="800000"/>
              <a:headEnd/>
              <a:tailEnd/>
            </a:ln>
          </p:spPr>
          <p:txBody>
            <a:bodyPr>
              <a:spAutoFit/>
            </a:bodyPr>
            <a:lstStyle/>
            <a:p>
              <a:pPr algn="ctr"/>
              <a:r>
                <a:rPr lang="en-GB"/>
                <a:t>Optimal </a:t>
              </a:r>
            </a:p>
            <a:p>
              <a:pPr algn="ctr"/>
              <a:r>
                <a:rPr lang="en-GB"/>
                <a:t>Par.Cost = O(n)</a:t>
              </a:r>
              <a:endParaRPr lang="ru-RU"/>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z="3200" b="1" smtClean="0"/>
              <a:t>Mission: Impossible</a:t>
            </a:r>
            <a:r>
              <a:rPr lang="en-GB" sz="3200" smtClean="0"/>
              <a:t> …</a:t>
            </a:r>
            <a:br>
              <a:rPr lang="en-GB" sz="3200" smtClean="0"/>
            </a:br>
            <a:r>
              <a:rPr lang="en-GB" sz="3200" smtClean="0"/>
              <a:t>computing in a constant time</a:t>
            </a:r>
            <a:endParaRPr lang="ru-RU" sz="3200" smtClean="0"/>
          </a:p>
        </p:txBody>
      </p:sp>
      <p:sp>
        <p:nvSpPr>
          <p:cNvPr id="13315" name="Content Placeholder 2"/>
          <p:cNvSpPr>
            <a:spLocks noGrp="1"/>
          </p:cNvSpPr>
          <p:nvPr>
            <p:ph idx="1"/>
          </p:nvPr>
        </p:nvSpPr>
        <p:spPr>
          <a:xfrm>
            <a:off x="3643313" y="2428875"/>
            <a:ext cx="5286375" cy="3667125"/>
          </a:xfrm>
        </p:spPr>
        <p:txBody>
          <a:bodyPr>
            <a:normAutofit fontScale="92500" lnSpcReduction="10000"/>
          </a:bodyPr>
          <a:lstStyle/>
          <a:p>
            <a:r>
              <a:rPr lang="en-US" sz="2800" smtClean="0"/>
              <a:t>Archimedes: </a:t>
            </a:r>
            <a:r>
              <a:rPr lang="en-US" sz="2800" i="1" smtClean="0"/>
              <a:t>Give me a lever long enough and a place to stand and I will move the earth</a:t>
            </a:r>
            <a:endParaRPr lang="en-US" sz="2800" smtClean="0"/>
          </a:p>
          <a:p>
            <a:endParaRPr lang="en-US" sz="2800" smtClean="0"/>
          </a:p>
          <a:p>
            <a:r>
              <a:rPr lang="en-US" sz="2800" smtClean="0"/>
              <a:t>NOWDAYS….</a:t>
            </a:r>
          </a:p>
          <a:p>
            <a:pPr>
              <a:buFont typeface="Wingdings" pitchFamily="2" charset="2"/>
              <a:buNone/>
            </a:pPr>
            <a:r>
              <a:rPr lang="en-US" sz="2800" i="1" smtClean="0"/>
              <a:t>	Give me a parallel machine with enough processors and I will find the smallest number in any giant set in a constant time!</a:t>
            </a:r>
          </a:p>
          <a:p>
            <a:endParaRPr lang="en-US" sz="2800" smtClean="0"/>
          </a:p>
        </p:txBody>
      </p:sp>
      <p:pic>
        <p:nvPicPr>
          <p:cNvPr id="13316" name="Picture 2" descr="http://util.kitzmiller.net/tn_archimedes.jpg"/>
          <p:cNvPicPr>
            <a:picLocks noChangeAspect="1" noChangeArrowheads="1"/>
          </p:cNvPicPr>
          <p:nvPr/>
        </p:nvPicPr>
        <p:blipFill>
          <a:blip r:embed="rId2" cstate="print"/>
          <a:srcRect/>
          <a:stretch>
            <a:fillRect/>
          </a:stretch>
        </p:blipFill>
        <p:spPr bwMode="auto">
          <a:xfrm>
            <a:off x="1000125" y="2214563"/>
            <a:ext cx="2000250" cy="2000250"/>
          </a:xfrm>
          <a:prstGeom prst="rect">
            <a:avLst/>
          </a:prstGeom>
          <a:noFill/>
          <a:ln w="9525">
            <a:noFill/>
            <a:miter lim="800000"/>
            <a:headEnd/>
            <a:tailEnd/>
          </a:ln>
        </p:spPr>
      </p:pic>
      <p:pic>
        <p:nvPicPr>
          <p:cNvPr id="13317" name="Picture 4" descr="collage representation of super computer with lightning, Janet Ward, NOAA "/>
          <p:cNvPicPr>
            <a:picLocks noChangeAspect="1" noChangeArrowheads="1"/>
          </p:cNvPicPr>
          <p:nvPr/>
        </p:nvPicPr>
        <p:blipFill>
          <a:blip r:embed="rId3" cstate="print"/>
          <a:srcRect/>
          <a:stretch>
            <a:fillRect/>
          </a:stretch>
        </p:blipFill>
        <p:spPr bwMode="auto">
          <a:xfrm>
            <a:off x="500063" y="4357688"/>
            <a:ext cx="3049587" cy="22209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7"/>
          <p:cNvGrpSpPr>
            <a:grpSpLocks/>
          </p:cNvGrpSpPr>
          <p:nvPr/>
        </p:nvGrpSpPr>
        <p:grpSpPr bwMode="auto">
          <a:xfrm>
            <a:off x="3286125" y="3248025"/>
            <a:ext cx="5286375" cy="1500188"/>
            <a:chOff x="3286116" y="3714752"/>
            <a:chExt cx="5286412" cy="1500198"/>
          </a:xfrm>
        </p:grpSpPr>
        <p:sp>
          <p:nvSpPr>
            <p:cNvPr id="14362" name="Rounded Rectangle 11"/>
            <p:cNvSpPr>
              <a:spLocks noChangeArrowheads="1"/>
            </p:cNvSpPr>
            <p:nvPr/>
          </p:nvSpPr>
          <p:spPr bwMode="auto">
            <a:xfrm>
              <a:off x="4071934" y="3857628"/>
              <a:ext cx="785818" cy="500066"/>
            </a:xfrm>
            <a:prstGeom prst="roundRect">
              <a:avLst>
                <a:gd name="adj" fmla="val 16667"/>
              </a:avLst>
            </a:prstGeom>
            <a:solidFill>
              <a:schemeClr val="accent1"/>
            </a:solidFill>
            <a:ln w="9525" algn="ctr">
              <a:solidFill>
                <a:schemeClr val="tx1"/>
              </a:solidFill>
              <a:round/>
              <a:headEnd/>
              <a:tailEnd/>
            </a:ln>
          </p:spPr>
          <p:txBody>
            <a:bodyPr wrap="none"/>
            <a:lstStyle/>
            <a:p>
              <a:endParaRPr lang="ru-RU"/>
            </a:p>
          </p:txBody>
        </p:sp>
        <p:sp>
          <p:nvSpPr>
            <p:cNvPr id="14363" name="Rounded Rectangle 12"/>
            <p:cNvSpPr>
              <a:spLocks noChangeArrowheads="1"/>
            </p:cNvSpPr>
            <p:nvPr/>
          </p:nvSpPr>
          <p:spPr bwMode="auto">
            <a:xfrm>
              <a:off x="4929190" y="4357694"/>
              <a:ext cx="785818" cy="500066"/>
            </a:xfrm>
            <a:prstGeom prst="roundRect">
              <a:avLst>
                <a:gd name="adj" fmla="val 16667"/>
              </a:avLst>
            </a:prstGeom>
            <a:solidFill>
              <a:schemeClr val="accent1"/>
            </a:solidFill>
            <a:ln w="9525" algn="ctr">
              <a:solidFill>
                <a:schemeClr val="tx1"/>
              </a:solidFill>
              <a:round/>
              <a:headEnd/>
              <a:tailEnd/>
            </a:ln>
          </p:spPr>
          <p:txBody>
            <a:bodyPr wrap="none"/>
            <a:lstStyle/>
            <a:p>
              <a:endParaRPr lang="ru-RU"/>
            </a:p>
          </p:txBody>
        </p:sp>
        <p:sp>
          <p:nvSpPr>
            <p:cNvPr id="14364" name="Rounded Rectangle 13"/>
            <p:cNvSpPr>
              <a:spLocks noChangeArrowheads="1"/>
            </p:cNvSpPr>
            <p:nvPr/>
          </p:nvSpPr>
          <p:spPr bwMode="auto">
            <a:xfrm>
              <a:off x="6072198" y="4714884"/>
              <a:ext cx="785818" cy="500066"/>
            </a:xfrm>
            <a:prstGeom prst="roundRect">
              <a:avLst>
                <a:gd name="adj" fmla="val 16667"/>
              </a:avLst>
            </a:prstGeom>
            <a:solidFill>
              <a:schemeClr val="accent1"/>
            </a:solidFill>
            <a:ln w="9525" algn="ctr">
              <a:solidFill>
                <a:schemeClr val="tx1"/>
              </a:solidFill>
              <a:round/>
              <a:headEnd/>
              <a:tailEnd/>
            </a:ln>
          </p:spPr>
          <p:txBody>
            <a:bodyPr wrap="none"/>
            <a:lstStyle/>
            <a:p>
              <a:endParaRPr lang="ru-RU"/>
            </a:p>
          </p:txBody>
        </p:sp>
        <p:sp>
          <p:nvSpPr>
            <p:cNvPr id="14365" name="Rounded Rectangle 14"/>
            <p:cNvSpPr>
              <a:spLocks noChangeArrowheads="1"/>
            </p:cNvSpPr>
            <p:nvPr/>
          </p:nvSpPr>
          <p:spPr bwMode="auto">
            <a:xfrm>
              <a:off x="6929454" y="4214818"/>
              <a:ext cx="785818" cy="500066"/>
            </a:xfrm>
            <a:prstGeom prst="roundRect">
              <a:avLst>
                <a:gd name="adj" fmla="val 16667"/>
              </a:avLst>
            </a:prstGeom>
            <a:solidFill>
              <a:schemeClr val="accent1"/>
            </a:solidFill>
            <a:ln w="9525" algn="ctr">
              <a:solidFill>
                <a:schemeClr val="tx1"/>
              </a:solidFill>
              <a:round/>
              <a:headEnd/>
              <a:tailEnd/>
            </a:ln>
          </p:spPr>
          <p:txBody>
            <a:bodyPr wrap="none"/>
            <a:lstStyle/>
            <a:p>
              <a:endParaRPr lang="ru-RU"/>
            </a:p>
          </p:txBody>
        </p:sp>
        <p:sp>
          <p:nvSpPr>
            <p:cNvPr id="14366" name="Rounded Rectangle 15"/>
            <p:cNvSpPr>
              <a:spLocks noChangeArrowheads="1"/>
            </p:cNvSpPr>
            <p:nvPr/>
          </p:nvSpPr>
          <p:spPr bwMode="auto">
            <a:xfrm>
              <a:off x="7786710" y="3714752"/>
              <a:ext cx="785818" cy="500066"/>
            </a:xfrm>
            <a:prstGeom prst="roundRect">
              <a:avLst>
                <a:gd name="adj" fmla="val 16667"/>
              </a:avLst>
            </a:prstGeom>
            <a:solidFill>
              <a:schemeClr val="accent1"/>
            </a:solidFill>
            <a:ln w="9525" algn="ctr">
              <a:solidFill>
                <a:schemeClr val="tx1"/>
              </a:solidFill>
              <a:round/>
              <a:headEnd/>
              <a:tailEnd/>
            </a:ln>
          </p:spPr>
          <p:txBody>
            <a:bodyPr wrap="none"/>
            <a:lstStyle/>
            <a:p>
              <a:endParaRPr lang="ru-RU"/>
            </a:p>
          </p:txBody>
        </p:sp>
        <p:sp>
          <p:nvSpPr>
            <p:cNvPr id="14367" name="Rounded Rectangle 10"/>
            <p:cNvSpPr>
              <a:spLocks noChangeArrowheads="1"/>
            </p:cNvSpPr>
            <p:nvPr/>
          </p:nvSpPr>
          <p:spPr bwMode="auto">
            <a:xfrm>
              <a:off x="3286116" y="4357694"/>
              <a:ext cx="785818" cy="500066"/>
            </a:xfrm>
            <a:prstGeom prst="roundRect">
              <a:avLst>
                <a:gd name="adj" fmla="val 16667"/>
              </a:avLst>
            </a:prstGeom>
            <a:solidFill>
              <a:schemeClr val="accent1"/>
            </a:solidFill>
            <a:ln w="9525" algn="ctr">
              <a:solidFill>
                <a:schemeClr val="tx1"/>
              </a:solidFill>
              <a:round/>
              <a:headEnd/>
              <a:tailEnd/>
            </a:ln>
          </p:spPr>
          <p:txBody>
            <a:bodyPr wrap="none"/>
            <a:lstStyle/>
            <a:p>
              <a:endParaRPr lang="ru-RU"/>
            </a:p>
          </p:txBody>
        </p:sp>
      </p:grpSp>
      <p:sp>
        <p:nvSpPr>
          <p:cNvPr id="14339" name="Title 1"/>
          <p:cNvSpPr>
            <a:spLocks noGrp="1"/>
          </p:cNvSpPr>
          <p:nvPr>
            <p:ph type="title"/>
          </p:nvPr>
        </p:nvSpPr>
        <p:spPr>
          <a:xfrm>
            <a:off x="1357313" y="500063"/>
            <a:ext cx="7378700" cy="1143000"/>
          </a:xfrm>
        </p:spPr>
        <p:txBody>
          <a:bodyPr>
            <a:normAutofit fontScale="90000"/>
          </a:bodyPr>
          <a:lstStyle/>
          <a:p>
            <a:r>
              <a:rPr lang="en-GB" smtClean="0"/>
              <a:t>Parallel solution 1</a:t>
            </a:r>
            <a:br>
              <a:rPr lang="en-GB" smtClean="0"/>
            </a:br>
            <a:r>
              <a:rPr lang="en-GB" sz="3200" smtClean="0"/>
              <a:t>Min of n numbers</a:t>
            </a:r>
            <a:endParaRPr lang="ru-RU" smtClean="0"/>
          </a:p>
        </p:txBody>
      </p:sp>
      <p:sp>
        <p:nvSpPr>
          <p:cNvPr id="14340" name="Content Placeholder 2"/>
          <p:cNvSpPr>
            <a:spLocks noGrp="1"/>
          </p:cNvSpPr>
          <p:nvPr>
            <p:ph idx="1"/>
          </p:nvPr>
        </p:nvSpPr>
        <p:spPr>
          <a:xfrm>
            <a:off x="714375" y="1857375"/>
            <a:ext cx="8429625" cy="1428750"/>
          </a:xfrm>
        </p:spPr>
        <p:txBody>
          <a:bodyPr>
            <a:normAutofit fontScale="92500"/>
          </a:bodyPr>
          <a:lstStyle/>
          <a:p>
            <a:r>
              <a:rPr lang="en-GB" sz="2400" smtClean="0"/>
              <a:t>Comparisons between numbers can be done independently</a:t>
            </a:r>
          </a:p>
          <a:p>
            <a:r>
              <a:rPr lang="en-GB" sz="2400" smtClean="0"/>
              <a:t>The second part is to find the result using concurrent write mode</a:t>
            </a:r>
          </a:p>
          <a:p>
            <a:r>
              <a:rPr lang="en-GB" sz="2400" smtClean="0"/>
              <a:t>For n numbers -</a:t>
            </a:r>
            <a:r>
              <a:rPr lang="en-GB" sz="2400" smtClean="0">
                <a:sym typeface="Wingdings" pitchFamily="2" charset="2"/>
              </a:rPr>
              <a:t>---&gt;  we have ~ n</a:t>
            </a:r>
            <a:r>
              <a:rPr lang="en-GB" sz="2400" baseline="30000" smtClean="0">
                <a:sym typeface="Wingdings" pitchFamily="2" charset="2"/>
              </a:rPr>
              <a:t>2</a:t>
            </a:r>
            <a:r>
              <a:rPr lang="en-GB" sz="2400" smtClean="0">
                <a:sym typeface="Wingdings" pitchFamily="2" charset="2"/>
              </a:rPr>
              <a:t> pairs</a:t>
            </a:r>
            <a:endParaRPr lang="en-GB" sz="2400" smtClean="0"/>
          </a:p>
        </p:txBody>
      </p:sp>
      <p:sp>
        <p:nvSpPr>
          <p:cNvPr id="14341" name="TextBox 3"/>
          <p:cNvSpPr txBox="1">
            <a:spLocks noChangeArrowheads="1"/>
          </p:cNvSpPr>
          <p:nvPr/>
        </p:nvSpPr>
        <p:spPr bwMode="auto">
          <a:xfrm>
            <a:off x="1143000" y="3286125"/>
            <a:ext cx="1571625" cy="461963"/>
          </a:xfrm>
          <a:prstGeom prst="rect">
            <a:avLst/>
          </a:prstGeom>
          <a:noFill/>
          <a:ln w="9525">
            <a:noFill/>
            <a:miter lim="800000"/>
            <a:headEnd/>
            <a:tailEnd/>
          </a:ln>
        </p:spPr>
        <p:txBody>
          <a:bodyPr>
            <a:spAutoFit/>
          </a:bodyPr>
          <a:lstStyle/>
          <a:p>
            <a:r>
              <a:rPr lang="en-GB"/>
              <a:t>[a</a:t>
            </a:r>
            <a:r>
              <a:rPr lang="en-GB" baseline="-25000"/>
              <a:t>1</a:t>
            </a:r>
            <a:r>
              <a:rPr lang="en-GB"/>
              <a:t>,a</a:t>
            </a:r>
            <a:r>
              <a:rPr lang="en-GB" baseline="-25000"/>
              <a:t>2</a:t>
            </a:r>
            <a:r>
              <a:rPr lang="en-GB"/>
              <a:t>,a</a:t>
            </a:r>
            <a:r>
              <a:rPr lang="en-GB" baseline="-25000"/>
              <a:t>3</a:t>
            </a:r>
            <a:r>
              <a:rPr lang="en-GB"/>
              <a:t>,a</a:t>
            </a:r>
            <a:r>
              <a:rPr lang="en-GB" baseline="-25000"/>
              <a:t>4</a:t>
            </a:r>
            <a:r>
              <a:rPr lang="en-GB"/>
              <a:t>]</a:t>
            </a:r>
            <a:endParaRPr lang="ru-RU"/>
          </a:p>
        </p:txBody>
      </p:sp>
      <p:grpSp>
        <p:nvGrpSpPr>
          <p:cNvPr id="3" name="Group 16"/>
          <p:cNvGrpSpPr>
            <a:grpSpLocks/>
          </p:cNvGrpSpPr>
          <p:nvPr/>
        </p:nvGrpSpPr>
        <p:grpSpPr bwMode="auto">
          <a:xfrm>
            <a:off x="3214688" y="3276600"/>
            <a:ext cx="5500687" cy="1471613"/>
            <a:chOff x="3286116" y="3714752"/>
            <a:chExt cx="5500726" cy="1471680"/>
          </a:xfrm>
        </p:grpSpPr>
        <p:sp>
          <p:nvSpPr>
            <p:cNvPr id="14356" name="TextBox 4"/>
            <p:cNvSpPr txBox="1">
              <a:spLocks noChangeArrowheads="1"/>
            </p:cNvSpPr>
            <p:nvPr/>
          </p:nvSpPr>
          <p:spPr bwMode="auto">
            <a:xfrm>
              <a:off x="3286116" y="4357694"/>
              <a:ext cx="1000132" cy="400110"/>
            </a:xfrm>
            <a:prstGeom prst="rect">
              <a:avLst/>
            </a:prstGeom>
            <a:noFill/>
            <a:ln w="9525">
              <a:noFill/>
              <a:miter lim="800000"/>
              <a:headEnd/>
              <a:tailEnd/>
            </a:ln>
          </p:spPr>
          <p:txBody>
            <a:bodyPr>
              <a:spAutoFit/>
            </a:bodyPr>
            <a:lstStyle/>
            <a:p>
              <a:r>
                <a:rPr lang="en-GB" sz="2000"/>
                <a:t>(a</a:t>
              </a:r>
              <a:r>
                <a:rPr lang="en-GB" sz="2000" baseline="-25000"/>
                <a:t>1</a:t>
              </a:r>
              <a:r>
                <a:rPr lang="en-GB" sz="2000"/>
                <a:t>,a</a:t>
              </a:r>
              <a:r>
                <a:rPr lang="en-GB" sz="2000" baseline="-25000"/>
                <a:t>2</a:t>
              </a:r>
              <a:r>
                <a:rPr lang="en-GB" sz="2000"/>
                <a:t>)</a:t>
              </a:r>
              <a:endParaRPr lang="ru-RU" sz="2000"/>
            </a:p>
          </p:txBody>
        </p:sp>
        <p:sp>
          <p:nvSpPr>
            <p:cNvPr id="14357" name="TextBox 5"/>
            <p:cNvSpPr txBox="1">
              <a:spLocks noChangeArrowheads="1"/>
            </p:cNvSpPr>
            <p:nvPr/>
          </p:nvSpPr>
          <p:spPr bwMode="auto">
            <a:xfrm>
              <a:off x="6072198" y="4786322"/>
              <a:ext cx="1000132" cy="400110"/>
            </a:xfrm>
            <a:prstGeom prst="rect">
              <a:avLst/>
            </a:prstGeom>
            <a:noFill/>
            <a:ln w="9525">
              <a:noFill/>
              <a:miter lim="800000"/>
              <a:headEnd/>
              <a:tailEnd/>
            </a:ln>
          </p:spPr>
          <p:txBody>
            <a:bodyPr>
              <a:spAutoFit/>
            </a:bodyPr>
            <a:lstStyle/>
            <a:p>
              <a:r>
                <a:rPr lang="en-GB" sz="2000"/>
                <a:t>(a</a:t>
              </a:r>
              <a:r>
                <a:rPr lang="en-GB" sz="2000" baseline="-25000"/>
                <a:t>2</a:t>
              </a:r>
              <a:r>
                <a:rPr lang="en-GB" sz="2000"/>
                <a:t>, a</a:t>
              </a:r>
              <a:r>
                <a:rPr lang="en-GB" sz="2000" baseline="-25000"/>
                <a:t>3</a:t>
              </a:r>
              <a:r>
                <a:rPr lang="en-GB" sz="2000"/>
                <a:t>)</a:t>
              </a:r>
              <a:endParaRPr lang="ru-RU" sz="2000"/>
            </a:p>
          </p:txBody>
        </p:sp>
        <p:sp>
          <p:nvSpPr>
            <p:cNvPr id="14358" name="TextBox 6"/>
            <p:cNvSpPr txBox="1">
              <a:spLocks noChangeArrowheads="1"/>
            </p:cNvSpPr>
            <p:nvPr/>
          </p:nvSpPr>
          <p:spPr bwMode="auto">
            <a:xfrm>
              <a:off x="7786710" y="3714752"/>
              <a:ext cx="1000132" cy="400110"/>
            </a:xfrm>
            <a:prstGeom prst="rect">
              <a:avLst/>
            </a:prstGeom>
            <a:noFill/>
            <a:ln w="9525">
              <a:noFill/>
              <a:miter lim="800000"/>
              <a:headEnd/>
              <a:tailEnd/>
            </a:ln>
          </p:spPr>
          <p:txBody>
            <a:bodyPr>
              <a:spAutoFit/>
            </a:bodyPr>
            <a:lstStyle/>
            <a:p>
              <a:r>
                <a:rPr lang="en-GB" sz="2000"/>
                <a:t>(a</a:t>
              </a:r>
              <a:r>
                <a:rPr lang="en-GB" sz="2000" baseline="-25000"/>
                <a:t>3</a:t>
              </a:r>
              <a:r>
                <a:rPr lang="en-GB" sz="2000"/>
                <a:t>, a</a:t>
              </a:r>
              <a:r>
                <a:rPr lang="en-GB" sz="2000" baseline="-25000"/>
                <a:t>4</a:t>
              </a:r>
              <a:r>
                <a:rPr lang="en-GB" sz="2000"/>
                <a:t>)</a:t>
              </a:r>
              <a:endParaRPr lang="ru-RU" sz="2000"/>
            </a:p>
          </p:txBody>
        </p:sp>
        <p:sp>
          <p:nvSpPr>
            <p:cNvPr id="14359" name="TextBox 7"/>
            <p:cNvSpPr txBox="1">
              <a:spLocks noChangeArrowheads="1"/>
            </p:cNvSpPr>
            <p:nvPr/>
          </p:nvSpPr>
          <p:spPr bwMode="auto">
            <a:xfrm>
              <a:off x="6929454" y="4214818"/>
              <a:ext cx="1000132" cy="400110"/>
            </a:xfrm>
            <a:prstGeom prst="rect">
              <a:avLst/>
            </a:prstGeom>
            <a:noFill/>
            <a:ln w="9525">
              <a:noFill/>
              <a:miter lim="800000"/>
              <a:headEnd/>
              <a:tailEnd/>
            </a:ln>
          </p:spPr>
          <p:txBody>
            <a:bodyPr>
              <a:spAutoFit/>
            </a:bodyPr>
            <a:lstStyle/>
            <a:p>
              <a:r>
                <a:rPr lang="en-GB" sz="2000"/>
                <a:t>(a</a:t>
              </a:r>
              <a:r>
                <a:rPr lang="en-GB" sz="2000" baseline="-25000"/>
                <a:t>2</a:t>
              </a:r>
              <a:r>
                <a:rPr lang="en-GB" sz="2000"/>
                <a:t>, a</a:t>
              </a:r>
              <a:r>
                <a:rPr lang="en-GB" sz="2000" baseline="-25000"/>
                <a:t>4</a:t>
              </a:r>
              <a:r>
                <a:rPr lang="en-GB" sz="2000"/>
                <a:t>)</a:t>
              </a:r>
              <a:endParaRPr lang="ru-RU" sz="2000"/>
            </a:p>
          </p:txBody>
        </p:sp>
        <p:sp>
          <p:nvSpPr>
            <p:cNvPr id="14360" name="TextBox 8"/>
            <p:cNvSpPr txBox="1">
              <a:spLocks noChangeArrowheads="1"/>
            </p:cNvSpPr>
            <p:nvPr/>
          </p:nvSpPr>
          <p:spPr bwMode="auto">
            <a:xfrm>
              <a:off x="4071934" y="3857628"/>
              <a:ext cx="1000132" cy="400110"/>
            </a:xfrm>
            <a:prstGeom prst="rect">
              <a:avLst/>
            </a:prstGeom>
            <a:noFill/>
            <a:ln w="9525">
              <a:noFill/>
              <a:miter lim="800000"/>
              <a:headEnd/>
              <a:tailEnd/>
            </a:ln>
          </p:spPr>
          <p:txBody>
            <a:bodyPr>
              <a:spAutoFit/>
            </a:bodyPr>
            <a:lstStyle/>
            <a:p>
              <a:r>
                <a:rPr lang="en-GB" sz="2000"/>
                <a:t>(a</a:t>
              </a:r>
              <a:r>
                <a:rPr lang="en-GB" sz="2000" baseline="-25000"/>
                <a:t>1</a:t>
              </a:r>
              <a:r>
                <a:rPr lang="en-GB" sz="2000"/>
                <a:t>, a</a:t>
              </a:r>
              <a:r>
                <a:rPr lang="en-GB" sz="2000" baseline="-25000"/>
                <a:t>3</a:t>
              </a:r>
              <a:r>
                <a:rPr lang="en-GB" sz="2000"/>
                <a:t>)</a:t>
              </a:r>
              <a:endParaRPr lang="ru-RU" sz="2000"/>
            </a:p>
          </p:txBody>
        </p:sp>
        <p:sp>
          <p:nvSpPr>
            <p:cNvPr id="14361" name="TextBox 9"/>
            <p:cNvSpPr txBox="1">
              <a:spLocks noChangeArrowheads="1"/>
            </p:cNvSpPr>
            <p:nvPr/>
          </p:nvSpPr>
          <p:spPr bwMode="auto">
            <a:xfrm>
              <a:off x="4929190" y="4357694"/>
              <a:ext cx="1000132" cy="400110"/>
            </a:xfrm>
            <a:prstGeom prst="rect">
              <a:avLst/>
            </a:prstGeom>
            <a:noFill/>
            <a:ln w="9525">
              <a:noFill/>
              <a:miter lim="800000"/>
              <a:headEnd/>
              <a:tailEnd/>
            </a:ln>
          </p:spPr>
          <p:txBody>
            <a:bodyPr>
              <a:spAutoFit/>
            </a:bodyPr>
            <a:lstStyle/>
            <a:p>
              <a:r>
                <a:rPr lang="en-GB" sz="2000"/>
                <a:t>(a</a:t>
              </a:r>
              <a:r>
                <a:rPr lang="en-GB" sz="2000" baseline="-25000"/>
                <a:t>1</a:t>
              </a:r>
              <a:r>
                <a:rPr lang="en-GB" sz="2000"/>
                <a:t>, a</a:t>
              </a:r>
              <a:r>
                <a:rPr lang="en-GB" sz="2000" baseline="-25000"/>
                <a:t>4</a:t>
              </a:r>
              <a:r>
                <a:rPr lang="en-GB" sz="2000"/>
                <a:t>)</a:t>
              </a:r>
              <a:endParaRPr lang="ru-RU" sz="2000"/>
            </a:p>
          </p:txBody>
        </p:sp>
      </p:grpSp>
      <p:sp>
        <p:nvSpPr>
          <p:cNvPr id="14343" name="Rectangle 18"/>
          <p:cNvSpPr>
            <a:spLocks noChangeArrowheads="1"/>
          </p:cNvSpPr>
          <p:nvPr/>
        </p:nvSpPr>
        <p:spPr bwMode="auto">
          <a:xfrm>
            <a:off x="1357313" y="5391150"/>
            <a:ext cx="7572375" cy="500063"/>
          </a:xfrm>
          <a:prstGeom prst="rect">
            <a:avLst/>
          </a:prstGeom>
          <a:solidFill>
            <a:srgbClr val="92D050"/>
          </a:solidFill>
          <a:ln w="9525" algn="ctr">
            <a:solidFill>
              <a:schemeClr val="tx1"/>
            </a:solidFill>
            <a:round/>
            <a:headEnd/>
            <a:tailEnd/>
          </a:ln>
        </p:spPr>
        <p:txBody>
          <a:bodyPr wrap="none"/>
          <a:lstStyle/>
          <a:p>
            <a:r>
              <a:rPr lang="en-GB"/>
              <a:t> 000000000000000000000000000000000000000000000000</a:t>
            </a:r>
            <a:endParaRPr lang="ru-RU"/>
          </a:p>
        </p:txBody>
      </p:sp>
      <p:grpSp>
        <p:nvGrpSpPr>
          <p:cNvPr id="4" name="Group 27"/>
          <p:cNvGrpSpPr>
            <a:grpSpLocks/>
          </p:cNvGrpSpPr>
          <p:nvPr/>
        </p:nvGrpSpPr>
        <p:grpSpPr bwMode="auto">
          <a:xfrm>
            <a:off x="714375" y="3819525"/>
            <a:ext cx="8072438" cy="2714625"/>
            <a:chOff x="714348" y="3819508"/>
            <a:chExt cx="8072522" cy="2714999"/>
          </a:xfrm>
        </p:grpSpPr>
        <p:sp>
          <p:nvSpPr>
            <p:cNvPr id="20" name="TextBox 19"/>
            <p:cNvSpPr txBox="1"/>
            <p:nvPr/>
          </p:nvSpPr>
          <p:spPr>
            <a:xfrm>
              <a:off x="3143248" y="5391350"/>
              <a:ext cx="500068" cy="46202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GB" dirty="0"/>
                <a:t>1</a:t>
              </a:r>
              <a:endParaRPr lang="ru-RU" dirty="0"/>
            </a:p>
          </p:txBody>
        </p:sp>
        <p:sp>
          <p:nvSpPr>
            <p:cNvPr id="21" name="TextBox 20"/>
            <p:cNvSpPr txBox="1"/>
            <p:nvPr/>
          </p:nvSpPr>
          <p:spPr>
            <a:xfrm>
              <a:off x="5429272" y="5391350"/>
              <a:ext cx="500068" cy="46202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GB" dirty="0"/>
                <a:t>0</a:t>
              </a:r>
              <a:endParaRPr lang="ru-RU" dirty="0"/>
            </a:p>
          </p:txBody>
        </p:sp>
        <p:sp>
          <p:nvSpPr>
            <p:cNvPr id="14352" name="TextBox 21"/>
            <p:cNvSpPr txBox="1">
              <a:spLocks noChangeArrowheads="1"/>
            </p:cNvSpPr>
            <p:nvPr/>
          </p:nvSpPr>
          <p:spPr bwMode="auto">
            <a:xfrm>
              <a:off x="714348" y="3819508"/>
              <a:ext cx="1643074" cy="646331"/>
            </a:xfrm>
            <a:prstGeom prst="rect">
              <a:avLst/>
            </a:prstGeom>
            <a:noFill/>
            <a:ln w="9525">
              <a:noFill/>
              <a:miter lim="800000"/>
              <a:headEnd/>
              <a:tailEnd/>
            </a:ln>
          </p:spPr>
          <p:txBody>
            <a:bodyPr>
              <a:spAutoFit/>
            </a:bodyPr>
            <a:lstStyle/>
            <a:p>
              <a:r>
                <a:rPr lang="en-GB" sz="3600" i="1"/>
                <a:t>(a</a:t>
              </a:r>
              <a:r>
                <a:rPr lang="en-GB" sz="3600" i="1" baseline="-25000">
                  <a:solidFill>
                    <a:srgbClr val="FF0000"/>
                  </a:solidFill>
                </a:rPr>
                <a:t>i </a:t>
              </a:r>
              <a:r>
                <a:rPr lang="en-GB" sz="3600" i="1"/>
                <a:t>,a</a:t>
              </a:r>
              <a:r>
                <a:rPr lang="en-GB" sz="3600" i="1" baseline="-25000">
                  <a:solidFill>
                    <a:srgbClr val="FF0000"/>
                  </a:solidFill>
                </a:rPr>
                <a:t>j</a:t>
              </a:r>
              <a:r>
                <a:rPr lang="en-GB" sz="3600" i="1"/>
                <a:t>)</a:t>
              </a:r>
              <a:endParaRPr lang="ru-RU" sz="3600" i="1"/>
            </a:p>
          </p:txBody>
        </p:sp>
        <p:cxnSp>
          <p:nvCxnSpPr>
            <p:cNvPr id="14353" name="Straight Arrow Connector 23"/>
            <p:cNvCxnSpPr>
              <a:cxnSpLocks noChangeShapeType="1"/>
            </p:cNvCxnSpPr>
            <p:nvPr/>
          </p:nvCxnSpPr>
          <p:spPr bwMode="auto">
            <a:xfrm>
              <a:off x="1357290" y="4462450"/>
              <a:ext cx="1857388" cy="857256"/>
            </a:xfrm>
            <a:prstGeom prst="straightConnector1">
              <a:avLst/>
            </a:prstGeom>
            <a:noFill/>
            <a:ln w="9525" algn="ctr">
              <a:solidFill>
                <a:schemeClr val="tx1"/>
              </a:solidFill>
              <a:round/>
              <a:headEnd/>
              <a:tailEnd type="arrow" w="med" len="med"/>
            </a:ln>
          </p:spPr>
        </p:cxnSp>
        <p:cxnSp>
          <p:nvCxnSpPr>
            <p:cNvPr id="14354" name="Straight Arrow Connector 25"/>
            <p:cNvCxnSpPr>
              <a:cxnSpLocks noChangeShapeType="1"/>
              <a:stCxn id="14352" idx="2"/>
            </p:cNvCxnSpPr>
            <p:nvPr/>
          </p:nvCxnSpPr>
          <p:spPr bwMode="auto">
            <a:xfrm rot="16200000" flipH="1">
              <a:off x="3127075" y="2874648"/>
              <a:ext cx="782429" cy="3964809"/>
            </a:xfrm>
            <a:prstGeom prst="straightConnector1">
              <a:avLst/>
            </a:prstGeom>
            <a:noFill/>
            <a:ln w="9525" algn="ctr">
              <a:solidFill>
                <a:schemeClr val="tx1"/>
              </a:solidFill>
              <a:round/>
              <a:headEnd/>
              <a:tailEnd type="arrow" w="med" len="med"/>
            </a:ln>
          </p:spPr>
        </p:cxnSp>
        <p:sp>
          <p:nvSpPr>
            <p:cNvPr id="14355" name="TextBox 26"/>
            <p:cNvSpPr txBox="1">
              <a:spLocks noChangeArrowheads="1"/>
            </p:cNvSpPr>
            <p:nvPr/>
          </p:nvSpPr>
          <p:spPr bwMode="auto">
            <a:xfrm>
              <a:off x="1428733" y="6072731"/>
              <a:ext cx="7358137" cy="461776"/>
            </a:xfrm>
            <a:prstGeom prst="rect">
              <a:avLst/>
            </a:prstGeom>
            <a:noFill/>
            <a:ln w="9525">
              <a:noFill/>
              <a:miter lim="800000"/>
              <a:headEnd/>
              <a:tailEnd/>
            </a:ln>
          </p:spPr>
          <p:txBody>
            <a:bodyPr>
              <a:spAutoFit/>
            </a:bodyPr>
            <a:lstStyle/>
            <a:p>
              <a:r>
                <a:rPr lang="en-GB" i="1"/>
                <a:t>If a</a:t>
              </a:r>
              <a:r>
                <a:rPr lang="en-GB" i="1" baseline="-25000"/>
                <a:t>i</a:t>
              </a:r>
              <a:r>
                <a:rPr lang="en-GB" i="1"/>
                <a:t>  &gt; a</a:t>
              </a:r>
              <a:r>
                <a:rPr lang="en-GB" i="1" baseline="-25000"/>
                <a:t>j</a:t>
              </a:r>
              <a:r>
                <a:rPr lang="en-GB" i="1"/>
                <a:t> then  a</a:t>
              </a:r>
              <a:r>
                <a:rPr lang="en-GB" i="1" baseline="-25000"/>
                <a:t>i</a:t>
              </a:r>
              <a:r>
                <a:rPr lang="en-GB" i="1"/>
                <a:t> cannot be  the minimal number</a:t>
              </a:r>
              <a:endParaRPr lang="ru-RU" i="1"/>
            </a:p>
          </p:txBody>
        </p:sp>
      </p:grpSp>
      <p:sp>
        <p:nvSpPr>
          <p:cNvPr id="14345" name="TextBox 28"/>
          <p:cNvSpPr txBox="1">
            <a:spLocks noChangeArrowheads="1"/>
          </p:cNvSpPr>
          <p:nvPr/>
        </p:nvSpPr>
        <p:spPr bwMode="auto">
          <a:xfrm>
            <a:off x="3214688" y="4857750"/>
            <a:ext cx="571500" cy="584200"/>
          </a:xfrm>
          <a:prstGeom prst="rect">
            <a:avLst/>
          </a:prstGeom>
          <a:noFill/>
          <a:ln w="9525">
            <a:noFill/>
            <a:miter lim="800000"/>
            <a:headEnd/>
            <a:tailEnd/>
          </a:ln>
        </p:spPr>
        <p:txBody>
          <a:bodyPr>
            <a:spAutoFit/>
          </a:bodyPr>
          <a:lstStyle/>
          <a:p>
            <a:r>
              <a:rPr lang="en-GB" sz="3200" i="1">
                <a:solidFill>
                  <a:srgbClr val="FF0000"/>
                </a:solidFill>
              </a:rPr>
              <a:t>i</a:t>
            </a:r>
            <a:endParaRPr lang="ru-RU" i="1">
              <a:solidFill>
                <a:srgbClr val="FF0000"/>
              </a:solidFill>
            </a:endParaRPr>
          </a:p>
        </p:txBody>
      </p:sp>
      <p:sp>
        <p:nvSpPr>
          <p:cNvPr id="14346" name="TextBox 29"/>
          <p:cNvSpPr txBox="1">
            <a:spLocks noChangeArrowheads="1"/>
          </p:cNvSpPr>
          <p:nvPr/>
        </p:nvSpPr>
        <p:spPr bwMode="auto">
          <a:xfrm>
            <a:off x="5572125" y="4857750"/>
            <a:ext cx="633413" cy="584200"/>
          </a:xfrm>
          <a:prstGeom prst="rect">
            <a:avLst/>
          </a:prstGeom>
          <a:noFill/>
          <a:ln w="9525">
            <a:noFill/>
            <a:miter lim="800000"/>
            <a:headEnd/>
            <a:tailEnd/>
          </a:ln>
        </p:spPr>
        <p:txBody>
          <a:bodyPr>
            <a:spAutoFit/>
          </a:bodyPr>
          <a:lstStyle/>
          <a:p>
            <a:r>
              <a:rPr lang="en-GB" sz="3200" i="1">
                <a:solidFill>
                  <a:srgbClr val="FF0000"/>
                </a:solidFill>
              </a:rPr>
              <a:t>j</a:t>
            </a:r>
            <a:endParaRPr lang="ru-RU" i="1">
              <a:solidFill>
                <a:srgbClr val="FF0000"/>
              </a:solidFill>
            </a:endParaRPr>
          </a:p>
        </p:txBody>
      </p:sp>
      <p:sp>
        <p:nvSpPr>
          <p:cNvPr id="14347" name="TextBox 30"/>
          <p:cNvSpPr txBox="1">
            <a:spLocks noChangeArrowheads="1"/>
          </p:cNvSpPr>
          <p:nvPr/>
        </p:nvSpPr>
        <p:spPr bwMode="auto">
          <a:xfrm>
            <a:off x="1357313" y="4929188"/>
            <a:ext cx="571500" cy="461962"/>
          </a:xfrm>
          <a:prstGeom prst="rect">
            <a:avLst/>
          </a:prstGeom>
          <a:noFill/>
          <a:ln w="9525">
            <a:noFill/>
            <a:miter lim="800000"/>
            <a:headEnd/>
            <a:tailEnd/>
          </a:ln>
        </p:spPr>
        <p:txBody>
          <a:bodyPr>
            <a:spAutoFit/>
          </a:bodyPr>
          <a:lstStyle/>
          <a:p>
            <a:r>
              <a:rPr lang="en-GB" i="1">
                <a:solidFill>
                  <a:srgbClr val="FF0000"/>
                </a:solidFill>
              </a:rPr>
              <a:t>1</a:t>
            </a:r>
            <a:endParaRPr lang="ru-RU" i="1">
              <a:solidFill>
                <a:srgbClr val="FF0000"/>
              </a:solidFill>
            </a:endParaRPr>
          </a:p>
        </p:txBody>
      </p:sp>
      <p:sp>
        <p:nvSpPr>
          <p:cNvPr id="14348" name="TextBox 31"/>
          <p:cNvSpPr txBox="1">
            <a:spLocks noChangeArrowheads="1"/>
          </p:cNvSpPr>
          <p:nvPr/>
        </p:nvSpPr>
        <p:spPr bwMode="auto">
          <a:xfrm>
            <a:off x="8358188" y="4786313"/>
            <a:ext cx="571500" cy="584200"/>
          </a:xfrm>
          <a:prstGeom prst="rect">
            <a:avLst/>
          </a:prstGeom>
          <a:noFill/>
          <a:ln w="9525">
            <a:noFill/>
            <a:miter lim="800000"/>
            <a:headEnd/>
            <a:tailEnd/>
          </a:ln>
        </p:spPr>
        <p:txBody>
          <a:bodyPr>
            <a:spAutoFit/>
          </a:bodyPr>
          <a:lstStyle/>
          <a:p>
            <a:r>
              <a:rPr lang="en-GB" sz="3200" i="1">
                <a:solidFill>
                  <a:srgbClr val="FF0000"/>
                </a:solidFill>
              </a:rPr>
              <a:t>n</a:t>
            </a:r>
            <a:endParaRPr lang="ru-RU" i="1">
              <a:solidFill>
                <a:srgbClr val="FF0000"/>
              </a:solidFill>
            </a:endParaRPr>
          </a:p>
        </p:txBody>
      </p:sp>
      <p:sp>
        <p:nvSpPr>
          <p:cNvPr id="14349" name="TextBox 32"/>
          <p:cNvSpPr txBox="1">
            <a:spLocks noChangeArrowheads="1"/>
          </p:cNvSpPr>
          <p:nvPr/>
        </p:nvSpPr>
        <p:spPr bwMode="auto">
          <a:xfrm>
            <a:off x="214313" y="5429250"/>
            <a:ext cx="1214437" cy="461963"/>
          </a:xfrm>
          <a:prstGeom prst="rect">
            <a:avLst/>
          </a:prstGeom>
          <a:noFill/>
          <a:ln w="9525">
            <a:noFill/>
            <a:miter lim="800000"/>
            <a:headEnd/>
            <a:tailEnd/>
          </a:ln>
        </p:spPr>
        <p:txBody>
          <a:bodyPr>
            <a:spAutoFit/>
          </a:bodyPr>
          <a:lstStyle/>
          <a:p>
            <a:r>
              <a:rPr lang="en-GB"/>
              <a:t>M[1..n]</a:t>
            </a: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eaLnBrk="1" hangingPunct="1"/>
            <a:r>
              <a:rPr lang="en-GB" sz="2800" smtClean="0"/>
              <a:t>The following program computes MIN of n numbers stored in the array C[1..n] in O(1) time with n</a:t>
            </a:r>
            <a:r>
              <a:rPr lang="en-GB" sz="2800" baseline="30000" smtClean="0"/>
              <a:t>2</a:t>
            </a:r>
            <a:r>
              <a:rPr lang="en-GB" sz="2800" smtClean="0"/>
              <a:t> processors.</a:t>
            </a:r>
          </a:p>
        </p:txBody>
      </p:sp>
      <p:sp>
        <p:nvSpPr>
          <p:cNvPr id="15363" name="Rectangle 3"/>
          <p:cNvSpPr>
            <a:spLocks noGrp="1" noChangeArrowheads="1"/>
          </p:cNvSpPr>
          <p:nvPr>
            <p:ph type="body" idx="1"/>
          </p:nvPr>
        </p:nvSpPr>
        <p:spPr/>
        <p:txBody>
          <a:bodyPr/>
          <a:lstStyle/>
          <a:p>
            <a:pPr eaLnBrk="1" hangingPunct="1">
              <a:lnSpc>
                <a:spcPct val="90000"/>
              </a:lnSpc>
              <a:buFont typeface="Wingdings" pitchFamily="2" charset="2"/>
              <a:buNone/>
            </a:pPr>
            <a:r>
              <a:rPr lang="en-GB" b="1" u="sng" smtClean="0"/>
              <a:t>Algorithm A1</a:t>
            </a:r>
          </a:p>
          <a:p>
            <a:pPr eaLnBrk="1" hangingPunct="1">
              <a:lnSpc>
                <a:spcPct val="90000"/>
              </a:lnSpc>
              <a:buFont typeface="Wingdings" pitchFamily="2" charset="2"/>
              <a:buNone/>
            </a:pPr>
            <a:r>
              <a:rPr lang="en-GB" smtClean="0"/>
              <a:t>   </a:t>
            </a:r>
            <a:r>
              <a:rPr lang="en-GB" i="1" smtClean="0"/>
              <a:t>for each 1</a:t>
            </a:r>
            <a:r>
              <a:rPr lang="en-GB" i="1" smtClean="0">
                <a:sym typeface="Symbol" pitchFamily="18" charset="2"/>
              </a:rPr>
              <a:t> i  n do in parallel </a:t>
            </a:r>
          </a:p>
          <a:p>
            <a:pPr eaLnBrk="1" hangingPunct="1">
              <a:lnSpc>
                <a:spcPct val="90000"/>
              </a:lnSpc>
              <a:buFont typeface="Wingdings" pitchFamily="2" charset="2"/>
              <a:buNone/>
            </a:pPr>
            <a:r>
              <a:rPr lang="en-GB" i="1" smtClean="0">
                <a:sym typeface="Symbol" pitchFamily="18" charset="2"/>
              </a:rPr>
              <a:t>        M[i]:=0</a:t>
            </a:r>
          </a:p>
          <a:p>
            <a:pPr eaLnBrk="1" hangingPunct="1">
              <a:lnSpc>
                <a:spcPct val="90000"/>
              </a:lnSpc>
              <a:buFont typeface="Wingdings" pitchFamily="2" charset="2"/>
              <a:buNone/>
            </a:pPr>
            <a:r>
              <a:rPr lang="en-GB" i="1" smtClean="0"/>
              <a:t>   for each 1</a:t>
            </a:r>
            <a:r>
              <a:rPr lang="en-GB" i="1" smtClean="0">
                <a:sym typeface="Symbol" pitchFamily="18" charset="2"/>
              </a:rPr>
              <a:t> i,j  n do in parallel </a:t>
            </a:r>
          </a:p>
          <a:p>
            <a:pPr eaLnBrk="1" hangingPunct="1">
              <a:lnSpc>
                <a:spcPct val="90000"/>
              </a:lnSpc>
              <a:buFont typeface="Wingdings" pitchFamily="2" charset="2"/>
              <a:buNone/>
            </a:pPr>
            <a:r>
              <a:rPr lang="en-GB" i="1" smtClean="0">
                <a:sym typeface="Symbol" pitchFamily="18" charset="2"/>
              </a:rPr>
              <a:t>        </a:t>
            </a:r>
            <a:r>
              <a:rPr lang="en-GB" i="1" smtClean="0"/>
              <a:t>if i</a:t>
            </a:r>
            <a:r>
              <a:rPr lang="en-GB" i="1" smtClean="0">
                <a:sym typeface="Symbol" pitchFamily="18" charset="2"/>
              </a:rPr>
              <a:t>j C[i]  C[j] then M[j]:=1</a:t>
            </a:r>
          </a:p>
          <a:p>
            <a:pPr eaLnBrk="1" hangingPunct="1">
              <a:lnSpc>
                <a:spcPct val="90000"/>
              </a:lnSpc>
              <a:buFont typeface="Wingdings" pitchFamily="2" charset="2"/>
              <a:buNone/>
            </a:pPr>
            <a:r>
              <a:rPr lang="en-GB" i="1" smtClean="0">
                <a:sym typeface="Symbol" pitchFamily="18" charset="2"/>
              </a:rPr>
              <a:t>   </a:t>
            </a:r>
            <a:r>
              <a:rPr lang="en-GB" i="1" smtClean="0"/>
              <a:t>for each 1</a:t>
            </a:r>
            <a:r>
              <a:rPr lang="en-GB" i="1" smtClean="0">
                <a:sym typeface="Symbol" pitchFamily="18" charset="2"/>
              </a:rPr>
              <a:t> i  n do in parallel</a:t>
            </a:r>
          </a:p>
          <a:p>
            <a:pPr eaLnBrk="1" hangingPunct="1">
              <a:lnSpc>
                <a:spcPct val="90000"/>
              </a:lnSpc>
              <a:buFont typeface="Wingdings" pitchFamily="2" charset="2"/>
              <a:buNone/>
            </a:pPr>
            <a:r>
              <a:rPr lang="en-GB" i="1" smtClean="0"/>
              <a:t>        if M[i]=0 then output:=i</a:t>
            </a:r>
          </a:p>
          <a:p>
            <a:pPr eaLnBrk="1" hangingPunct="1">
              <a:lnSpc>
                <a:spcPct val="90000"/>
              </a:lnSpc>
              <a:buFont typeface="Wingdings" pitchFamily="2" charset="2"/>
              <a:buNone/>
            </a:pPr>
            <a:endParaRPr lang="en-GB" i="1"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Title 1"/>
          <p:cNvSpPr>
            <a:spLocks noGrp="1"/>
          </p:cNvSpPr>
          <p:nvPr>
            <p:ph type="title"/>
          </p:nvPr>
        </p:nvSpPr>
        <p:spPr/>
        <p:txBody>
          <a:bodyPr/>
          <a:lstStyle/>
          <a:p>
            <a:r>
              <a:rPr lang="en-GB" smtClean="0"/>
              <a:t>From n</a:t>
            </a:r>
            <a:r>
              <a:rPr lang="en-GB" baseline="30000" smtClean="0"/>
              <a:t>2</a:t>
            </a:r>
            <a:r>
              <a:rPr lang="en-GB" smtClean="0"/>
              <a:t> processors to n</a:t>
            </a:r>
            <a:r>
              <a:rPr lang="en-GB" baseline="30000" smtClean="0"/>
              <a:t>1+1/2</a:t>
            </a:r>
            <a:endParaRPr lang="ru-RU" baseline="30000" smtClean="0"/>
          </a:p>
        </p:txBody>
      </p:sp>
      <p:sp>
        <p:nvSpPr>
          <p:cNvPr id="1030" name="Content Placeholder 2"/>
          <p:cNvSpPr>
            <a:spLocks noGrp="1"/>
          </p:cNvSpPr>
          <p:nvPr>
            <p:ph idx="1"/>
          </p:nvPr>
        </p:nvSpPr>
        <p:spPr>
          <a:xfrm>
            <a:off x="928688" y="5214938"/>
            <a:ext cx="7958137" cy="595312"/>
          </a:xfrm>
        </p:spPr>
        <p:txBody>
          <a:bodyPr>
            <a:normAutofit fontScale="47500" lnSpcReduction="20000"/>
          </a:bodyPr>
          <a:lstStyle/>
          <a:p>
            <a:pPr>
              <a:buFont typeface="Wingdings" pitchFamily="2" charset="2"/>
              <a:buNone/>
            </a:pPr>
            <a:r>
              <a:rPr lang="en-GB" sz="2400" smtClean="0"/>
              <a:t>Step 1: Partition into disjoint blocks of size</a:t>
            </a:r>
          </a:p>
          <a:p>
            <a:pPr>
              <a:buFont typeface="Wingdings" pitchFamily="2" charset="2"/>
              <a:buNone/>
            </a:pPr>
            <a:r>
              <a:rPr lang="en-GB" sz="2400" smtClean="0"/>
              <a:t>Step 2: Apply A1 to each block</a:t>
            </a:r>
          </a:p>
          <a:p>
            <a:pPr>
              <a:buFont typeface="Wingdings" pitchFamily="2" charset="2"/>
              <a:buNone/>
            </a:pPr>
            <a:r>
              <a:rPr lang="en-GB" sz="2400" smtClean="0"/>
              <a:t>Step 3: Apply A1 to the results from the step 2</a:t>
            </a:r>
            <a:endParaRPr lang="ru-RU" sz="2400" smtClean="0"/>
          </a:p>
        </p:txBody>
      </p:sp>
      <p:sp>
        <p:nvSpPr>
          <p:cNvPr id="1031" name="Rectangle 4"/>
          <p:cNvSpPr>
            <a:spLocks noChangeArrowheads="1"/>
          </p:cNvSpPr>
          <p:nvPr/>
        </p:nvSpPr>
        <p:spPr bwMode="auto">
          <a:xfrm>
            <a:off x="1643063" y="2357438"/>
            <a:ext cx="7215187" cy="357187"/>
          </a:xfrm>
          <a:prstGeom prst="rect">
            <a:avLst/>
          </a:prstGeom>
          <a:solidFill>
            <a:schemeClr val="accent1"/>
          </a:solidFill>
          <a:ln w="9525" algn="ctr">
            <a:solidFill>
              <a:schemeClr val="tx1"/>
            </a:solidFill>
            <a:round/>
            <a:headEnd/>
            <a:tailEnd/>
          </a:ln>
        </p:spPr>
        <p:txBody>
          <a:bodyPr wrap="none"/>
          <a:lstStyle/>
          <a:p>
            <a:endParaRPr lang="ru-RU"/>
          </a:p>
        </p:txBody>
      </p:sp>
      <p:cxnSp>
        <p:nvCxnSpPr>
          <p:cNvPr id="1032" name="Straight Connector 6"/>
          <p:cNvCxnSpPr>
            <a:cxnSpLocks noChangeShapeType="1"/>
          </p:cNvCxnSpPr>
          <p:nvPr/>
        </p:nvCxnSpPr>
        <p:spPr bwMode="auto">
          <a:xfrm rot="5400000">
            <a:off x="1893888" y="2535238"/>
            <a:ext cx="928687" cy="1587"/>
          </a:xfrm>
          <a:prstGeom prst="line">
            <a:avLst/>
          </a:prstGeom>
          <a:noFill/>
          <a:ln w="9525" algn="ctr">
            <a:solidFill>
              <a:schemeClr val="tx1"/>
            </a:solidFill>
            <a:round/>
            <a:headEnd/>
            <a:tailEnd/>
          </a:ln>
        </p:spPr>
      </p:cxnSp>
      <p:cxnSp>
        <p:nvCxnSpPr>
          <p:cNvPr id="1033" name="Straight Connector 7"/>
          <p:cNvCxnSpPr>
            <a:cxnSpLocks noChangeShapeType="1"/>
          </p:cNvCxnSpPr>
          <p:nvPr/>
        </p:nvCxnSpPr>
        <p:spPr bwMode="auto">
          <a:xfrm rot="5400000">
            <a:off x="2606675" y="2535238"/>
            <a:ext cx="928687" cy="1588"/>
          </a:xfrm>
          <a:prstGeom prst="line">
            <a:avLst/>
          </a:prstGeom>
          <a:noFill/>
          <a:ln w="9525" algn="ctr">
            <a:solidFill>
              <a:schemeClr val="tx1"/>
            </a:solidFill>
            <a:round/>
            <a:headEnd/>
            <a:tailEnd/>
          </a:ln>
        </p:spPr>
      </p:cxnSp>
      <p:cxnSp>
        <p:nvCxnSpPr>
          <p:cNvPr id="1034" name="Straight Connector 8"/>
          <p:cNvCxnSpPr>
            <a:cxnSpLocks noChangeShapeType="1"/>
          </p:cNvCxnSpPr>
          <p:nvPr/>
        </p:nvCxnSpPr>
        <p:spPr bwMode="auto">
          <a:xfrm rot="5400000">
            <a:off x="3322638" y="2535238"/>
            <a:ext cx="928687" cy="1587"/>
          </a:xfrm>
          <a:prstGeom prst="line">
            <a:avLst/>
          </a:prstGeom>
          <a:noFill/>
          <a:ln w="9525" algn="ctr">
            <a:solidFill>
              <a:schemeClr val="tx1"/>
            </a:solidFill>
            <a:round/>
            <a:headEnd/>
            <a:tailEnd/>
          </a:ln>
        </p:spPr>
      </p:cxnSp>
      <p:cxnSp>
        <p:nvCxnSpPr>
          <p:cNvPr id="1035" name="Straight Connector 9"/>
          <p:cNvCxnSpPr>
            <a:cxnSpLocks noChangeShapeType="1"/>
          </p:cNvCxnSpPr>
          <p:nvPr/>
        </p:nvCxnSpPr>
        <p:spPr bwMode="auto">
          <a:xfrm rot="5400000">
            <a:off x="4035425" y="2535238"/>
            <a:ext cx="928687" cy="1588"/>
          </a:xfrm>
          <a:prstGeom prst="line">
            <a:avLst/>
          </a:prstGeom>
          <a:noFill/>
          <a:ln w="9525" algn="ctr">
            <a:solidFill>
              <a:schemeClr val="tx1"/>
            </a:solidFill>
            <a:round/>
            <a:headEnd/>
            <a:tailEnd/>
          </a:ln>
        </p:spPr>
      </p:cxnSp>
      <p:cxnSp>
        <p:nvCxnSpPr>
          <p:cNvPr id="1036" name="Straight Connector 10"/>
          <p:cNvCxnSpPr>
            <a:cxnSpLocks noChangeShapeType="1"/>
          </p:cNvCxnSpPr>
          <p:nvPr/>
        </p:nvCxnSpPr>
        <p:spPr bwMode="auto">
          <a:xfrm rot="5400000">
            <a:off x="4749800" y="2535238"/>
            <a:ext cx="928687" cy="1588"/>
          </a:xfrm>
          <a:prstGeom prst="line">
            <a:avLst/>
          </a:prstGeom>
          <a:noFill/>
          <a:ln w="9525" algn="ctr">
            <a:solidFill>
              <a:schemeClr val="tx1"/>
            </a:solidFill>
            <a:round/>
            <a:headEnd/>
            <a:tailEnd/>
          </a:ln>
        </p:spPr>
      </p:cxnSp>
      <p:cxnSp>
        <p:nvCxnSpPr>
          <p:cNvPr id="1037" name="Straight Connector 11"/>
          <p:cNvCxnSpPr>
            <a:cxnSpLocks noChangeShapeType="1"/>
          </p:cNvCxnSpPr>
          <p:nvPr/>
        </p:nvCxnSpPr>
        <p:spPr bwMode="auto">
          <a:xfrm rot="5400000">
            <a:off x="5464175" y="2535238"/>
            <a:ext cx="928687" cy="1588"/>
          </a:xfrm>
          <a:prstGeom prst="line">
            <a:avLst/>
          </a:prstGeom>
          <a:noFill/>
          <a:ln w="9525" algn="ctr">
            <a:solidFill>
              <a:schemeClr val="tx1"/>
            </a:solidFill>
            <a:round/>
            <a:headEnd/>
            <a:tailEnd/>
          </a:ln>
        </p:spPr>
      </p:cxnSp>
      <p:cxnSp>
        <p:nvCxnSpPr>
          <p:cNvPr id="1038" name="Straight Connector 12"/>
          <p:cNvCxnSpPr>
            <a:cxnSpLocks noChangeShapeType="1"/>
          </p:cNvCxnSpPr>
          <p:nvPr/>
        </p:nvCxnSpPr>
        <p:spPr bwMode="auto">
          <a:xfrm rot="5400000">
            <a:off x="6108700" y="2535238"/>
            <a:ext cx="928687" cy="1588"/>
          </a:xfrm>
          <a:prstGeom prst="line">
            <a:avLst/>
          </a:prstGeom>
          <a:noFill/>
          <a:ln w="9525" algn="ctr">
            <a:solidFill>
              <a:schemeClr val="tx1"/>
            </a:solidFill>
            <a:round/>
            <a:headEnd/>
            <a:tailEnd/>
          </a:ln>
        </p:spPr>
      </p:cxnSp>
      <p:cxnSp>
        <p:nvCxnSpPr>
          <p:cNvPr id="1039" name="Straight Connector 13"/>
          <p:cNvCxnSpPr>
            <a:cxnSpLocks noChangeShapeType="1"/>
          </p:cNvCxnSpPr>
          <p:nvPr/>
        </p:nvCxnSpPr>
        <p:spPr bwMode="auto">
          <a:xfrm rot="5400000">
            <a:off x="6823075" y="2535238"/>
            <a:ext cx="928687" cy="1588"/>
          </a:xfrm>
          <a:prstGeom prst="line">
            <a:avLst/>
          </a:prstGeom>
          <a:noFill/>
          <a:ln w="9525" algn="ctr">
            <a:solidFill>
              <a:schemeClr val="tx1"/>
            </a:solidFill>
            <a:round/>
            <a:headEnd/>
            <a:tailEnd/>
          </a:ln>
        </p:spPr>
      </p:cxnSp>
      <p:cxnSp>
        <p:nvCxnSpPr>
          <p:cNvPr id="1040" name="Straight Connector 14"/>
          <p:cNvCxnSpPr>
            <a:cxnSpLocks noChangeShapeType="1"/>
          </p:cNvCxnSpPr>
          <p:nvPr/>
        </p:nvCxnSpPr>
        <p:spPr bwMode="auto">
          <a:xfrm rot="5400000">
            <a:off x="7607300" y="2535238"/>
            <a:ext cx="928687" cy="1588"/>
          </a:xfrm>
          <a:prstGeom prst="line">
            <a:avLst/>
          </a:prstGeom>
          <a:noFill/>
          <a:ln w="9525" algn="ctr">
            <a:solidFill>
              <a:schemeClr val="tx1"/>
            </a:solidFill>
            <a:round/>
            <a:headEnd/>
            <a:tailEnd/>
          </a:ln>
        </p:spPr>
      </p:cxnSp>
      <p:grpSp>
        <p:nvGrpSpPr>
          <p:cNvPr id="2" name="Group 98"/>
          <p:cNvGrpSpPr>
            <a:grpSpLocks/>
          </p:cNvGrpSpPr>
          <p:nvPr/>
        </p:nvGrpSpPr>
        <p:grpSpPr bwMode="auto">
          <a:xfrm>
            <a:off x="1500188" y="2571750"/>
            <a:ext cx="7215187" cy="1143000"/>
            <a:chOff x="1500166" y="2571744"/>
            <a:chExt cx="7215238" cy="1143008"/>
          </a:xfrm>
        </p:grpSpPr>
        <p:sp>
          <p:nvSpPr>
            <p:cNvPr id="1055" name="TextBox 3"/>
            <p:cNvSpPr txBox="1">
              <a:spLocks noChangeArrowheads="1"/>
            </p:cNvSpPr>
            <p:nvPr/>
          </p:nvSpPr>
          <p:spPr bwMode="auto">
            <a:xfrm>
              <a:off x="1500166" y="2571744"/>
              <a:ext cx="6929486" cy="461665"/>
            </a:xfrm>
            <a:prstGeom prst="rect">
              <a:avLst/>
            </a:prstGeom>
            <a:noFill/>
            <a:ln w="9525">
              <a:noFill/>
              <a:miter lim="800000"/>
              <a:headEnd/>
              <a:tailEnd/>
            </a:ln>
          </p:spPr>
          <p:txBody>
            <a:bodyPr>
              <a:spAutoFit/>
            </a:bodyPr>
            <a:lstStyle/>
            <a:p>
              <a:endParaRPr lang="ru-RU"/>
            </a:p>
          </p:txBody>
        </p:sp>
        <p:sp>
          <p:nvSpPr>
            <p:cNvPr id="1056" name="Rounded Rectangle 15"/>
            <p:cNvSpPr>
              <a:spLocks noChangeArrowheads="1"/>
            </p:cNvSpPr>
            <p:nvPr/>
          </p:nvSpPr>
          <p:spPr bwMode="auto">
            <a:xfrm>
              <a:off x="2428860" y="3143248"/>
              <a:ext cx="571504" cy="571504"/>
            </a:xfrm>
            <a:prstGeom prst="roundRect">
              <a:avLst>
                <a:gd name="adj" fmla="val 16667"/>
              </a:avLst>
            </a:prstGeom>
            <a:solidFill>
              <a:srgbClr val="92D050"/>
            </a:solidFill>
            <a:ln w="9525" algn="ctr">
              <a:solidFill>
                <a:schemeClr val="tx1"/>
              </a:solidFill>
              <a:round/>
              <a:headEnd/>
              <a:tailEnd/>
            </a:ln>
          </p:spPr>
          <p:txBody>
            <a:bodyPr wrap="none"/>
            <a:lstStyle/>
            <a:p>
              <a:r>
                <a:rPr lang="en-GB"/>
                <a:t>A1</a:t>
              </a:r>
              <a:endParaRPr lang="ru-RU"/>
            </a:p>
          </p:txBody>
        </p:sp>
        <p:sp>
          <p:nvSpPr>
            <p:cNvPr id="1057" name="Rounded Rectangle 16"/>
            <p:cNvSpPr>
              <a:spLocks noChangeArrowheads="1"/>
            </p:cNvSpPr>
            <p:nvPr/>
          </p:nvSpPr>
          <p:spPr bwMode="auto">
            <a:xfrm>
              <a:off x="3143240" y="3143248"/>
              <a:ext cx="571504" cy="571504"/>
            </a:xfrm>
            <a:prstGeom prst="roundRect">
              <a:avLst>
                <a:gd name="adj" fmla="val 16667"/>
              </a:avLst>
            </a:prstGeom>
            <a:solidFill>
              <a:srgbClr val="92D050"/>
            </a:solidFill>
            <a:ln w="9525" algn="ctr">
              <a:solidFill>
                <a:schemeClr val="tx1"/>
              </a:solidFill>
              <a:round/>
              <a:headEnd/>
              <a:tailEnd/>
            </a:ln>
          </p:spPr>
          <p:txBody>
            <a:bodyPr wrap="none"/>
            <a:lstStyle/>
            <a:p>
              <a:r>
                <a:rPr lang="en-GB"/>
                <a:t>A1</a:t>
              </a:r>
              <a:endParaRPr lang="ru-RU"/>
            </a:p>
          </p:txBody>
        </p:sp>
        <p:sp>
          <p:nvSpPr>
            <p:cNvPr id="1058" name="Rounded Rectangle 17"/>
            <p:cNvSpPr>
              <a:spLocks noChangeArrowheads="1"/>
            </p:cNvSpPr>
            <p:nvPr/>
          </p:nvSpPr>
          <p:spPr bwMode="auto">
            <a:xfrm>
              <a:off x="3857620" y="3143248"/>
              <a:ext cx="571504" cy="571504"/>
            </a:xfrm>
            <a:prstGeom prst="roundRect">
              <a:avLst>
                <a:gd name="adj" fmla="val 16667"/>
              </a:avLst>
            </a:prstGeom>
            <a:solidFill>
              <a:srgbClr val="92D050"/>
            </a:solidFill>
            <a:ln w="9525" algn="ctr">
              <a:solidFill>
                <a:schemeClr val="tx1"/>
              </a:solidFill>
              <a:round/>
              <a:headEnd/>
              <a:tailEnd/>
            </a:ln>
          </p:spPr>
          <p:txBody>
            <a:bodyPr wrap="none"/>
            <a:lstStyle/>
            <a:p>
              <a:r>
                <a:rPr lang="en-GB"/>
                <a:t>A1</a:t>
              </a:r>
              <a:endParaRPr lang="ru-RU"/>
            </a:p>
          </p:txBody>
        </p:sp>
        <p:sp>
          <p:nvSpPr>
            <p:cNvPr id="1059" name="Rounded Rectangle 18"/>
            <p:cNvSpPr>
              <a:spLocks noChangeArrowheads="1"/>
            </p:cNvSpPr>
            <p:nvPr/>
          </p:nvSpPr>
          <p:spPr bwMode="auto">
            <a:xfrm>
              <a:off x="4572000" y="3143248"/>
              <a:ext cx="571504" cy="571504"/>
            </a:xfrm>
            <a:prstGeom prst="roundRect">
              <a:avLst>
                <a:gd name="adj" fmla="val 16667"/>
              </a:avLst>
            </a:prstGeom>
            <a:solidFill>
              <a:srgbClr val="92D050"/>
            </a:solidFill>
            <a:ln w="9525" algn="ctr">
              <a:solidFill>
                <a:schemeClr val="tx1"/>
              </a:solidFill>
              <a:round/>
              <a:headEnd/>
              <a:tailEnd/>
            </a:ln>
          </p:spPr>
          <p:txBody>
            <a:bodyPr wrap="none"/>
            <a:lstStyle/>
            <a:p>
              <a:r>
                <a:rPr lang="en-GB"/>
                <a:t>A1</a:t>
              </a:r>
              <a:endParaRPr lang="ru-RU"/>
            </a:p>
          </p:txBody>
        </p:sp>
        <p:sp>
          <p:nvSpPr>
            <p:cNvPr id="1060" name="Rounded Rectangle 19"/>
            <p:cNvSpPr>
              <a:spLocks noChangeArrowheads="1"/>
            </p:cNvSpPr>
            <p:nvPr/>
          </p:nvSpPr>
          <p:spPr bwMode="auto">
            <a:xfrm>
              <a:off x="5286380" y="3143248"/>
              <a:ext cx="571504" cy="571504"/>
            </a:xfrm>
            <a:prstGeom prst="roundRect">
              <a:avLst>
                <a:gd name="adj" fmla="val 16667"/>
              </a:avLst>
            </a:prstGeom>
            <a:solidFill>
              <a:srgbClr val="92D050"/>
            </a:solidFill>
            <a:ln w="9525" algn="ctr">
              <a:solidFill>
                <a:schemeClr val="tx1"/>
              </a:solidFill>
              <a:round/>
              <a:headEnd/>
              <a:tailEnd/>
            </a:ln>
          </p:spPr>
          <p:txBody>
            <a:bodyPr wrap="none"/>
            <a:lstStyle/>
            <a:p>
              <a:r>
                <a:rPr lang="en-GB"/>
                <a:t>A1</a:t>
              </a:r>
              <a:endParaRPr lang="ru-RU"/>
            </a:p>
          </p:txBody>
        </p:sp>
        <p:sp>
          <p:nvSpPr>
            <p:cNvPr id="1061" name="Rounded Rectangle 20"/>
            <p:cNvSpPr>
              <a:spLocks noChangeArrowheads="1"/>
            </p:cNvSpPr>
            <p:nvPr/>
          </p:nvSpPr>
          <p:spPr bwMode="auto">
            <a:xfrm>
              <a:off x="6000760" y="3143248"/>
              <a:ext cx="571504" cy="571504"/>
            </a:xfrm>
            <a:prstGeom prst="roundRect">
              <a:avLst>
                <a:gd name="adj" fmla="val 16667"/>
              </a:avLst>
            </a:prstGeom>
            <a:solidFill>
              <a:srgbClr val="92D050"/>
            </a:solidFill>
            <a:ln w="9525" algn="ctr">
              <a:solidFill>
                <a:schemeClr val="tx1"/>
              </a:solidFill>
              <a:round/>
              <a:headEnd/>
              <a:tailEnd/>
            </a:ln>
          </p:spPr>
          <p:txBody>
            <a:bodyPr wrap="none"/>
            <a:lstStyle/>
            <a:p>
              <a:r>
                <a:rPr lang="en-GB"/>
                <a:t>A1</a:t>
              </a:r>
              <a:endParaRPr lang="ru-RU"/>
            </a:p>
          </p:txBody>
        </p:sp>
        <p:sp>
          <p:nvSpPr>
            <p:cNvPr id="1062" name="Rounded Rectangle 21"/>
            <p:cNvSpPr>
              <a:spLocks noChangeArrowheads="1"/>
            </p:cNvSpPr>
            <p:nvPr/>
          </p:nvSpPr>
          <p:spPr bwMode="auto">
            <a:xfrm>
              <a:off x="6643702" y="3143248"/>
              <a:ext cx="571504" cy="571504"/>
            </a:xfrm>
            <a:prstGeom prst="roundRect">
              <a:avLst>
                <a:gd name="adj" fmla="val 16667"/>
              </a:avLst>
            </a:prstGeom>
            <a:solidFill>
              <a:srgbClr val="92D050"/>
            </a:solidFill>
            <a:ln w="9525" algn="ctr">
              <a:solidFill>
                <a:schemeClr val="tx1"/>
              </a:solidFill>
              <a:round/>
              <a:headEnd/>
              <a:tailEnd/>
            </a:ln>
          </p:spPr>
          <p:txBody>
            <a:bodyPr wrap="none"/>
            <a:lstStyle/>
            <a:p>
              <a:r>
                <a:rPr lang="en-GB"/>
                <a:t>A1</a:t>
              </a:r>
              <a:endParaRPr lang="ru-RU"/>
            </a:p>
          </p:txBody>
        </p:sp>
        <p:sp>
          <p:nvSpPr>
            <p:cNvPr id="1063" name="Rounded Rectangle 22"/>
            <p:cNvSpPr>
              <a:spLocks noChangeArrowheads="1"/>
            </p:cNvSpPr>
            <p:nvPr/>
          </p:nvSpPr>
          <p:spPr bwMode="auto">
            <a:xfrm>
              <a:off x="1714480" y="3143248"/>
              <a:ext cx="571504" cy="571504"/>
            </a:xfrm>
            <a:prstGeom prst="roundRect">
              <a:avLst>
                <a:gd name="adj" fmla="val 16667"/>
              </a:avLst>
            </a:prstGeom>
            <a:solidFill>
              <a:srgbClr val="92D050"/>
            </a:solidFill>
            <a:ln w="9525" algn="ctr">
              <a:solidFill>
                <a:schemeClr val="tx1"/>
              </a:solidFill>
              <a:round/>
              <a:headEnd/>
              <a:tailEnd/>
            </a:ln>
          </p:spPr>
          <p:txBody>
            <a:bodyPr wrap="none"/>
            <a:lstStyle/>
            <a:p>
              <a:r>
                <a:rPr lang="en-GB"/>
                <a:t>A1</a:t>
              </a:r>
              <a:endParaRPr lang="ru-RU"/>
            </a:p>
          </p:txBody>
        </p:sp>
        <p:sp>
          <p:nvSpPr>
            <p:cNvPr id="1064" name="Rounded Rectangle 23"/>
            <p:cNvSpPr>
              <a:spLocks noChangeArrowheads="1"/>
            </p:cNvSpPr>
            <p:nvPr/>
          </p:nvSpPr>
          <p:spPr bwMode="auto">
            <a:xfrm>
              <a:off x="7358082" y="3143248"/>
              <a:ext cx="571504" cy="571504"/>
            </a:xfrm>
            <a:prstGeom prst="roundRect">
              <a:avLst>
                <a:gd name="adj" fmla="val 16667"/>
              </a:avLst>
            </a:prstGeom>
            <a:solidFill>
              <a:srgbClr val="92D050"/>
            </a:solidFill>
            <a:ln w="9525" algn="ctr">
              <a:solidFill>
                <a:schemeClr val="tx1"/>
              </a:solidFill>
              <a:round/>
              <a:headEnd/>
              <a:tailEnd/>
            </a:ln>
          </p:spPr>
          <p:txBody>
            <a:bodyPr wrap="none"/>
            <a:lstStyle/>
            <a:p>
              <a:r>
                <a:rPr lang="en-GB"/>
                <a:t>A1</a:t>
              </a:r>
              <a:endParaRPr lang="ru-RU"/>
            </a:p>
          </p:txBody>
        </p:sp>
        <p:sp>
          <p:nvSpPr>
            <p:cNvPr id="1065" name="Rounded Rectangle 24"/>
            <p:cNvSpPr>
              <a:spLocks noChangeArrowheads="1"/>
            </p:cNvSpPr>
            <p:nvPr/>
          </p:nvSpPr>
          <p:spPr bwMode="auto">
            <a:xfrm>
              <a:off x="8143900" y="3143248"/>
              <a:ext cx="571504" cy="571504"/>
            </a:xfrm>
            <a:prstGeom prst="roundRect">
              <a:avLst>
                <a:gd name="adj" fmla="val 16667"/>
              </a:avLst>
            </a:prstGeom>
            <a:solidFill>
              <a:srgbClr val="92D050"/>
            </a:solidFill>
            <a:ln w="9525" algn="ctr">
              <a:solidFill>
                <a:schemeClr val="tx1"/>
              </a:solidFill>
              <a:round/>
              <a:headEnd/>
              <a:tailEnd/>
            </a:ln>
          </p:spPr>
          <p:txBody>
            <a:bodyPr wrap="none"/>
            <a:lstStyle/>
            <a:p>
              <a:r>
                <a:rPr lang="en-GB"/>
                <a:t>A1</a:t>
              </a:r>
              <a:endParaRPr lang="ru-RU"/>
            </a:p>
          </p:txBody>
        </p:sp>
        <p:sp>
          <p:nvSpPr>
            <p:cNvPr id="1066" name="Down Arrow 27"/>
            <p:cNvSpPr>
              <a:spLocks noChangeArrowheads="1"/>
            </p:cNvSpPr>
            <p:nvPr/>
          </p:nvSpPr>
          <p:spPr bwMode="auto">
            <a:xfrm>
              <a:off x="1928794" y="2786058"/>
              <a:ext cx="142876" cy="285752"/>
            </a:xfrm>
            <a:prstGeom prst="downArrow">
              <a:avLst>
                <a:gd name="adj1" fmla="val 50000"/>
                <a:gd name="adj2" fmla="val 50000"/>
              </a:avLst>
            </a:prstGeom>
            <a:solidFill>
              <a:srgbClr val="00B0F0"/>
            </a:solidFill>
            <a:ln w="9525" algn="ctr">
              <a:solidFill>
                <a:schemeClr val="tx1"/>
              </a:solidFill>
              <a:round/>
              <a:headEnd/>
              <a:tailEnd/>
            </a:ln>
          </p:spPr>
          <p:txBody>
            <a:bodyPr wrap="none"/>
            <a:lstStyle/>
            <a:p>
              <a:endParaRPr lang="ru-RU"/>
            </a:p>
          </p:txBody>
        </p:sp>
        <p:sp>
          <p:nvSpPr>
            <p:cNvPr id="1067" name="Down Arrow 28"/>
            <p:cNvSpPr>
              <a:spLocks noChangeArrowheads="1"/>
            </p:cNvSpPr>
            <p:nvPr/>
          </p:nvSpPr>
          <p:spPr bwMode="auto">
            <a:xfrm>
              <a:off x="2643174" y="2786058"/>
              <a:ext cx="142876" cy="285752"/>
            </a:xfrm>
            <a:prstGeom prst="downArrow">
              <a:avLst>
                <a:gd name="adj1" fmla="val 50000"/>
                <a:gd name="adj2" fmla="val 50000"/>
              </a:avLst>
            </a:prstGeom>
            <a:solidFill>
              <a:srgbClr val="00B0F0"/>
            </a:solidFill>
            <a:ln w="9525" algn="ctr">
              <a:solidFill>
                <a:schemeClr val="tx1"/>
              </a:solidFill>
              <a:round/>
              <a:headEnd/>
              <a:tailEnd/>
            </a:ln>
          </p:spPr>
          <p:txBody>
            <a:bodyPr wrap="none"/>
            <a:lstStyle/>
            <a:p>
              <a:endParaRPr lang="ru-RU"/>
            </a:p>
          </p:txBody>
        </p:sp>
        <p:sp>
          <p:nvSpPr>
            <p:cNvPr id="1068" name="Down Arrow 29"/>
            <p:cNvSpPr>
              <a:spLocks noChangeArrowheads="1"/>
            </p:cNvSpPr>
            <p:nvPr/>
          </p:nvSpPr>
          <p:spPr bwMode="auto">
            <a:xfrm>
              <a:off x="3357554" y="2786058"/>
              <a:ext cx="142876" cy="285752"/>
            </a:xfrm>
            <a:prstGeom prst="downArrow">
              <a:avLst>
                <a:gd name="adj1" fmla="val 50000"/>
                <a:gd name="adj2" fmla="val 50000"/>
              </a:avLst>
            </a:prstGeom>
            <a:solidFill>
              <a:srgbClr val="00B0F0"/>
            </a:solidFill>
            <a:ln w="9525" algn="ctr">
              <a:solidFill>
                <a:schemeClr val="tx1"/>
              </a:solidFill>
              <a:round/>
              <a:headEnd/>
              <a:tailEnd/>
            </a:ln>
          </p:spPr>
          <p:txBody>
            <a:bodyPr wrap="none"/>
            <a:lstStyle/>
            <a:p>
              <a:endParaRPr lang="ru-RU"/>
            </a:p>
          </p:txBody>
        </p:sp>
        <p:sp>
          <p:nvSpPr>
            <p:cNvPr id="1069" name="Down Arrow 30"/>
            <p:cNvSpPr>
              <a:spLocks noChangeArrowheads="1"/>
            </p:cNvSpPr>
            <p:nvPr/>
          </p:nvSpPr>
          <p:spPr bwMode="auto">
            <a:xfrm>
              <a:off x="4071934" y="2786058"/>
              <a:ext cx="142876" cy="285752"/>
            </a:xfrm>
            <a:prstGeom prst="downArrow">
              <a:avLst>
                <a:gd name="adj1" fmla="val 50000"/>
                <a:gd name="adj2" fmla="val 50000"/>
              </a:avLst>
            </a:prstGeom>
            <a:solidFill>
              <a:srgbClr val="00B0F0"/>
            </a:solidFill>
            <a:ln w="9525" algn="ctr">
              <a:solidFill>
                <a:schemeClr val="tx1"/>
              </a:solidFill>
              <a:round/>
              <a:headEnd/>
              <a:tailEnd/>
            </a:ln>
          </p:spPr>
          <p:txBody>
            <a:bodyPr wrap="none"/>
            <a:lstStyle/>
            <a:p>
              <a:endParaRPr lang="ru-RU"/>
            </a:p>
          </p:txBody>
        </p:sp>
        <p:sp>
          <p:nvSpPr>
            <p:cNvPr id="1070" name="Down Arrow 31"/>
            <p:cNvSpPr>
              <a:spLocks noChangeArrowheads="1"/>
            </p:cNvSpPr>
            <p:nvPr/>
          </p:nvSpPr>
          <p:spPr bwMode="auto">
            <a:xfrm>
              <a:off x="4786314" y="2786058"/>
              <a:ext cx="142876" cy="285752"/>
            </a:xfrm>
            <a:prstGeom prst="downArrow">
              <a:avLst>
                <a:gd name="adj1" fmla="val 50000"/>
                <a:gd name="adj2" fmla="val 50000"/>
              </a:avLst>
            </a:prstGeom>
            <a:solidFill>
              <a:srgbClr val="00B0F0"/>
            </a:solidFill>
            <a:ln w="9525" algn="ctr">
              <a:solidFill>
                <a:schemeClr val="tx1"/>
              </a:solidFill>
              <a:round/>
              <a:headEnd/>
              <a:tailEnd/>
            </a:ln>
          </p:spPr>
          <p:txBody>
            <a:bodyPr wrap="none"/>
            <a:lstStyle/>
            <a:p>
              <a:endParaRPr lang="ru-RU"/>
            </a:p>
          </p:txBody>
        </p:sp>
        <p:sp>
          <p:nvSpPr>
            <p:cNvPr id="1071" name="Down Arrow 32"/>
            <p:cNvSpPr>
              <a:spLocks noChangeArrowheads="1"/>
            </p:cNvSpPr>
            <p:nvPr/>
          </p:nvSpPr>
          <p:spPr bwMode="auto">
            <a:xfrm>
              <a:off x="5500694" y="2786058"/>
              <a:ext cx="142876" cy="285752"/>
            </a:xfrm>
            <a:prstGeom prst="downArrow">
              <a:avLst>
                <a:gd name="adj1" fmla="val 50000"/>
                <a:gd name="adj2" fmla="val 50000"/>
              </a:avLst>
            </a:prstGeom>
            <a:solidFill>
              <a:srgbClr val="00B0F0"/>
            </a:solidFill>
            <a:ln w="9525" algn="ctr">
              <a:solidFill>
                <a:schemeClr val="tx1"/>
              </a:solidFill>
              <a:round/>
              <a:headEnd/>
              <a:tailEnd/>
            </a:ln>
          </p:spPr>
          <p:txBody>
            <a:bodyPr wrap="none"/>
            <a:lstStyle/>
            <a:p>
              <a:endParaRPr lang="ru-RU"/>
            </a:p>
          </p:txBody>
        </p:sp>
        <p:sp>
          <p:nvSpPr>
            <p:cNvPr id="1072" name="Down Arrow 33"/>
            <p:cNvSpPr>
              <a:spLocks noChangeArrowheads="1"/>
            </p:cNvSpPr>
            <p:nvPr/>
          </p:nvSpPr>
          <p:spPr bwMode="auto">
            <a:xfrm>
              <a:off x="6143636" y="2786058"/>
              <a:ext cx="142876" cy="285752"/>
            </a:xfrm>
            <a:prstGeom prst="downArrow">
              <a:avLst>
                <a:gd name="adj1" fmla="val 50000"/>
                <a:gd name="adj2" fmla="val 50000"/>
              </a:avLst>
            </a:prstGeom>
            <a:solidFill>
              <a:srgbClr val="00B0F0"/>
            </a:solidFill>
            <a:ln w="9525" algn="ctr">
              <a:solidFill>
                <a:schemeClr val="tx1"/>
              </a:solidFill>
              <a:round/>
              <a:headEnd/>
              <a:tailEnd/>
            </a:ln>
          </p:spPr>
          <p:txBody>
            <a:bodyPr wrap="none"/>
            <a:lstStyle/>
            <a:p>
              <a:endParaRPr lang="ru-RU"/>
            </a:p>
          </p:txBody>
        </p:sp>
        <p:sp>
          <p:nvSpPr>
            <p:cNvPr id="1073" name="Down Arrow 34"/>
            <p:cNvSpPr>
              <a:spLocks noChangeArrowheads="1"/>
            </p:cNvSpPr>
            <p:nvPr/>
          </p:nvSpPr>
          <p:spPr bwMode="auto">
            <a:xfrm>
              <a:off x="6858016" y="2786058"/>
              <a:ext cx="142876" cy="285752"/>
            </a:xfrm>
            <a:prstGeom prst="downArrow">
              <a:avLst>
                <a:gd name="adj1" fmla="val 50000"/>
                <a:gd name="adj2" fmla="val 50000"/>
              </a:avLst>
            </a:prstGeom>
            <a:solidFill>
              <a:srgbClr val="00B0F0"/>
            </a:solidFill>
            <a:ln w="9525" algn="ctr">
              <a:solidFill>
                <a:schemeClr val="tx1"/>
              </a:solidFill>
              <a:round/>
              <a:headEnd/>
              <a:tailEnd/>
            </a:ln>
          </p:spPr>
          <p:txBody>
            <a:bodyPr wrap="none"/>
            <a:lstStyle/>
            <a:p>
              <a:endParaRPr lang="ru-RU"/>
            </a:p>
          </p:txBody>
        </p:sp>
        <p:sp>
          <p:nvSpPr>
            <p:cNvPr id="1074" name="Down Arrow 35"/>
            <p:cNvSpPr>
              <a:spLocks noChangeArrowheads="1"/>
            </p:cNvSpPr>
            <p:nvPr/>
          </p:nvSpPr>
          <p:spPr bwMode="auto">
            <a:xfrm>
              <a:off x="7572396" y="2786058"/>
              <a:ext cx="142876" cy="285752"/>
            </a:xfrm>
            <a:prstGeom prst="downArrow">
              <a:avLst>
                <a:gd name="adj1" fmla="val 50000"/>
                <a:gd name="adj2" fmla="val 50000"/>
              </a:avLst>
            </a:prstGeom>
            <a:solidFill>
              <a:srgbClr val="00B0F0"/>
            </a:solidFill>
            <a:ln w="9525" algn="ctr">
              <a:solidFill>
                <a:schemeClr val="tx1"/>
              </a:solidFill>
              <a:round/>
              <a:headEnd/>
              <a:tailEnd/>
            </a:ln>
          </p:spPr>
          <p:txBody>
            <a:bodyPr wrap="none"/>
            <a:lstStyle/>
            <a:p>
              <a:endParaRPr lang="ru-RU"/>
            </a:p>
          </p:txBody>
        </p:sp>
        <p:sp>
          <p:nvSpPr>
            <p:cNvPr id="1075" name="Down Arrow 36"/>
            <p:cNvSpPr>
              <a:spLocks noChangeArrowheads="1"/>
            </p:cNvSpPr>
            <p:nvPr/>
          </p:nvSpPr>
          <p:spPr bwMode="auto">
            <a:xfrm>
              <a:off x="8358214" y="2786058"/>
              <a:ext cx="142876" cy="285752"/>
            </a:xfrm>
            <a:prstGeom prst="downArrow">
              <a:avLst>
                <a:gd name="adj1" fmla="val 50000"/>
                <a:gd name="adj2" fmla="val 50000"/>
              </a:avLst>
            </a:prstGeom>
            <a:solidFill>
              <a:srgbClr val="00B0F0"/>
            </a:solidFill>
            <a:ln w="9525" algn="ctr">
              <a:solidFill>
                <a:schemeClr val="tx1"/>
              </a:solidFill>
              <a:round/>
              <a:headEnd/>
              <a:tailEnd/>
            </a:ln>
          </p:spPr>
          <p:txBody>
            <a:bodyPr wrap="none"/>
            <a:lstStyle/>
            <a:p>
              <a:endParaRPr lang="ru-RU"/>
            </a:p>
          </p:txBody>
        </p:sp>
      </p:grpSp>
      <p:grpSp>
        <p:nvGrpSpPr>
          <p:cNvPr id="3" name="Group 97"/>
          <p:cNvGrpSpPr>
            <a:grpSpLocks/>
          </p:cNvGrpSpPr>
          <p:nvPr/>
        </p:nvGrpSpPr>
        <p:grpSpPr bwMode="auto">
          <a:xfrm>
            <a:off x="2000250" y="3714750"/>
            <a:ext cx="6429375" cy="1285875"/>
            <a:chOff x="2000232" y="3714752"/>
            <a:chExt cx="6429420" cy="1285884"/>
          </a:xfrm>
        </p:grpSpPr>
        <p:sp>
          <p:nvSpPr>
            <p:cNvPr id="1044" name="Rounded Rectangle 37"/>
            <p:cNvSpPr>
              <a:spLocks noChangeArrowheads="1"/>
            </p:cNvSpPr>
            <p:nvPr/>
          </p:nvSpPr>
          <p:spPr bwMode="auto">
            <a:xfrm>
              <a:off x="4786314" y="4429132"/>
              <a:ext cx="571504" cy="571504"/>
            </a:xfrm>
            <a:prstGeom prst="roundRect">
              <a:avLst>
                <a:gd name="adj" fmla="val 16667"/>
              </a:avLst>
            </a:prstGeom>
            <a:solidFill>
              <a:srgbClr val="92D050"/>
            </a:solidFill>
            <a:ln w="9525" algn="ctr">
              <a:solidFill>
                <a:schemeClr val="tx1"/>
              </a:solidFill>
              <a:round/>
              <a:headEnd/>
              <a:tailEnd/>
            </a:ln>
          </p:spPr>
          <p:txBody>
            <a:bodyPr wrap="none"/>
            <a:lstStyle/>
            <a:p>
              <a:r>
                <a:rPr lang="en-GB"/>
                <a:t>A1</a:t>
              </a:r>
              <a:endParaRPr lang="ru-RU"/>
            </a:p>
          </p:txBody>
        </p:sp>
        <p:cxnSp>
          <p:nvCxnSpPr>
            <p:cNvPr id="1045" name="Straight Connector 48"/>
            <p:cNvCxnSpPr>
              <a:cxnSpLocks noChangeShapeType="1"/>
              <a:stCxn id="1063" idx="2"/>
              <a:endCxn id="1044" idx="0"/>
            </p:cNvCxnSpPr>
            <p:nvPr/>
          </p:nvCxnSpPr>
          <p:spPr bwMode="auto">
            <a:xfrm rot="16200000" flipH="1">
              <a:off x="3178959" y="2536025"/>
              <a:ext cx="714380" cy="3071834"/>
            </a:xfrm>
            <a:prstGeom prst="line">
              <a:avLst/>
            </a:prstGeom>
            <a:noFill/>
            <a:ln w="9525" algn="ctr">
              <a:solidFill>
                <a:schemeClr val="tx1"/>
              </a:solidFill>
              <a:round/>
              <a:headEnd/>
              <a:tailEnd/>
            </a:ln>
          </p:spPr>
        </p:cxnSp>
        <p:cxnSp>
          <p:nvCxnSpPr>
            <p:cNvPr id="1046" name="Straight Connector 50"/>
            <p:cNvCxnSpPr>
              <a:cxnSpLocks noChangeShapeType="1"/>
              <a:stCxn id="1056" idx="2"/>
              <a:endCxn id="1044" idx="0"/>
            </p:cNvCxnSpPr>
            <p:nvPr/>
          </p:nvCxnSpPr>
          <p:spPr bwMode="auto">
            <a:xfrm rot="16200000" flipH="1">
              <a:off x="3536149" y="2893215"/>
              <a:ext cx="714380" cy="2357454"/>
            </a:xfrm>
            <a:prstGeom prst="line">
              <a:avLst/>
            </a:prstGeom>
            <a:noFill/>
            <a:ln w="9525" algn="ctr">
              <a:solidFill>
                <a:schemeClr val="tx1"/>
              </a:solidFill>
              <a:round/>
              <a:headEnd/>
              <a:tailEnd/>
            </a:ln>
          </p:spPr>
        </p:cxnSp>
        <p:cxnSp>
          <p:nvCxnSpPr>
            <p:cNvPr id="1047" name="Straight Connector 52"/>
            <p:cNvCxnSpPr>
              <a:cxnSpLocks noChangeShapeType="1"/>
              <a:stCxn id="1057" idx="2"/>
              <a:endCxn id="1044" idx="0"/>
            </p:cNvCxnSpPr>
            <p:nvPr/>
          </p:nvCxnSpPr>
          <p:spPr bwMode="auto">
            <a:xfrm rot="16200000" flipH="1">
              <a:off x="3893339" y="3250405"/>
              <a:ext cx="714380" cy="1643074"/>
            </a:xfrm>
            <a:prstGeom prst="line">
              <a:avLst/>
            </a:prstGeom>
            <a:noFill/>
            <a:ln w="9525" algn="ctr">
              <a:solidFill>
                <a:schemeClr val="tx1"/>
              </a:solidFill>
              <a:round/>
              <a:headEnd/>
              <a:tailEnd/>
            </a:ln>
          </p:spPr>
        </p:cxnSp>
        <p:cxnSp>
          <p:nvCxnSpPr>
            <p:cNvPr id="1048" name="Straight Connector 54"/>
            <p:cNvCxnSpPr>
              <a:cxnSpLocks noChangeShapeType="1"/>
              <a:stCxn id="1058" idx="2"/>
              <a:endCxn id="1044" idx="0"/>
            </p:cNvCxnSpPr>
            <p:nvPr/>
          </p:nvCxnSpPr>
          <p:spPr bwMode="auto">
            <a:xfrm rot="16200000" flipH="1">
              <a:off x="4250529" y="3607595"/>
              <a:ext cx="714380" cy="928694"/>
            </a:xfrm>
            <a:prstGeom prst="line">
              <a:avLst/>
            </a:prstGeom>
            <a:noFill/>
            <a:ln w="9525" algn="ctr">
              <a:solidFill>
                <a:schemeClr val="tx1"/>
              </a:solidFill>
              <a:round/>
              <a:headEnd/>
              <a:tailEnd/>
            </a:ln>
          </p:spPr>
        </p:cxnSp>
        <p:cxnSp>
          <p:nvCxnSpPr>
            <p:cNvPr id="1049" name="Straight Connector 56"/>
            <p:cNvCxnSpPr>
              <a:cxnSpLocks noChangeShapeType="1"/>
              <a:stCxn id="1059" idx="2"/>
              <a:endCxn id="1044" idx="0"/>
            </p:cNvCxnSpPr>
            <p:nvPr/>
          </p:nvCxnSpPr>
          <p:spPr bwMode="auto">
            <a:xfrm rot="16200000" flipH="1">
              <a:off x="4607719" y="3964785"/>
              <a:ext cx="714380" cy="214314"/>
            </a:xfrm>
            <a:prstGeom prst="line">
              <a:avLst/>
            </a:prstGeom>
            <a:noFill/>
            <a:ln w="9525" algn="ctr">
              <a:solidFill>
                <a:schemeClr val="tx1"/>
              </a:solidFill>
              <a:round/>
              <a:headEnd/>
              <a:tailEnd/>
            </a:ln>
          </p:spPr>
        </p:cxnSp>
        <p:cxnSp>
          <p:nvCxnSpPr>
            <p:cNvPr id="1050" name="Straight Connector 58"/>
            <p:cNvCxnSpPr>
              <a:cxnSpLocks noChangeShapeType="1"/>
              <a:stCxn id="1060" idx="2"/>
              <a:endCxn id="1044" idx="0"/>
            </p:cNvCxnSpPr>
            <p:nvPr/>
          </p:nvCxnSpPr>
          <p:spPr bwMode="auto">
            <a:xfrm rot="5400000">
              <a:off x="4964909" y="3821909"/>
              <a:ext cx="714380" cy="500066"/>
            </a:xfrm>
            <a:prstGeom prst="line">
              <a:avLst/>
            </a:prstGeom>
            <a:noFill/>
            <a:ln w="9525" algn="ctr">
              <a:solidFill>
                <a:schemeClr val="tx1"/>
              </a:solidFill>
              <a:round/>
              <a:headEnd/>
              <a:tailEnd/>
            </a:ln>
          </p:spPr>
        </p:cxnSp>
        <p:cxnSp>
          <p:nvCxnSpPr>
            <p:cNvPr id="1051" name="Straight Connector 60"/>
            <p:cNvCxnSpPr>
              <a:cxnSpLocks noChangeShapeType="1"/>
              <a:stCxn id="1061" idx="2"/>
              <a:endCxn id="1044" idx="0"/>
            </p:cNvCxnSpPr>
            <p:nvPr/>
          </p:nvCxnSpPr>
          <p:spPr bwMode="auto">
            <a:xfrm rot="5400000">
              <a:off x="5322099" y="3464719"/>
              <a:ext cx="714380" cy="1214446"/>
            </a:xfrm>
            <a:prstGeom prst="line">
              <a:avLst/>
            </a:prstGeom>
            <a:noFill/>
            <a:ln w="9525" algn="ctr">
              <a:solidFill>
                <a:schemeClr val="tx1"/>
              </a:solidFill>
              <a:round/>
              <a:headEnd/>
              <a:tailEnd/>
            </a:ln>
          </p:spPr>
        </p:cxnSp>
        <p:cxnSp>
          <p:nvCxnSpPr>
            <p:cNvPr id="1052" name="Straight Connector 62"/>
            <p:cNvCxnSpPr>
              <a:cxnSpLocks noChangeShapeType="1"/>
              <a:stCxn id="1062" idx="2"/>
              <a:endCxn id="1044" idx="0"/>
            </p:cNvCxnSpPr>
            <p:nvPr/>
          </p:nvCxnSpPr>
          <p:spPr bwMode="auto">
            <a:xfrm rot="5400000">
              <a:off x="5643570" y="3143248"/>
              <a:ext cx="714380" cy="1857388"/>
            </a:xfrm>
            <a:prstGeom prst="line">
              <a:avLst/>
            </a:prstGeom>
            <a:noFill/>
            <a:ln w="9525" algn="ctr">
              <a:solidFill>
                <a:schemeClr val="tx1"/>
              </a:solidFill>
              <a:round/>
              <a:headEnd/>
              <a:tailEnd/>
            </a:ln>
          </p:spPr>
        </p:cxnSp>
        <p:cxnSp>
          <p:nvCxnSpPr>
            <p:cNvPr id="1053" name="Straight Connector 64"/>
            <p:cNvCxnSpPr>
              <a:cxnSpLocks noChangeShapeType="1"/>
              <a:stCxn id="1064" idx="2"/>
              <a:endCxn id="1044" idx="0"/>
            </p:cNvCxnSpPr>
            <p:nvPr/>
          </p:nvCxnSpPr>
          <p:spPr bwMode="auto">
            <a:xfrm rot="5400000">
              <a:off x="6000760" y="2786058"/>
              <a:ext cx="714380" cy="2571768"/>
            </a:xfrm>
            <a:prstGeom prst="line">
              <a:avLst/>
            </a:prstGeom>
            <a:noFill/>
            <a:ln w="9525" algn="ctr">
              <a:solidFill>
                <a:schemeClr val="tx1"/>
              </a:solidFill>
              <a:round/>
              <a:headEnd/>
              <a:tailEnd/>
            </a:ln>
          </p:spPr>
        </p:cxnSp>
        <p:cxnSp>
          <p:nvCxnSpPr>
            <p:cNvPr id="1054" name="Straight Connector 66"/>
            <p:cNvCxnSpPr>
              <a:cxnSpLocks noChangeShapeType="1"/>
              <a:stCxn id="1065" idx="2"/>
              <a:endCxn id="1044" idx="0"/>
            </p:cNvCxnSpPr>
            <p:nvPr/>
          </p:nvCxnSpPr>
          <p:spPr bwMode="auto">
            <a:xfrm rot="5400000">
              <a:off x="6393669" y="2393149"/>
              <a:ext cx="714380" cy="3357586"/>
            </a:xfrm>
            <a:prstGeom prst="line">
              <a:avLst/>
            </a:prstGeom>
            <a:noFill/>
            <a:ln w="9525" algn="ctr">
              <a:solidFill>
                <a:schemeClr val="tx1"/>
              </a:solidFill>
              <a:round/>
              <a:headEnd/>
              <a:tailEnd/>
            </a:ln>
          </p:spPr>
        </p:cxnSp>
      </p:grpSp>
      <p:grpSp>
        <p:nvGrpSpPr>
          <p:cNvPr id="4" name="Group 102"/>
          <p:cNvGrpSpPr>
            <a:grpSpLocks/>
          </p:cNvGrpSpPr>
          <p:nvPr/>
        </p:nvGrpSpPr>
        <p:grpSpPr bwMode="auto">
          <a:xfrm>
            <a:off x="7593013" y="5572125"/>
            <a:ext cx="693737" cy="1000125"/>
            <a:chOff x="7592240" y="5572140"/>
            <a:chExt cx="694536" cy="1000110"/>
          </a:xfrm>
        </p:grpSpPr>
        <p:graphicFrame>
          <p:nvGraphicFramePr>
            <p:cNvPr id="1027" name="Object 2"/>
            <p:cNvGraphicFramePr>
              <a:graphicFrameLocks noChangeAspect="1"/>
            </p:cNvGraphicFramePr>
            <p:nvPr/>
          </p:nvGraphicFramePr>
          <p:xfrm>
            <a:off x="7592240" y="5572140"/>
            <a:ext cx="694536" cy="500066"/>
          </p:xfrm>
          <a:graphic>
            <a:graphicData uri="http://schemas.openxmlformats.org/presentationml/2006/ole">
              <p:oleObj spid="_x0000_s1027" name="Equation" r:id="rId4" imgW="317160" imgH="228600" progId="Equation.3">
                <p:embed/>
              </p:oleObj>
            </a:graphicData>
          </a:graphic>
        </p:graphicFrame>
        <p:graphicFrame>
          <p:nvGraphicFramePr>
            <p:cNvPr id="1028" name="Object 3"/>
            <p:cNvGraphicFramePr>
              <a:graphicFrameLocks noChangeAspect="1"/>
            </p:cNvGraphicFramePr>
            <p:nvPr/>
          </p:nvGraphicFramePr>
          <p:xfrm>
            <a:off x="7654925" y="6072188"/>
            <a:ext cx="527050" cy="500062"/>
          </p:xfrm>
          <a:graphic>
            <a:graphicData uri="http://schemas.openxmlformats.org/presentationml/2006/ole">
              <p:oleObj spid="_x0000_s1028" name="Equation" r:id="rId5" imgW="241200" imgH="228600" progId="Equation.3">
                <p:embed/>
              </p:oleObj>
            </a:graphicData>
          </a:graphic>
        </p:graphicFrame>
      </p:grpSp>
      <p:graphicFrame>
        <p:nvGraphicFramePr>
          <p:cNvPr id="1026" name="Object 4"/>
          <p:cNvGraphicFramePr>
            <a:graphicFrameLocks noChangeAspect="1"/>
          </p:cNvGraphicFramePr>
          <p:nvPr/>
        </p:nvGraphicFramePr>
        <p:xfrm>
          <a:off x="6357938" y="5214938"/>
          <a:ext cx="466725" cy="442912"/>
        </p:xfrm>
        <a:graphic>
          <a:graphicData uri="http://schemas.openxmlformats.org/presentationml/2006/ole">
            <p:oleObj spid="_x0000_s1026" name="Equation" r:id="rId6" imgW="241200" imgH="2286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p:txBody>
          <a:bodyPr/>
          <a:lstStyle/>
          <a:p>
            <a:r>
              <a:rPr lang="en-GB" smtClean="0"/>
              <a:t>From n</a:t>
            </a:r>
            <a:r>
              <a:rPr lang="en-GB" baseline="30000" smtClean="0"/>
              <a:t>1+1/2</a:t>
            </a:r>
            <a:r>
              <a:rPr lang="en-GB" smtClean="0"/>
              <a:t> processors to n</a:t>
            </a:r>
            <a:r>
              <a:rPr lang="en-GB" baseline="30000" smtClean="0"/>
              <a:t>1+1/4</a:t>
            </a:r>
            <a:endParaRPr lang="ru-RU" baseline="30000" smtClean="0"/>
          </a:p>
        </p:txBody>
      </p:sp>
      <p:sp>
        <p:nvSpPr>
          <p:cNvPr id="2052" name="Content Placeholder 2"/>
          <p:cNvSpPr>
            <a:spLocks noGrp="1"/>
          </p:cNvSpPr>
          <p:nvPr>
            <p:ph idx="1"/>
          </p:nvPr>
        </p:nvSpPr>
        <p:spPr>
          <a:xfrm>
            <a:off x="928688" y="5214938"/>
            <a:ext cx="7958137" cy="595312"/>
          </a:xfrm>
        </p:spPr>
        <p:txBody>
          <a:bodyPr>
            <a:normAutofit fontScale="47500" lnSpcReduction="20000"/>
          </a:bodyPr>
          <a:lstStyle/>
          <a:p>
            <a:pPr>
              <a:buFont typeface="Wingdings" pitchFamily="2" charset="2"/>
              <a:buNone/>
            </a:pPr>
            <a:r>
              <a:rPr lang="en-GB" sz="2400" smtClean="0"/>
              <a:t>Step 1: Partition into disjoint blocks of size</a:t>
            </a:r>
          </a:p>
          <a:p>
            <a:pPr>
              <a:buFont typeface="Wingdings" pitchFamily="2" charset="2"/>
              <a:buNone/>
            </a:pPr>
            <a:r>
              <a:rPr lang="en-GB" sz="2400" smtClean="0"/>
              <a:t>Step 2: Apply A2 to each block</a:t>
            </a:r>
          </a:p>
          <a:p>
            <a:pPr>
              <a:buFont typeface="Wingdings" pitchFamily="2" charset="2"/>
              <a:buNone/>
            </a:pPr>
            <a:r>
              <a:rPr lang="en-GB" sz="2400" smtClean="0"/>
              <a:t>Step 3: Apply A2 to the results from the step 2</a:t>
            </a:r>
            <a:endParaRPr lang="ru-RU" sz="2400" smtClean="0"/>
          </a:p>
        </p:txBody>
      </p:sp>
      <p:sp>
        <p:nvSpPr>
          <p:cNvPr id="2053" name="Rectangle 4"/>
          <p:cNvSpPr>
            <a:spLocks noChangeArrowheads="1"/>
          </p:cNvSpPr>
          <p:nvPr/>
        </p:nvSpPr>
        <p:spPr bwMode="auto">
          <a:xfrm>
            <a:off x="1643063" y="2357438"/>
            <a:ext cx="7215187" cy="357187"/>
          </a:xfrm>
          <a:prstGeom prst="rect">
            <a:avLst/>
          </a:prstGeom>
          <a:solidFill>
            <a:schemeClr val="accent1"/>
          </a:solidFill>
          <a:ln w="9525" algn="ctr">
            <a:solidFill>
              <a:schemeClr val="tx1"/>
            </a:solidFill>
            <a:round/>
            <a:headEnd/>
            <a:tailEnd/>
          </a:ln>
        </p:spPr>
        <p:txBody>
          <a:bodyPr wrap="none"/>
          <a:lstStyle/>
          <a:p>
            <a:endParaRPr lang="ru-RU"/>
          </a:p>
        </p:txBody>
      </p:sp>
      <p:cxnSp>
        <p:nvCxnSpPr>
          <p:cNvPr id="2054" name="Straight Connector 6"/>
          <p:cNvCxnSpPr>
            <a:cxnSpLocks noChangeShapeType="1"/>
          </p:cNvCxnSpPr>
          <p:nvPr/>
        </p:nvCxnSpPr>
        <p:spPr bwMode="auto">
          <a:xfrm rot="5400000">
            <a:off x="1893888" y="2535238"/>
            <a:ext cx="928687" cy="1587"/>
          </a:xfrm>
          <a:prstGeom prst="line">
            <a:avLst/>
          </a:prstGeom>
          <a:noFill/>
          <a:ln w="9525" algn="ctr">
            <a:solidFill>
              <a:schemeClr val="tx1"/>
            </a:solidFill>
            <a:round/>
            <a:headEnd/>
            <a:tailEnd/>
          </a:ln>
        </p:spPr>
      </p:cxnSp>
      <p:cxnSp>
        <p:nvCxnSpPr>
          <p:cNvPr id="2055" name="Straight Connector 7"/>
          <p:cNvCxnSpPr>
            <a:cxnSpLocks noChangeShapeType="1"/>
          </p:cNvCxnSpPr>
          <p:nvPr/>
        </p:nvCxnSpPr>
        <p:spPr bwMode="auto">
          <a:xfrm rot="5400000">
            <a:off x="2606675" y="2535238"/>
            <a:ext cx="928687" cy="1588"/>
          </a:xfrm>
          <a:prstGeom prst="line">
            <a:avLst/>
          </a:prstGeom>
          <a:noFill/>
          <a:ln w="9525" algn="ctr">
            <a:solidFill>
              <a:schemeClr val="tx1"/>
            </a:solidFill>
            <a:round/>
            <a:headEnd/>
            <a:tailEnd/>
          </a:ln>
        </p:spPr>
      </p:cxnSp>
      <p:cxnSp>
        <p:nvCxnSpPr>
          <p:cNvPr id="2056" name="Straight Connector 8"/>
          <p:cNvCxnSpPr>
            <a:cxnSpLocks noChangeShapeType="1"/>
          </p:cNvCxnSpPr>
          <p:nvPr/>
        </p:nvCxnSpPr>
        <p:spPr bwMode="auto">
          <a:xfrm rot="5400000">
            <a:off x="3322638" y="2535238"/>
            <a:ext cx="928687" cy="1587"/>
          </a:xfrm>
          <a:prstGeom prst="line">
            <a:avLst/>
          </a:prstGeom>
          <a:noFill/>
          <a:ln w="9525" algn="ctr">
            <a:solidFill>
              <a:schemeClr val="tx1"/>
            </a:solidFill>
            <a:round/>
            <a:headEnd/>
            <a:tailEnd/>
          </a:ln>
        </p:spPr>
      </p:cxnSp>
      <p:cxnSp>
        <p:nvCxnSpPr>
          <p:cNvPr id="2057" name="Straight Connector 9"/>
          <p:cNvCxnSpPr>
            <a:cxnSpLocks noChangeShapeType="1"/>
          </p:cNvCxnSpPr>
          <p:nvPr/>
        </p:nvCxnSpPr>
        <p:spPr bwMode="auto">
          <a:xfrm rot="5400000">
            <a:off x="4035425" y="2535238"/>
            <a:ext cx="928687" cy="1588"/>
          </a:xfrm>
          <a:prstGeom prst="line">
            <a:avLst/>
          </a:prstGeom>
          <a:noFill/>
          <a:ln w="9525" algn="ctr">
            <a:solidFill>
              <a:schemeClr val="tx1"/>
            </a:solidFill>
            <a:round/>
            <a:headEnd/>
            <a:tailEnd/>
          </a:ln>
        </p:spPr>
      </p:cxnSp>
      <p:cxnSp>
        <p:nvCxnSpPr>
          <p:cNvPr id="2058" name="Straight Connector 10"/>
          <p:cNvCxnSpPr>
            <a:cxnSpLocks noChangeShapeType="1"/>
          </p:cNvCxnSpPr>
          <p:nvPr/>
        </p:nvCxnSpPr>
        <p:spPr bwMode="auto">
          <a:xfrm rot="5400000">
            <a:off x="4749800" y="2535238"/>
            <a:ext cx="928687" cy="1588"/>
          </a:xfrm>
          <a:prstGeom prst="line">
            <a:avLst/>
          </a:prstGeom>
          <a:noFill/>
          <a:ln w="9525" algn="ctr">
            <a:solidFill>
              <a:schemeClr val="tx1"/>
            </a:solidFill>
            <a:round/>
            <a:headEnd/>
            <a:tailEnd/>
          </a:ln>
        </p:spPr>
      </p:cxnSp>
      <p:cxnSp>
        <p:nvCxnSpPr>
          <p:cNvPr id="2059" name="Straight Connector 11"/>
          <p:cNvCxnSpPr>
            <a:cxnSpLocks noChangeShapeType="1"/>
          </p:cNvCxnSpPr>
          <p:nvPr/>
        </p:nvCxnSpPr>
        <p:spPr bwMode="auto">
          <a:xfrm rot="5400000">
            <a:off x="5464175" y="2535238"/>
            <a:ext cx="928687" cy="1588"/>
          </a:xfrm>
          <a:prstGeom prst="line">
            <a:avLst/>
          </a:prstGeom>
          <a:noFill/>
          <a:ln w="9525" algn="ctr">
            <a:solidFill>
              <a:schemeClr val="tx1"/>
            </a:solidFill>
            <a:round/>
            <a:headEnd/>
            <a:tailEnd/>
          </a:ln>
        </p:spPr>
      </p:cxnSp>
      <p:cxnSp>
        <p:nvCxnSpPr>
          <p:cNvPr id="2060" name="Straight Connector 12"/>
          <p:cNvCxnSpPr>
            <a:cxnSpLocks noChangeShapeType="1"/>
          </p:cNvCxnSpPr>
          <p:nvPr/>
        </p:nvCxnSpPr>
        <p:spPr bwMode="auto">
          <a:xfrm rot="5400000">
            <a:off x="6108700" y="2535238"/>
            <a:ext cx="928687" cy="1588"/>
          </a:xfrm>
          <a:prstGeom prst="line">
            <a:avLst/>
          </a:prstGeom>
          <a:noFill/>
          <a:ln w="9525" algn="ctr">
            <a:solidFill>
              <a:schemeClr val="tx1"/>
            </a:solidFill>
            <a:round/>
            <a:headEnd/>
            <a:tailEnd/>
          </a:ln>
        </p:spPr>
      </p:cxnSp>
      <p:cxnSp>
        <p:nvCxnSpPr>
          <p:cNvPr id="2061" name="Straight Connector 13"/>
          <p:cNvCxnSpPr>
            <a:cxnSpLocks noChangeShapeType="1"/>
          </p:cNvCxnSpPr>
          <p:nvPr/>
        </p:nvCxnSpPr>
        <p:spPr bwMode="auto">
          <a:xfrm rot="5400000">
            <a:off x="6823075" y="2535238"/>
            <a:ext cx="928687" cy="1588"/>
          </a:xfrm>
          <a:prstGeom prst="line">
            <a:avLst/>
          </a:prstGeom>
          <a:noFill/>
          <a:ln w="9525" algn="ctr">
            <a:solidFill>
              <a:schemeClr val="tx1"/>
            </a:solidFill>
            <a:round/>
            <a:headEnd/>
            <a:tailEnd/>
          </a:ln>
        </p:spPr>
      </p:cxnSp>
      <p:cxnSp>
        <p:nvCxnSpPr>
          <p:cNvPr id="2062" name="Straight Connector 14"/>
          <p:cNvCxnSpPr>
            <a:cxnSpLocks noChangeShapeType="1"/>
          </p:cNvCxnSpPr>
          <p:nvPr/>
        </p:nvCxnSpPr>
        <p:spPr bwMode="auto">
          <a:xfrm rot="5400000">
            <a:off x="7607300" y="2535238"/>
            <a:ext cx="928687" cy="1588"/>
          </a:xfrm>
          <a:prstGeom prst="line">
            <a:avLst/>
          </a:prstGeom>
          <a:noFill/>
          <a:ln w="9525" algn="ctr">
            <a:solidFill>
              <a:schemeClr val="tx1"/>
            </a:solidFill>
            <a:round/>
            <a:headEnd/>
            <a:tailEnd/>
          </a:ln>
        </p:spPr>
      </p:cxnSp>
      <p:grpSp>
        <p:nvGrpSpPr>
          <p:cNvPr id="2" name="Group 98"/>
          <p:cNvGrpSpPr>
            <a:grpSpLocks/>
          </p:cNvGrpSpPr>
          <p:nvPr/>
        </p:nvGrpSpPr>
        <p:grpSpPr bwMode="auto">
          <a:xfrm>
            <a:off x="1500188" y="2571750"/>
            <a:ext cx="7215187" cy="1143000"/>
            <a:chOff x="1500166" y="2571744"/>
            <a:chExt cx="7215238" cy="1143008"/>
          </a:xfrm>
        </p:grpSpPr>
        <p:sp>
          <p:nvSpPr>
            <p:cNvPr id="2076" name="TextBox 3"/>
            <p:cNvSpPr txBox="1">
              <a:spLocks noChangeArrowheads="1"/>
            </p:cNvSpPr>
            <p:nvPr/>
          </p:nvSpPr>
          <p:spPr bwMode="auto">
            <a:xfrm>
              <a:off x="1500166" y="2571744"/>
              <a:ext cx="6929486" cy="461665"/>
            </a:xfrm>
            <a:prstGeom prst="rect">
              <a:avLst/>
            </a:prstGeom>
            <a:noFill/>
            <a:ln w="9525">
              <a:noFill/>
              <a:miter lim="800000"/>
              <a:headEnd/>
              <a:tailEnd/>
            </a:ln>
          </p:spPr>
          <p:txBody>
            <a:bodyPr>
              <a:spAutoFit/>
            </a:bodyPr>
            <a:lstStyle/>
            <a:p>
              <a:endParaRPr lang="ru-RU"/>
            </a:p>
          </p:txBody>
        </p:sp>
        <p:sp>
          <p:nvSpPr>
            <p:cNvPr id="2077" name="Rounded Rectangle 15"/>
            <p:cNvSpPr>
              <a:spLocks noChangeArrowheads="1"/>
            </p:cNvSpPr>
            <p:nvPr/>
          </p:nvSpPr>
          <p:spPr bwMode="auto">
            <a:xfrm>
              <a:off x="2428860" y="3143248"/>
              <a:ext cx="571504" cy="571504"/>
            </a:xfrm>
            <a:prstGeom prst="roundRect">
              <a:avLst>
                <a:gd name="adj" fmla="val 16667"/>
              </a:avLst>
            </a:prstGeom>
            <a:solidFill>
              <a:srgbClr val="92D050"/>
            </a:solidFill>
            <a:ln w="9525" algn="ctr">
              <a:solidFill>
                <a:schemeClr val="tx1"/>
              </a:solidFill>
              <a:round/>
              <a:headEnd/>
              <a:tailEnd/>
            </a:ln>
          </p:spPr>
          <p:txBody>
            <a:bodyPr wrap="none"/>
            <a:lstStyle/>
            <a:p>
              <a:r>
                <a:rPr lang="en-GB"/>
                <a:t>A2</a:t>
              </a:r>
              <a:endParaRPr lang="ru-RU"/>
            </a:p>
          </p:txBody>
        </p:sp>
        <p:sp>
          <p:nvSpPr>
            <p:cNvPr id="2078" name="Rounded Rectangle 16"/>
            <p:cNvSpPr>
              <a:spLocks noChangeArrowheads="1"/>
            </p:cNvSpPr>
            <p:nvPr/>
          </p:nvSpPr>
          <p:spPr bwMode="auto">
            <a:xfrm>
              <a:off x="3143240" y="3143248"/>
              <a:ext cx="571504" cy="571504"/>
            </a:xfrm>
            <a:prstGeom prst="roundRect">
              <a:avLst>
                <a:gd name="adj" fmla="val 16667"/>
              </a:avLst>
            </a:prstGeom>
            <a:solidFill>
              <a:srgbClr val="92D050"/>
            </a:solidFill>
            <a:ln w="9525" algn="ctr">
              <a:solidFill>
                <a:schemeClr val="tx1"/>
              </a:solidFill>
              <a:round/>
              <a:headEnd/>
              <a:tailEnd/>
            </a:ln>
          </p:spPr>
          <p:txBody>
            <a:bodyPr wrap="none"/>
            <a:lstStyle/>
            <a:p>
              <a:r>
                <a:rPr lang="en-GB"/>
                <a:t>A2</a:t>
              </a:r>
              <a:endParaRPr lang="ru-RU"/>
            </a:p>
          </p:txBody>
        </p:sp>
        <p:sp>
          <p:nvSpPr>
            <p:cNvPr id="2079" name="Rounded Rectangle 17"/>
            <p:cNvSpPr>
              <a:spLocks noChangeArrowheads="1"/>
            </p:cNvSpPr>
            <p:nvPr/>
          </p:nvSpPr>
          <p:spPr bwMode="auto">
            <a:xfrm>
              <a:off x="3857620" y="3143248"/>
              <a:ext cx="571504" cy="571504"/>
            </a:xfrm>
            <a:prstGeom prst="roundRect">
              <a:avLst>
                <a:gd name="adj" fmla="val 16667"/>
              </a:avLst>
            </a:prstGeom>
            <a:solidFill>
              <a:srgbClr val="92D050"/>
            </a:solidFill>
            <a:ln w="9525" algn="ctr">
              <a:solidFill>
                <a:schemeClr val="tx1"/>
              </a:solidFill>
              <a:round/>
              <a:headEnd/>
              <a:tailEnd/>
            </a:ln>
          </p:spPr>
          <p:txBody>
            <a:bodyPr wrap="none"/>
            <a:lstStyle/>
            <a:p>
              <a:r>
                <a:rPr lang="en-GB"/>
                <a:t>A2</a:t>
              </a:r>
              <a:endParaRPr lang="ru-RU"/>
            </a:p>
          </p:txBody>
        </p:sp>
        <p:sp>
          <p:nvSpPr>
            <p:cNvPr id="2080" name="Rounded Rectangle 18"/>
            <p:cNvSpPr>
              <a:spLocks noChangeArrowheads="1"/>
            </p:cNvSpPr>
            <p:nvPr/>
          </p:nvSpPr>
          <p:spPr bwMode="auto">
            <a:xfrm>
              <a:off x="4572000" y="3143248"/>
              <a:ext cx="571504" cy="571504"/>
            </a:xfrm>
            <a:prstGeom prst="roundRect">
              <a:avLst>
                <a:gd name="adj" fmla="val 16667"/>
              </a:avLst>
            </a:prstGeom>
            <a:solidFill>
              <a:srgbClr val="92D050"/>
            </a:solidFill>
            <a:ln w="9525" algn="ctr">
              <a:solidFill>
                <a:schemeClr val="tx1"/>
              </a:solidFill>
              <a:round/>
              <a:headEnd/>
              <a:tailEnd/>
            </a:ln>
          </p:spPr>
          <p:txBody>
            <a:bodyPr wrap="none"/>
            <a:lstStyle/>
            <a:p>
              <a:r>
                <a:rPr lang="en-GB"/>
                <a:t>A2</a:t>
              </a:r>
              <a:endParaRPr lang="ru-RU"/>
            </a:p>
          </p:txBody>
        </p:sp>
        <p:sp>
          <p:nvSpPr>
            <p:cNvPr id="2081" name="Rounded Rectangle 19"/>
            <p:cNvSpPr>
              <a:spLocks noChangeArrowheads="1"/>
            </p:cNvSpPr>
            <p:nvPr/>
          </p:nvSpPr>
          <p:spPr bwMode="auto">
            <a:xfrm>
              <a:off x="5286380" y="3143248"/>
              <a:ext cx="571504" cy="571504"/>
            </a:xfrm>
            <a:prstGeom prst="roundRect">
              <a:avLst>
                <a:gd name="adj" fmla="val 16667"/>
              </a:avLst>
            </a:prstGeom>
            <a:solidFill>
              <a:srgbClr val="92D050"/>
            </a:solidFill>
            <a:ln w="9525" algn="ctr">
              <a:solidFill>
                <a:schemeClr val="tx1"/>
              </a:solidFill>
              <a:round/>
              <a:headEnd/>
              <a:tailEnd/>
            </a:ln>
          </p:spPr>
          <p:txBody>
            <a:bodyPr wrap="none"/>
            <a:lstStyle/>
            <a:p>
              <a:r>
                <a:rPr lang="en-GB"/>
                <a:t>A2</a:t>
              </a:r>
              <a:endParaRPr lang="ru-RU"/>
            </a:p>
          </p:txBody>
        </p:sp>
        <p:sp>
          <p:nvSpPr>
            <p:cNvPr id="2082" name="Rounded Rectangle 20"/>
            <p:cNvSpPr>
              <a:spLocks noChangeArrowheads="1"/>
            </p:cNvSpPr>
            <p:nvPr/>
          </p:nvSpPr>
          <p:spPr bwMode="auto">
            <a:xfrm>
              <a:off x="6000760" y="3143248"/>
              <a:ext cx="571504" cy="571504"/>
            </a:xfrm>
            <a:prstGeom prst="roundRect">
              <a:avLst>
                <a:gd name="adj" fmla="val 16667"/>
              </a:avLst>
            </a:prstGeom>
            <a:solidFill>
              <a:srgbClr val="92D050"/>
            </a:solidFill>
            <a:ln w="9525" algn="ctr">
              <a:solidFill>
                <a:schemeClr val="tx1"/>
              </a:solidFill>
              <a:round/>
              <a:headEnd/>
              <a:tailEnd/>
            </a:ln>
          </p:spPr>
          <p:txBody>
            <a:bodyPr wrap="none"/>
            <a:lstStyle/>
            <a:p>
              <a:r>
                <a:rPr lang="en-GB"/>
                <a:t>A2</a:t>
              </a:r>
              <a:endParaRPr lang="ru-RU"/>
            </a:p>
          </p:txBody>
        </p:sp>
        <p:sp>
          <p:nvSpPr>
            <p:cNvPr id="2083" name="Rounded Rectangle 21"/>
            <p:cNvSpPr>
              <a:spLocks noChangeArrowheads="1"/>
            </p:cNvSpPr>
            <p:nvPr/>
          </p:nvSpPr>
          <p:spPr bwMode="auto">
            <a:xfrm>
              <a:off x="6643702" y="3143248"/>
              <a:ext cx="571504" cy="571504"/>
            </a:xfrm>
            <a:prstGeom prst="roundRect">
              <a:avLst>
                <a:gd name="adj" fmla="val 16667"/>
              </a:avLst>
            </a:prstGeom>
            <a:solidFill>
              <a:srgbClr val="92D050"/>
            </a:solidFill>
            <a:ln w="9525" algn="ctr">
              <a:solidFill>
                <a:schemeClr val="tx1"/>
              </a:solidFill>
              <a:round/>
              <a:headEnd/>
              <a:tailEnd/>
            </a:ln>
          </p:spPr>
          <p:txBody>
            <a:bodyPr wrap="none"/>
            <a:lstStyle/>
            <a:p>
              <a:r>
                <a:rPr lang="en-GB"/>
                <a:t>A2</a:t>
              </a:r>
              <a:endParaRPr lang="ru-RU"/>
            </a:p>
          </p:txBody>
        </p:sp>
        <p:sp>
          <p:nvSpPr>
            <p:cNvPr id="2084" name="Rounded Rectangle 22"/>
            <p:cNvSpPr>
              <a:spLocks noChangeArrowheads="1"/>
            </p:cNvSpPr>
            <p:nvPr/>
          </p:nvSpPr>
          <p:spPr bwMode="auto">
            <a:xfrm>
              <a:off x="1714480" y="3143248"/>
              <a:ext cx="571504" cy="571504"/>
            </a:xfrm>
            <a:prstGeom prst="roundRect">
              <a:avLst>
                <a:gd name="adj" fmla="val 16667"/>
              </a:avLst>
            </a:prstGeom>
            <a:solidFill>
              <a:srgbClr val="92D050"/>
            </a:solidFill>
            <a:ln w="9525" algn="ctr">
              <a:solidFill>
                <a:schemeClr val="tx1"/>
              </a:solidFill>
              <a:round/>
              <a:headEnd/>
              <a:tailEnd/>
            </a:ln>
          </p:spPr>
          <p:txBody>
            <a:bodyPr wrap="none"/>
            <a:lstStyle/>
            <a:p>
              <a:r>
                <a:rPr lang="en-GB"/>
                <a:t>A2</a:t>
              </a:r>
              <a:endParaRPr lang="ru-RU"/>
            </a:p>
          </p:txBody>
        </p:sp>
        <p:sp>
          <p:nvSpPr>
            <p:cNvPr id="2085" name="Rounded Rectangle 23"/>
            <p:cNvSpPr>
              <a:spLocks noChangeArrowheads="1"/>
            </p:cNvSpPr>
            <p:nvPr/>
          </p:nvSpPr>
          <p:spPr bwMode="auto">
            <a:xfrm>
              <a:off x="7358082" y="3143248"/>
              <a:ext cx="571504" cy="571504"/>
            </a:xfrm>
            <a:prstGeom prst="roundRect">
              <a:avLst>
                <a:gd name="adj" fmla="val 16667"/>
              </a:avLst>
            </a:prstGeom>
            <a:solidFill>
              <a:srgbClr val="92D050"/>
            </a:solidFill>
            <a:ln w="9525" algn="ctr">
              <a:solidFill>
                <a:schemeClr val="tx1"/>
              </a:solidFill>
              <a:round/>
              <a:headEnd/>
              <a:tailEnd/>
            </a:ln>
          </p:spPr>
          <p:txBody>
            <a:bodyPr wrap="none"/>
            <a:lstStyle/>
            <a:p>
              <a:r>
                <a:rPr lang="en-GB"/>
                <a:t>A2</a:t>
              </a:r>
              <a:endParaRPr lang="ru-RU"/>
            </a:p>
          </p:txBody>
        </p:sp>
        <p:sp>
          <p:nvSpPr>
            <p:cNvPr id="2086" name="Rounded Rectangle 24"/>
            <p:cNvSpPr>
              <a:spLocks noChangeArrowheads="1"/>
            </p:cNvSpPr>
            <p:nvPr/>
          </p:nvSpPr>
          <p:spPr bwMode="auto">
            <a:xfrm>
              <a:off x="8143900" y="3143248"/>
              <a:ext cx="571504" cy="571504"/>
            </a:xfrm>
            <a:prstGeom prst="roundRect">
              <a:avLst>
                <a:gd name="adj" fmla="val 16667"/>
              </a:avLst>
            </a:prstGeom>
            <a:solidFill>
              <a:srgbClr val="92D050"/>
            </a:solidFill>
            <a:ln w="9525" algn="ctr">
              <a:solidFill>
                <a:schemeClr val="tx1"/>
              </a:solidFill>
              <a:round/>
              <a:headEnd/>
              <a:tailEnd/>
            </a:ln>
          </p:spPr>
          <p:txBody>
            <a:bodyPr wrap="none"/>
            <a:lstStyle/>
            <a:p>
              <a:r>
                <a:rPr lang="en-GB"/>
                <a:t>A2</a:t>
              </a:r>
              <a:endParaRPr lang="ru-RU"/>
            </a:p>
          </p:txBody>
        </p:sp>
        <p:sp>
          <p:nvSpPr>
            <p:cNvPr id="2087" name="Down Arrow 27"/>
            <p:cNvSpPr>
              <a:spLocks noChangeArrowheads="1"/>
            </p:cNvSpPr>
            <p:nvPr/>
          </p:nvSpPr>
          <p:spPr bwMode="auto">
            <a:xfrm>
              <a:off x="1928794" y="2786058"/>
              <a:ext cx="142876" cy="285752"/>
            </a:xfrm>
            <a:prstGeom prst="downArrow">
              <a:avLst>
                <a:gd name="adj1" fmla="val 50000"/>
                <a:gd name="adj2" fmla="val 50000"/>
              </a:avLst>
            </a:prstGeom>
            <a:solidFill>
              <a:srgbClr val="00B0F0"/>
            </a:solidFill>
            <a:ln w="9525" algn="ctr">
              <a:solidFill>
                <a:schemeClr val="tx1"/>
              </a:solidFill>
              <a:round/>
              <a:headEnd/>
              <a:tailEnd/>
            </a:ln>
          </p:spPr>
          <p:txBody>
            <a:bodyPr wrap="none"/>
            <a:lstStyle/>
            <a:p>
              <a:endParaRPr lang="ru-RU"/>
            </a:p>
          </p:txBody>
        </p:sp>
        <p:sp>
          <p:nvSpPr>
            <p:cNvPr id="2088" name="Down Arrow 28"/>
            <p:cNvSpPr>
              <a:spLocks noChangeArrowheads="1"/>
            </p:cNvSpPr>
            <p:nvPr/>
          </p:nvSpPr>
          <p:spPr bwMode="auto">
            <a:xfrm>
              <a:off x="2643174" y="2786058"/>
              <a:ext cx="142876" cy="285752"/>
            </a:xfrm>
            <a:prstGeom prst="downArrow">
              <a:avLst>
                <a:gd name="adj1" fmla="val 50000"/>
                <a:gd name="adj2" fmla="val 50000"/>
              </a:avLst>
            </a:prstGeom>
            <a:solidFill>
              <a:srgbClr val="00B0F0"/>
            </a:solidFill>
            <a:ln w="9525" algn="ctr">
              <a:solidFill>
                <a:schemeClr val="tx1"/>
              </a:solidFill>
              <a:round/>
              <a:headEnd/>
              <a:tailEnd/>
            </a:ln>
          </p:spPr>
          <p:txBody>
            <a:bodyPr wrap="none"/>
            <a:lstStyle/>
            <a:p>
              <a:endParaRPr lang="ru-RU"/>
            </a:p>
          </p:txBody>
        </p:sp>
        <p:sp>
          <p:nvSpPr>
            <p:cNvPr id="2089" name="Down Arrow 29"/>
            <p:cNvSpPr>
              <a:spLocks noChangeArrowheads="1"/>
            </p:cNvSpPr>
            <p:nvPr/>
          </p:nvSpPr>
          <p:spPr bwMode="auto">
            <a:xfrm>
              <a:off x="3357554" y="2786058"/>
              <a:ext cx="142876" cy="285752"/>
            </a:xfrm>
            <a:prstGeom prst="downArrow">
              <a:avLst>
                <a:gd name="adj1" fmla="val 50000"/>
                <a:gd name="adj2" fmla="val 50000"/>
              </a:avLst>
            </a:prstGeom>
            <a:solidFill>
              <a:srgbClr val="00B0F0"/>
            </a:solidFill>
            <a:ln w="9525" algn="ctr">
              <a:solidFill>
                <a:schemeClr val="tx1"/>
              </a:solidFill>
              <a:round/>
              <a:headEnd/>
              <a:tailEnd/>
            </a:ln>
          </p:spPr>
          <p:txBody>
            <a:bodyPr wrap="none"/>
            <a:lstStyle/>
            <a:p>
              <a:endParaRPr lang="ru-RU"/>
            </a:p>
          </p:txBody>
        </p:sp>
        <p:sp>
          <p:nvSpPr>
            <p:cNvPr id="2090" name="Down Arrow 30"/>
            <p:cNvSpPr>
              <a:spLocks noChangeArrowheads="1"/>
            </p:cNvSpPr>
            <p:nvPr/>
          </p:nvSpPr>
          <p:spPr bwMode="auto">
            <a:xfrm>
              <a:off x="4071934" y="2786058"/>
              <a:ext cx="142876" cy="285752"/>
            </a:xfrm>
            <a:prstGeom prst="downArrow">
              <a:avLst>
                <a:gd name="adj1" fmla="val 50000"/>
                <a:gd name="adj2" fmla="val 50000"/>
              </a:avLst>
            </a:prstGeom>
            <a:solidFill>
              <a:srgbClr val="00B0F0"/>
            </a:solidFill>
            <a:ln w="9525" algn="ctr">
              <a:solidFill>
                <a:schemeClr val="tx1"/>
              </a:solidFill>
              <a:round/>
              <a:headEnd/>
              <a:tailEnd/>
            </a:ln>
          </p:spPr>
          <p:txBody>
            <a:bodyPr wrap="none"/>
            <a:lstStyle/>
            <a:p>
              <a:endParaRPr lang="ru-RU"/>
            </a:p>
          </p:txBody>
        </p:sp>
        <p:sp>
          <p:nvSpPr>
            <p:cNvPr id="2091" name="Down Arrow 31"/>
            <p:cNvSpPr>
              <a:spLocks noChangeArrowheads="1"/>
            </p:cNvSpPr>
            <p:nvPr/>
          </p:nvSpPr>
          <p:spPr bwMode="auto">
            <a:xfrm>
              <a:off x="4786314" y="2786058"/>
              <a:ext cx="142876" cy="285752"/>
            </a:xfrm>
            <a:prstGeom prst="downArrow">
              <a:avLst>
                <a:gd name="adj1" fmla="val 50000"/>
                <a:gd name="adj2" fmla="val 50000"/>
              </a:avLst>
            </a:prstGeom>
            <a:solidFill>
              <a:srgbClr val="00B0F0"/>
            </a:solidFill>
            <a:ln w="9525" algn="ctr">
              <a:solidFill>
                <a:schemeClr val="tx1"/>
              </a:solidFill>
              <a:round/>
              <a:headEnd/>
              <a:tailEnd/>
            </a:ln>
          </p:spPr>
          <p:txBody>
            <a:bodyPr wrap="none"/>
            <a:lstStyle/>
            <a:p>
              <a:endParaRPr lang="ru-RU"/>
            </a:p>
          </p:txBody>
        </p:sp>
        <p:sp>
          <p:nvSpPr>
            <p:cNvPr id="2092" name="Down Arrow 32"/>
            <p:cNvSpPr>
              <a:spLocks noChangeArrowheads="1"/>
            </p:cNvSpPr>
            <p:nvPr/>
          </p:nvSpPr>
          <p:spPr bwMode="auto">
            <a:xfrm>
              <a:off x="5500694" y="2786058"/>
              <a:ext cx="142876" cy="285752"/>
            </a:xfrm>
            <a:prstGeom prst="downArrow">
              <a:avLst>
                <a:gd name="adj1" fmla="val 50000"/>
                <a:gd name="adj2" fmla="val 50000"/>
              </a:avLst>
            </a:prstGeom>
            <a:solidFill>
              <a:srgbClr val="00B0F0"/>
            </a:solidFill>
            <a:ln w="9525" algn="ctr">
              <a:solidFill>
                <a:schemeClr val="tx1"/>
              </a:solidFill>
              <a:round/>
              <a:headEnd/>
              <a:tailEnd/>
            </a:ln>
          </p:spPr>
          <p:txBody>
            <a:bodyPr wrap="none"/>
            <a:lstStyle/>
            <a:p>
              <a:endParaRPr lang="ru-RU"/>
            </a:p>
          </p:txBody>
        </p:sp>
        <p:sp>
          <p:nvSpPr>
            <p:cNvPr id="2093" name="Down Arrow 33"/>
            <p:cNvSpPr>
              <a:spLocks noChangeArrowheads="1"/>
            </p:cNvSpPr>
            <p:nvPr/>
          </p:nvSpPr>
          <p:spPr bwMode="auto">
            <a:xfrm>
              <a:off x="6143636" y="2786058"/>
              <a:ext cx="142876" cy="285752"/>
            </a:xfrm>
            <a:prstGeom prst="downArrow">
              <a:avLst>
                <a:gd name="adj1" fmla="val 50000"/>
                <a:gd name="adj2" fmla="val 50000"/>
              </a:avLst>
            </a:prstGeom>
            <a:solidFill>
              <a:srgbClr val="00B0F0"/>
            </a:solidFill>
            <a:ln w="9525" algn="ctr">
              <a:solidFill>
                <a:schemeClr val="tx1"/>
              </a:solidFill>
              <a:round/>
              <a:headEnd/>
              <a:tailEnd/>
            </a:ln>
          </p:spPr>
          <p:txBody>
            <a:bodyPr wrap="none"/>
            <a:lstStyle/>
            <a:p>
              <a:endParaRPr lang="ru-RU"/>
            </a:p>
          </p:txBody>
        </p:sp>
        <p:sp>
          <p:nvSpPr>
            <p:cNvPr id="2094" name="Down Arrow 34"/>
            <p:cNvSpPr>
              <a:spLocks noChangeArrowheads="1"/>
            </p:cNvSpPr>
            <p:nvPr/>
          </p:nvSpPr>
          <p:spPr bwMode="auto">
            <a:xfrm>
              <a:off x="6858016" y="2786058"/>
              <a:ext cx="142876" cy="285752"/>
            </a:xfrm>
            <a:prstGeom prst="downArrow">
              <a:avLst>
                <a:gd name="adj1" fmla="val 50000"/>
                <a:gd name="adj2" fmla="val 50000"/>
              </a:avLst>
            </a:prstGeom>
            <a:solidFill>
              <a:srgbClr val="00B0F0"/>
            </a:solidFill>
            <a:ln w="9525" algn="ctr">
              <a:solidFill>
                <a:schemeClr val="tx1"/>
              </a:solidFill>
              <a:round/>
              <a:headEnd/>
              <a:tailEnd/>
            </a:ln>
          </p:spPr>
          <p:txBody>
            <a:bodyPr wrap="none"/>
            <a:lstStyle/>
            <a:p>
              <a:endParaRPr lang="ru-RU"/>
            </a:p>
          </p:txBody>
        </p:sp>
        <p:sp>
          <p:nvSpPr>
            <p:cNvPr id="2095" name="Down Arrow 35"/>
            <p:cNvSpPr>
              <a:spLocks noChangeArrowheads="1"/>
            </p:cNvSpPr>
            <p:nvPr/>
          </p:nvSpPr>
          <p:spPr bwMode="auto">
            <a:xfrm>
              <a:off x="7572396" y="2786058"/>
              <a:ext cx="142876" cy="285752"/>
            </a:xfrm>
            <a:prstGeom prst="downArrow">
              <a:avLst>
                <a:gd name="adj1" fmla="val 50000"/>
                <a:gd name="adj2" fmla="val 50000"/>
              </a:avLst>
            </a:prstGeom>
            <a:solidFill>
              <a:srgbClr val="00B0F0"/>
            </a:solidFill>
            <a:ln w="9525" algn="ctr">
              <a:solidFill>
                <a:schemeClr val="tx1"/>
              </a:solidFill>
              <a:round/>
              <a:headEnd/>
              <a:tailEnd/>
            </a:ln>
          </p:spPr>
          <p:txBody>
            <a:bodyPr wrap="none"/>
            <a:lstStyle/>
            <a:p>
              <a:endParaRPr lang="ru-RU"/>
            </a:p>
          </p:txBody>
        </p:sp>
        <p:sp>
          <p:nvSpPr>
            <p:cNvPr id="2096" name="Down Arrow 36"/>
            <p:cNvSpPr>
              <a:spLocks noChangeArrowheads="1"/>
            </p:cNvSpPr>
            <p:nvPr/>
          </p:nvSpPr>
          <p:spPr bwMode="auto">
            <a:xfrm>
              <a:off x="8358214" y="2786058"/>
              <a:ext cx="142876" cy="285752"/>
            </a:xfrm>
            <a:prstGeom prst="downArrow">
              <a:avLst>
                <a:gd name="adj1" fmla="val 50000"/>
                <a:gd name="adj2" fmla="val 50000"/>
              </a:avLst>
            </a:prstGeom>
            <a:solidFill>
              <a:srgbClr val="00B0F0"/>
            </a:solidFill>
            <a:ln w="9525" algn="ctr">
              <a:solidFill>
                <a:schemeClr val="tx1"/>
              </a:solidFill>
              <a:round/>
              <a:headEnd/>
              <a:tailEnd/>
            </a:ln>
          </p:spPr>
          <p:txBody>
            <a:bodyPr wrap="none"/>
            <a:lstStyle/>
            <a:p>
              <a:endParaRPr lang="ru-RU"/>
            </a:p>
          </p:txBody>
        </p:sp>
      </p:grpSp>
      <p:grpSp>
        <p:nvGrpSpPr>
          <p:cNvPr id="3" name="Group 97"/>
          <p:cNvGrpSpPr>
            <a:grpSpLocks/>
          </p:cNvGrpSpPr>
          <p:nvPr/>
        </p:nvGrpSpPr>
        <p:grpSpPr bwMode="auto">
          <a:xfrm>
            <a:off x="2000250" y="3714750"/>
            <a:ext cx="6429375" cy="1285875"/>
            <a:chOff x="2000232" y="3714752"/>
            <a:chExt cx="6429420" cy="1285884"/>
          </a:xfrm>
        </p:grpSpPr>
        <p:sp>
          <p:nvSpPr>
            <p:cNvPr id="2065" name="Rounded Rectangle 37"/>
            <p:cNvSpPr>
              <a:spLocks noChangeArrowheads="1"/>
            </p:cNvSpPr>
            <p:nvPr/>
          </p:nvSpPr>
          <p:spPr bwMode="auto">
            <a:xfrm>
              <a:off x="4786314" y="4429132"/>
              <a:ext cx="571504" cy="571504"/>
            </a:xfrm>
            <a:prstGeom prst="roundRect">
              <a:avLst>
                <a:gd name="adj" fmla="val 16667"/>
              </a:avLst>
            </a:prstGeom>
            <a:solidFill>
              <a:srgbClr val="92D050"/>
            </a:solidFill>
            <a:ln w="9525" algn="ctr">
              <a:solidFill>
                <a:schemeClr val="tx1"/>
              </a:solidFill>
              <a:round/>
              <a:headEnd/>
              <a:tailEnd/>
            </a:ln>
          </p:spPr>
          <p:txBody>
            <a:bodyPr wrap="none"/>
            <a:lstStyle/>
            <a:p>
              <a:r>
                <a:rPr lang="en-GB"/>
                <a:t>A2</a:t>
              </a:r>
              <a:endParaRPr lang="ru-RU"/>
            </a:p>
          </p:txBody>
        </p:sp>
        <p:cxnSp>
          <p:nvCxnSpPr>
            <p:cNvPr id="2066" name="Straight Connector 48"/>
            <p:cNvCxnSpPr>
              <a:cxnSpLocks noChangeShapeType="1"/>
              <a:stCxn id="2084" idx="2"/>
              <a:endCxn id="2065" idx="0"/>
            </p:cNvCxnSpPr>
            <p:nvPr/>
          </p:nvCxnSpPr>
          <p:spPr bwMode="auto">
            <a:xfrm rot="16200000" flipH="1">
              <a:off x="3178959" y="2536025"/>
              <a:ext cx="714380" cy="3071834"/>
            </a:xfrm>
            <a:prstGeom prst="line">
              <a:avLst/>
            </a:prstGeom>
            <a:noFill/>
            <a:ln w="9525" algn="ctr">
              <a:solidFill>
                <a:schemeClr val="tx1"/>
              </a:solidFill>
              <a:round/>
              <a:headEnd/>
              <a:tailEnd/>
            </a:ln>
          </p:spPr>
        </p:cxnSp>
        <p:cxnSp>
          <p:nvCxnSpPr>
            <p:cNvPr id="2067" name="Straight Connector 50"/>
            <p:cNvCxnSpPr>
              <a:cxnSpLocks noChangeShapeType="1"/>
              <a:stCxn id="2077" idx="2"/>
              <a:endCxn id="2065" idx="0"/>
            </p:cNvCxnSpPr>
            <p:nvPr/>
          </p:nvCxnSpPr>
          <p:spPr bwMode="auto">
            <a:xfrm rot="16200000" flipH="1">
              <a:off x="3536149" y="2893215"/>
              <a:ext cx="714380" cy="2357454"/>
            </a:xfrm>
            <a:prstGeom prst="line">
              <a:avLst/>
            </a:prstGeom>
            <a:noFill/>
            <a:ln w="9525" algn="ctr">
              <a:solidFill>
                <a:schemeClr val="tx1"/>
              </a:solidFill>
              <a:round/>
              <a:headEnd/>
              <a:tailEnd/>
            </a:ln>
          </p:spPr>
        </p:cxnSp>
        <p:cxnSp>
          <p:nvCxnSpPr>
            <p:cNvPr id="2068" name="Straight Connector 52"/>
            <p:cNvCxnSpPr>
              <a:cxnSpLocks noChangeShapeType="1"/>
              <a:stCxn id="2078" idx="2"/>
              <a:endCxn id="2065" idx="0"/>
            </p:cNvCxnSpPr>
            <p:nvPr/>
          </p:nvCxnSpPr>
          <p:spPr bwMode="auto">
            <a:xfrm rot="16200000" flipH="1">
              <a:off x="3893339" y="3250405"/>
              <a:ext cx="714380" cy="1643074"/>
            </a:xfrm>
            <a:prstGeom prst="line">
              <a:avLst/>
            </a:prstGeom>
            <a:noFill/>
            <a:ln w="9525" algn="ctr">
              <a:solidFill>
                <a:schemeClr val="tx1"/>
              </a:solidFill>
              <a:round/>
              <a:headEnd/>
              <a:tailEnd/>
            </a:ln>
          </p:spPr>
        </p:cxnSp>
        <p:cxnSp>
          <p:nvCxnSpPr>
            <p:cNvPr id="2069" name="Straight Connector 54"/>
            <p:cNvCxnSpPr>
              <a:cxnSpLocks noChangeShapeType="1"/>
              <a:stCxn id="2079" idx="2"/>
              <a:endCxn id="2065" idx="0"/>
            </p:cNvCxnSpPr>
            <p:nvPr/>
          </p:nvCxnSpPr>
          <p:spPr bwMode="auto">
            <a:xfrm rot="16200000" flipH="1">
              <a:off x="4250529" y="3607595"/>
              <a:ext cx="714380" cy="928694"/>
            </a:xfrm>
            <a:prstGeom prst="line">
              <a:avLst/>
            </a:prstGeom>
            <a:noFill/>
            <a:ln w="9525" algn="ctr">
              <a:solidFill>
                <a:schemeClr val="tx1"/>
              </a:solidFill>
              <a:round/>
              <a:headEnd/>
              <a:tailEnd/>
            </a:ln>
          </p:spPr>
        </p:cxnSp>
        <p:cxnSp>
          <p:nvCxnSpPr>
            <p:cNvPr id="2070" name="Straight Connector 56"/>
            <p:cNvCxnSpPr>
              <a:cxnSpLocks noChangeShapeType="1"/>
              <a:stCxn id="2080" idx="2"/>
              <a:endCxn id="2065" idx="0"/>
            </p:cNvCxnSpPr>
            <p:nvPr/>
          </p:nvCxnSpPr>
          <p:spPr bwMode="auto">
            <a:xfrm rot="16200000" flipH="1">
              <a:off x="4607719" y="3964785"/>
              <a:ext cx="714380" cy="214314"/>
            </a:xfrm>
            <a:prstGeom prst="line">
              <a:avLst/>
            </a:prstGeom>
            <a:noFill/>
            <a:ln w="9525" algn="ctr">
              <a:solidFill>
                <a:schemeClr val="tx1"/>
              </a:solidFill>
              <a:round/>
              <a:headEnd/>
              <a:tailEnd/>
            </a:ln>
          </p:spPr>
        </p:cxnSp>
        <p:cxnSp>
          <p:nvCxnSpPr>
            <p:cNvPr id="2071" name="Straight Connector 58"/>
            <p:cNvCxnSpPr>
              <a:cxnSpLocks noChangeShapeType="1"/>
              <a:stCxn id="2081" idx="2"/>
              <a:endCxn id="2065" idx="0"/>
            </p:cNvCxnSpPr>
            <p:nvPr/>
          </p:nvCxnSpPr>
          <p:spPr bwMode="auto">
            <a:xfrm rot="5400000">
              <a:off x="4964909" y="3821909"/>
              <a:ext cx="714380" cy="500066"/>
            </a:xfrm>
            <a:prstGeom prst="line">
              <a:avLst/>
            </a:prstGeom>
            <a:noFill/>
            <a:ln w="9525" algn="ctr">
              <a:solidFill>
                <a:schemeClr val="tx1"/>
              </a:solidFill>
              <a:round/>
              <a:headEnd/>
              <a:tailEnd/>
            </a:ln>
          </p:spPr>
        </p:cxnSp>
        <p:cxnSp>
          <p:nvCxnSpPr>
            <p:cNvPr id="2072" name="Straight Connector 60"/>
            <p:cNvCxnSpPr>
              <a:cxnSpLocks noChangeShapeType="1"/>
              <a:stCxn id="2082" idx="2"/>
              <a:endCxn id="2065" idx="0"/>
            </p:cNvCxnSpPr>
            <p:nvPr/>
          </p:nvCxnSpPr>
          <p:spPr bwMode="auto">
            <a:xfrm rot="5400000">
              <a:off x="5322099" y="3464719"/>
              <a:ext cx="714380" cy="1214446"/>
            </a:xfrm>
            <a:prstGeom prst="line">
              <a:avLst/>
            </a:prstGeom>
            <a:noFill/>
            <a:ln w="9525" algn="ctr">
              <a:solidFill>
                <a:schemeClr val="tx1"/>
              </a:solidFill>
              <a:round/>
              <a:headEnd/>
              <a:tailEnd/>
            </a:ln>
          </p:spPr>
        </p:cxnSp>
        <p:cxnSp>
          <p:nvCxnSpPr>
            <p:cNvPr id="2073" name="Straight Connector 62"/>
            <p:cNvCxnSpPr>
              <a:cxnSpLocks noChangeShapeType="1"/>
              <a:stCxn id="2083" idx="2"/>
              <a:endCxn id="2065" idx="0"/>
            </p:cNvCxnSpPr>
            <p:nvPr/>
          </p:nvCxnSpPr>
          <p:spPr bwMode="auto">
            <a:xfrm rot="5400000">
              <a:off x="5643570" y="3143248"/>
              <a:ext cx="714380" cy="1857388"/>
            </a:xfrm>
            <a:prstGeom prst="line">
              <a:avLst/>
            </a:prstGeom>
            <a:noFill/>
            <a:ln w="9525" algn="ctr">
              <a:solidFill>
                <a:schemeClr val="tx1"/>
              </a:solidFill>
              <a:round/>
              <a:headEnd/>
              <a:tailEnd/>
            </a:ln>
          </p:spPr>
        </p:cxnSp>
        <p:cxnSp>
          <p:nvCxnSpPr>
            <p:cNvPr id="2074" name="Straight Connector 64"/>
            <p:cNvCxnSpPr>
              <a:cxnSpLocks noChangeShapeType="1"/>
              <a:stCxn id="2085" idx="2"/>
              <a:endCxn id="2065" idx="0"/>
            </p:cNvCxnSpPr>
            <p:nvPr/>
          </p:nvCxnSpPr>
          <p:spPr bwMode="auto">
            <a:xfrm rot="5400000">
              <a:off x="6000760" y="2786058"/>
              <a:ext cx="714380" cy="2571768"/>
            </a:xfrm>
            <a:prstGeom prst="line">
              <a:avLst/>
            </a:prstGeom>
            <a:noFill/>
            <a:ln w="9525" algn="ctr">
              <a:solidFill>
                <a:schemeClr val="tx1"/>
              </a:solidFill>
              <a:round/>
              <a:headEnd/>
              <a:tailEnd/>
            </a:ln>
          </p:spPr>
        </p:cxnSp>
        <p:cxnSp>
          <p:nvCxnSpPr>
            <p:cNvPr id="2075" name="Straight Connector 66"/>
            <p:cNvCxnSpPr>
              <a:cxnSpLocks noChangeShapeType="1"/>
              <a:stCxn id="2086" idx="2"/>
              <a:endCxn id="2065" idx="0"/>
            </p:cNvCxnSpPr>
            <p:nvPr/>
          </p:nvCxnSpPr>
          <p:spPr bwMode="auto">
            <a:xfrm rot="5400000">
              <a:off x="6393669" y="2393149"/>
              <a:ext cx="714380" cy="3357586"/>
            </a:xfrm>
            <a:prstGeom prst="line">
              <a:avLst/>
            </a:prstGeom>
            <a:noFill/>
            <a:ln w="9525" algn="ctr">
              <a:solidFill>
                <a:schemeClr val="tx1"/>
              </a:solidFill>
              <a:round/>
              <a:headEnd/>
              <a:tailEnd/>
            </a:ln>
          </p:spPr>
        </p:cxnSp>
      </p:grpSp>
      <p:graphicFrame>
        <p:nvGraphicFramePr>
          <p:cNvPr id="2050" name="Object 4"/>
          <p:cNvGraphicFramePr>
            <a:graphicFrameLocks noChangeAspect="1"/>
          </p:cNvGraphicFramePr>
          <p:nvPr/>
        </p:nvGraphicFramePr>
        <p:xfrm>
          <a:off x="6500813" y="5214938"/>
          <a:ext cx="466725" cy="442912"/>
        </p:xfrm>
        <a:graphic>
          <a:graphicData uri="http://schemas.openxmlformats.org/presentationml/2006/ole">
            <p:oleObj spid="_x0000_s2050" name="Equation" r:id="rId4" imgW="241200" imgH="2286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571500" y="785813"/>
            <a:ext cx="8572500" cy="642937"/>
          </a:xfrm>
          <a:solidFill>
            <a:srgbClr val="FFFFFF"/>
          </a:solidFill>
        </p:spPr>
        <p:txBody>
          <a:bodyPr>
            <a:normAutofit fontScale="90000"/>
          </a:bodyPr>
          <a:lstStyle/>
          <a:p>
            <a:r>
              <a:rPr lang="en-GB" sz="2800" smtClean="0"/>
              <a:t/>
            </a:r>
            <a:br>
              <a:rPr lang="en-GB" sz="2800" smtClean="0"/>
            </a:br>
            <a:r>
              <a:rPr lang="en-GB" sz="2800" smtClean="0"/>
              <a:t>n</a:t>
            </a:r>
            <a:r>
              <a:rPr lang="en-GB" sz="2800" baseline="30000" smtClean="0"/>
              <a:t>2</a:t>
            </a:r>
            <a:r>
              <a:rPr lang="en-GB" sz="2800" smtClean="0"/>
              <a:t> -&gt; n</a:t>
            </a:r>
            <a:r>
              <a:rPr lang="en-GB" sz="2800" baseline="30000" smtClean="0"/>
              <a:t>1+1/2</a:t>
            </a:r>
            <a:r>
              <a:rPr lang="en-GB" sz="2800" smtClean="0"/>
              <a:t> -&gt; n</a:t>
            </a:r>
            <a:r>
              <a:rPr lang="en-GB" sz="2800" baseline="30000" smtClean="0"/>
              <a:t>1+1/4</a:t>
            </a:r>
            <a:r>
              <a:rPr lang="en-GB" sz="2800" smtClean="0"/>
              <a:t> -&gt; n</a:t>
            </a:r>
            <a:r>
              <a:rPr lang="en-GB" sz="2800" baseline="30000" smtClean="0"/>
              <a:t>1+1/8</a:t>
            </a:r>
            <a:r>
              <a:rPr lang="en-GB" sz="2800" smtClean="0"/>
              <a:t> -&gt; n</a:t>
            </a:r>
            <a:r>
              <a:rPr lang="en-GB" sz="2800" baseline="30000" smtClean="0"/>
              <a:t>1+1/16</a:t>
            </a:r>
            <a:r>
              <a:rPr lang="en-GB" sz="2800" smtClean="0"/>
              <a:t> -&gt;… -&gt; n</a:t>
            </a:r>
            <a:r>
              <a:rPr lang="en-GB" sz="2800" baseline="30000" smtClean="0"/>
              <a:t>1+1/k</a:t>
            </a:r>
            <a:r>
              <a:rPr lang="en-GB" sz="2800" smtClean="0"/>
              <a:t>  ~ n</a:t>
            </a:r>
            <a:r>
              <a:rPr lang="en-GB" sz="2800" baseline="30000" smtClean="0"/>
              <a:t>1</a:t>
            </a:r>
            <a:r>
              <a:rPr lang="ru-RU" sz="2800" smtClean="0"/>
              <a:t/>
            </a:r>
            <a:br>
              <a:rPr lang="ru-RU" sz="2800" smtClean="0"/>
            </a:br>
            <a:endParaRPr lang="en-GB" sz="2800" smtClean="0"/>
          </a:p>
        </p:txBody>
      </p:sp>
      <p:sp>
        <p:nvSpPr>
          <p:cNvPr id="3076" name="Rectangle 3"/>
          <p:cNvSpPr>
            <a:spLocks noGrp="1" noChangeArrowheads="1"/>
          </p:cNvSpPr>
          <p:nvPr>
            <p:ph type="body" idx="1"/>
          </p:nvPr>
        </p:nvSpPr>
        <p:spPr>
          <a:xfrm>
            <a:off x="457200" y="2214563"/>
            <a:ext cx="8486775" cy="3881437"/>
          </a:xfrm>
        </p:spPr>
        <p:txBody>
          <a:bodyPr>
            <a:normAutofit lnSpcReduction="10000"/>
          </a:bodyPr>
          <a:lstStyle/>
          <a:p>
            <a:pPr eaLnBrk="1" hangingPunct="1">
              <a:lnSpc>
                <a:spcPct val="90000"/>
              </a:lnSpc>
            </a:pPr>
            <a:r>
              <a:rPr lang="en-GB" sz="2800" smtClean="0"/>
              <a:t>Assume that we have an algorithm A</a:t>
            </a:r>
            <a:r>
              <a:rPr lang="en-GB" sz="2800" baseline="-25000" smtClean="0"/>
              <a:t>k</a:t>
            </a:r>
            <a:r>
              <a:rPr lang="en-GB" sz="2800" smtClean="0"/>
              <a:t> working in O(1) time with             processors</a:t>
            </a:r>
          </a:p>
          <a:p>
            <a:pPr eaLnBrk="1" hangingPunct="1">
              <a:lnSpc>
                <a:spcPct val="90000"/>
              </a:lnSpc>
              <a:buFont typeface="Wingdings" pitchFamily="2" charset="2"/>
              <a:buNone/>
            </a:pPr>
            <a:r>
              <a:rPr lang="en-GB" sz="2800" b="1" smtClean="0"/>
              <a:t>Algorithm A</a:t>
            </a:r>
            <a:r>
              <a:rPr lang="en-GB" sz="2800" b="1" baseline="-25000" smtClean="0"/>
              <a:t>k+1</a:t>
            </a:r>
          </a:p>
          <a:p>
            <a:pPr eaLnBrk="1" hangingPunct="1">
              <a:lnSpc>
                <a:spcPct val="90000"/>
              </a:lnSpc>
              <a:buFont typeface="Wingdings" pitchFamily="2" charset="2"/>
              <a:buNone/>
            </a:pPr>
            <a:r>
              <a:rPr lang="en-GB" sz="2800" smtClean="0"/>
              <a:t>  1.Let </a:t>
            </a:r>
            <a:r>
              <a:rPr lang="en-GB" sz="2800" smtClean="0">
                <a:sym typeface="Symbol" pitchFamily="18" charset="2"/>
              </a:rPr>
              <a:t>=1/2</a:t>
            </a:r>
          </a:p>
          <a:p>
            <a:pPr eaLnBrk="1" hangingPunct="1">
              <a:lnSpc>
                <a:spcPct val="90000"/>
              </a:lnSpc>
              <a:buFont typeface="Wingdings" pitchFamily="2" charset="2"/>
              <a:buNone/>
            </a:pPr>
            <a:r>
              <a:rPr lang="en-GB" sz="2800" smtClean="0">
                <a:sym typeface="Symbol" pitchFamily="18" charset="2"/>
              </a:rPr>
              <a:t>  2. Partition the input array C of size n into disjoint   </a:t>
            </a:r>
          </a:p>
          <a:p>
            <a:pPr eaLnBrk="1" hangingPunct="1">
              <a:lnSpc>
                <a:spcPct val="90000"/>
              </a:lnSpc>
              <a:buFont typeface="Wingdings" pitchFamily="2" charset="2"/>
              <a:buNone/>
            </a:pPr>
            <a:r>
              <a:rPr lang="en-GB" sz="2800" smtClean="0">
                <a:sym typeface="Symbol" pitchFamily="18" charset="2"/>
              </a:rPr>
              <a:t>       blocks of size n</a:t>
            </a:r>
            <a:r>
              <a:rPr lang="en-GB" sz="2800" baseline="30000" smtClean="0">
                <a:sym typeface="Symbol" pitchFamily="18" charset="2"/>
              </a:rPr>
              <a:t></a:t>
            </a:r>
            <a:r>
              <a:rPr lang="en-GB" sz="2800" smtClean="0">
                <a:sym typeface="Symbol" pitchFamily="18" charset="2"/>
              </a:rPr>
              <a:t> each</a:t>
            </a:r>
          </a:p>
          <a:p>
            <a:pPr eaLnBrk="1" hangingPunct="1">
              <a:lnSpc>
                <a:spcPct val="90000"/>
              </a:lnSpc>
              <a:buFont typeface="Wingdings" pitchFamily="2" charset="2"/>
              <a:buNone/>
            </a:pPr>
            <a:r>
              <a:rPr lang="en-GB" sz="2800" smtClean="0">
                <a:sym typeface="Symbol" pitchFamily="18" charset="2"/>
              </a:rPr>
              <a:t>  3. Apply in parallel algorithm A</a:t>
            </a:r>
            <a:r>
              <a:rPr lang="en-GB" sz="2800" baseline="-25000" smtClean="0">
                <a:sym typeface="Symbol" pitchFamily="18" charset="2"/>
              </a:rPr>
              <a:t>k</a:t>
            </a:r>
            <a:r>
              <a:rPr lang="en-GB" sz="2800" smtClean="0">
                <a:sym typeface="Symbol" pitchFamily="18" charset="2"/>
              </a:rPr>
              <a:t> to each of these blocks</a:t>
            </a:r>
          </a:p>
          <a:p>
            <a:pPr eaLnBrk="1" hangingPunct="1">
              <a:lnSpc>
                <a:spcPct val="90000"/>
              </a:lnSpc>
              <a:buFont typeface="Wingdings" pitchFamily="2" charset="2"/>
              <a:buNone/>
            </a:pPr>
            <a:r>
              <a:rPr lang="en-GB" sz="2800" smtClean="0">
                <a:sym typeface="Symbol" pitchFamily="18" charset="2"/>
              </a:rPr>
              <a:t>  4. Apply algorithm A</a:t>
            </a:r>
            <a:r>
              <a:rPr lang="en-GB" sz="2800" baseline="-25000" smtClean="0">
                <a:sym typeface="Symbol" pitchFamily="18" charset="2"/>
              </a:rPr>
              <a:t>k</a:t>
            </a:r>
            <a:r>
              <a:rPr lang="en-GB" sz="2800" smtClean="0">
                <a:sym typeface="Symbol" pitchFamily="18" charset="2"/>
              </a:rPr>
              <a:t> to the array C’ consisting of n/ n</a:t>
            </a:r>
            <a:r>
              <a:rPr lang="en-GB" sz="2800" baseline="30000" smtClean="0">
                <a:sym typeface="Symbol" pitchFamily="18" charset="2"/>
              </a:rPr>
              <a:t></a:t>
            </a:r>
            <a:r>
              <a:rPr lang="en-GB" sz="2800" smtClean="0">
                <a:sym typeface="Symbol" pitchFamily="18" charset="2"/>
              </a:rPr>
              <a:t> </a:t>
            </a:r>
          </a:p>
          <a:p>
            <a:pPr eaLnBrk="1" hangingPunct="1">
              <a:lnSpc>
                <a:spcPct val="90000"/>
              </a:lnSpc>
              <a:buFont typeface="Wingdings" pitchFamily="2" charset="2"/>
              <a:buNone/>
            </a:pPr>
            <a:r>
              <a:rPr lang="en-GB" sz="2800" smtClean="0">
                <a:sym typeface="Symbol" pitchFamily="18" charset="2"/>
              </a:rPr>
              <a:t>       minima in the blocks.</a:t>
            </a:r>
          </a:p>
        </p:txBody>
      </p:sp>
      <p:graphicFrame>
        <p:nvGraphicFramePr>
          <p:cNvPr id="3074" name="Object 4"/>
          <p:cNvGraphicFramePr>
            <a:graphicFrameLocks noChangeAspect="1"/>
          </p:cNvGraphicFramePr>
          <p:nvPr/>
        </p:nvGraphicFramePr>
        <p:xfrm>
          <a:off x="2590800" y="2525713"/>
          <a:ext cx="838200" cy="750887"/>
        </p:xfrm>
        <a:graphic>
          <a:graphicData uri="http://schemas.openxmlformats.org/presentationml/2006/ole">
            <p:oleObj spid="_x0000_s3074" name="Equation" r:id="rId3" imgW="241200" imgH="215640" progId="Equation.3">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p:txBody>
          <a:bodyPr/>
          <a:lstStyle/>
          <a:p>
            <a:pPr eaLnBrk="1" hangingPunct="1"/>
            <a:r>
              <a:rPr lang="en-GB" smtClean="0"/>
              <a:t>Complexity</a:t>
            </a:r>
          </a:p>
        </p:txBody>
      </p:sp>
      <p:sp>
        <p:nvSpPr>
          <p:cNvPr id="16387" name="Rectangle 1027"/>
          <p:cNvSpPr>
            <a:spLocks noGrp="1" noChangeArrowheads="1"/>
          </p:cNvSpPr>
          <p:nvPr>
            <p:ph type="body" idx="1"/>
          </p:nvPr>
        </p:nvSpPr>
        <p:spPr/>
        <p:txBody>
          <a:bodyPr/>
          <a:lstStyle/>
          <a:p>
            <a:pPr eaLnBrk="1" hangingPunct="1"/>
            <a:r>
              <a:rPr lang="en-GB" smtClean="0"/>
              <a:t>We can compute minimum of n numbers using CRCW PRAM model in O(log log n) with n processors by applying a strategy of partitioning the input</a:t>
            </a:r>
          </a:p>
          <a:p>
            <a:pPr eaLnBrk="1" hangingPunct="1"/>
            <a:endParaRPr lang="en-GB" smtClean="0"/>
          </a:p>
          <a:p>
            <a:pPr algn="ctr" eaLnBrk="1" hangingPunct="1">
              <a:buFont typeface="Wingdings" pitchFamily="2" charset="2"/>
              <a:buNone/>
            </a:pPr>
            <a:r>
              <a:rPr lang="en-GB" smtClean="0"/>
              <a:t>ParCost = n </a:t>
            </a:r>
            <a:r>
              <a:rPr lang="en-GB" smtClean="0">
                <a:sym typeface="Symbol" pitchFamily="18" charset="2"/>
              </a:rPr>
              <a:t> </a:t>
            </a:r>
            <a:r>
              <a:rPr lang="en-GB" smtClean="0"/>
              <a:t>log log 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Processor Trends</a:t>
            </a:r>
          </a:p>
        </p:txBody>
      </p:sp>
      <p:sp>
        <p:nvSpPr>
          <p:cNvPr id="17411" name="Rectangle 3"/>
          <p:cNvSpPr>
            <a:spLocks noGrp="1" noChangeArrowheads="1"/>
          </p:cNvSpPr>
          <p:nvPr>
            <p:ph idx="1"/>
          </p:nvPr>
        </p:nvSpPr>
        <p:spPr/>
        <p:txBody>
          <a:bodyPr/>
          <a:lstStyle/>
          <a:p>
            <a:pPr eaLnBrk="1" hangingPunct="1"/>
            <a:r>
              <a:rPr lang="en-US" b="1" smtClean="0"/>
              <a:t>Moore’s Law</a:t>
            </a:r>
          </a:p>
          <a:p>
            <a:pPr lvl="1" eaLnBrk="1" hangingPunct="1"/>
            <a:r>
              <a:rPr lang="en-US" smtClean="0"/>
              <a:t>performance doubles every 18 months</a:t>
            </a:r>
          </a:p>
          <a:p>
            <a:pPr lvl="1" eaLnBrk="1" hangingPunct="1">
              <a:buFontTx/>
              <a:buNone/>
            </a:pPr>
            <a:endParaRPr lang="en-US" smtClean="0"/>
          </a:p>
          <a:p>
            <a:pPr eaLnBrk="1" hangingPunct="1"/>
            <a:r>
              <a:rPr lang="en-US" b="1" smtClean="0"/>
              <a:t>Parallelization within processors</a:t>
            </a:r>
          </a:p>
          <a:p>
            <a:pPr lvl="1" eaLnBrk="1" hangingPunct="1"/>
            <a:r>
              <a:rPr lang="en-US" smtClean="0"/>
              <a:t>pipelining</a:t>
            </a:r>
          </a:p>
          <a:p>
            <a:pPr lvl="1" eaLnBrk="1" hangingPunct="1"/>
            <a:r>
              <a:rPr lang="en-US" smtClean="0"/>
              <a:t>multiple pipelines</a:t>
            </a:r>
          </a:p>
          <a:p>
            <a:pPr lvl="1" eaLnBrk="1" hangingPunct="1"/>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42875" y="642938"/>
            <a:ext cx="8858250" cy="1143000"/>
          </a:xfrm>
          <a:solidFill>
            <a:schemeClr val="bg1"/>
          </a:solidFill>
        </p:spPr>
        <p:txBody>
          <a:bodyPr>
            <a:normAutofit fontScale="90000"/>
          </a:bodyPr>
          <a:lstStyle/>
          <a:p>
            <a:r>
              <a:rPr lang="en-US" sz="3600" b="1" smtClean="0"/>
              <a:t>Mission: Impossible</a:t>
            </a:r>
            <a:r>
              <a:rPr lang="en-GB" sz="3600" b="1" smtClean="0"/>
              <a:t> (Part 2)</a:t>
            </a:r>
            <a:r>
              <a:rPr lang="en-GB" sz="2000" b="1" smtClean="0"/>
              <a:t/>
            </a:r>
            <a:br>
              <a:rPr lang="en-GB" sz="2000" b="1" smtClean="0"/>
            </a:br>
            <a:r>
              <a:rPr lang="en-GB" sz="2800" smtClean="0"/>
              <a:t> Computing a position of the first one in the sequence of 0’s and 1’s in a constant time.</a:t>
            </a:r>
            <a:r>
              <a:rPr lang="en-GB" smtClean="0"/>
              <a:t> </a:t>
            </a:r>
            <a:endParaRPr lang="en-US" smtClean="0"/>
          </a:p>
        </p:txBody>
      </p:sp>
      <p:sp>
        <p:nvSpPr>
          <p:cNvPr id="3" name="Content Placeholder 2"/>
          <p:cNvSpPr>
            <a:spLocks noGrp="1"/>
          </p:cNvSpPr>
          <p:nvPr>
            <p:ph idx="1"/>
          </p:nvPr>
        </p:nvSpPr>
        <p:spPr>
          <a:xfrm>
            <a:off x="3500438" y="3357563"/>
            <a:ext cx="2000250" cy="714375"/>
          </a:xfrm>
        </p:spPr>
        <p:txBody>
          <a:bodyPr/>
          <a:lstStyle/>
          <a:p>
            <a:pPr>
              <a:buFont typeface="Wingdings" pitchFamily="2" charset="2"/>
              <a:buNone/>
            </a:pPr>
            <a:r>
              <a:rPr lang="en-GB" smtClean="0"/>
              <a:t>00</a:t>
            </a:r>
            <a:r>
              <a:rPr lang="en-GB" smtClean="0">
                <a:solidFill>
                  <a:srgbClr val="FF0000"/>
                </a:solidFill>
              </a:rPr>
              <a:t>1</a:t>
            </a:r>
            <a:r>
              <a:rPr lang="en-GB" smtClean="0"/>
              <a:t>01000</a:t>
            </a:r>
            <a:endParaRPr lang="en-US" smtClean="0"/>
          </a:p>
        </p:txBody>
      </p:sp>
      <p:grpSp>
        <p:nvGrpSpPr>
          <p:cNvPr id="2" name="Group 22"/>
          <p:cNvGrpSpPr>
            <a:grpSpLocks/>
          </p:cNvGrpSpPr>
          <p:nvPr/>
        </p:nvGrpSpPr>
        <p:grpSpPr bwMode="auto">
          <a:xfrm>
            <a:off x="3500438" y="3143250"/>
            <a:ext cx="2143125" cy="2071688"/>
            <a:chOff x="3500430" y="3929075"/>
            <a:chExt cx="2143140" cy="2071693"/>
          </a:xfrm>
        </p:grpSpPr>
        <p:sp>
          <p:nvSpPr>
            <p:cNvPr id="4" name="Content Placeholder 2"/>
            <p:cNvSpPr txBox="1">
              <a:spLocks/>
            </p:cNvSpPr>
            <p:nvPr/>
          </p:nvSpPr>
          <p:spPr bwMode="auto">
            <a:xfrm>
              <a:off x="3500430" y="3929075"/>
              <a:ext cx="2143140" cy="2000255"/>
            </a:xfrm>
            <a:prstGeom prst="rect">
              <a:avLst/>
            </a:prstGeom>
            <a:noFill/>
            <a:ln w="9525">
              <a:noFill/>
              <a:miter lim="800000"/>
              <a:headEnd/>
              <a:tailEnd/>
            </a:ln>
          </p:spPr>
          <p:txBody>
            <a:bodyPr/>
            <a:lstStyle/>
            <a:p>
              <a:pPr marL="342900" indent="-342900" eaLnBrk="0" hangingPunct="0">
                <a:spcBef>
                  <a:spcPct val="20000"/>
                </a:spcBef>
                <a:buClr>
                  <a:schemeClr val="accent2"/>
                </a:buClr>
                <a:buFont typeface="Wingdings" pitchFamily="2" charset="2"/>
                <a:buNone/>
                <a:defRPr/>
              </a:pPr>
              <a:r>
                <a:rPr lang="en-GB" sz="3200" kern="0" dirty="0">
                  <a:latin typeface="+mn-lt"/>
                </a:rPr>
                <a:t>00000000</a:t>
              </a:r>
            </a:p>
            <a:p>
              <a:pPr marL="342900" indent="-342900" eaLnBrk="0" hangingPunct="0">
                <a:spcBef>
                  <a:spcPct val="20000"/>
                </a:spcBef>
                <a:buClr>
                  <a:schemeClr val="accent2"/>
                </a:buClr>
                <a:buFont typeface="Wingdings" pitchFamily="2" charset="2"/>
                <a:buNone/>
                <a:defRPr/>
              </a:pPr>
              <a:r>
                <a:rPr lang="en-GB" sz="3200" kern="0" dirty="0">
                  <a:latin typeface="+mn-lt"/>
                </a:rPr>
                <a:t>00000001</a:t>
              </a:r>
            </a:p>
            <a:p>
              <a:pPr marL="342900" indent="-342900" eaLnBrk="0" hangingPunct="0">
                <a:spcBef>
                  <a:spcPct val="20000"/>
                </a:spcBef>
                <a:buClr>
                  <a:schemeClr val="accent2"/>
                </a:buClr>
                <a:buFont typeface="Wingdings" pitchFamily="2" charset="2"/>
                <a:buNone/>
                <a:defRPr/>
              </a:pPr>
              <a:r>
                <a:rPr lang="en-GB" sz="3200" kern="0" dirty="0">
                  <a:latin typeface="+mn-lt"/>
                </a:rPr>
                <a:t>01101000</a:t>
              </a:r>
            </a:p>
            <a:p>
              <a:pPr marL="342900" indent="-342900" eaLnBrk="0" hangingPunct="0">
                <a:spcBef>
                  <a:spcPct val="20000"/>
                </a:spcBef>
                <a:buClr>
                  <a:schemeClr val="accent2"/>
                </a:buClr>
                <a:buFont typeface="Wingdings" pitchFamily="2" charset="2"/>
                <a:buNone/>
                <a:defRPr/>
              </a:pPr>
              <a:r>
                <a:rPr lang="en-GB" sz="3200" kern="0" dirty="0">
                  <a:latin typeface="+mn-lt"/>
                </a:rPr>
                <a:t>00010100</a:t>
              </a:r>
            </a:p>
          </p:txBody>
        </p:sp>
        <p:cxnSp>
          <p:nvCxnSpPr>
            <p:cNvPr id="17416" name="Straight Connector 11"/>
            <p:cNvCxnSpPr>
              <a:cxnSpLocks noChangeShapeType="1"/>
            </p:cNvCxnSpPr>
            <p:nvPr/>
          </p:nvCxnSpPr>
          <p:spPr bwMode="auto">
            <a:xfrm rot="5400000">
              <a:off x="5036347" y="4536289"/>
              <a:ext cx="500066" cy="1588"/>
            </a:xfrm>
            <a:prstGeom prst="line">
              <a:avLst/>
            </a:prstGeom>
            <a:noFill/>
            <a:ln w="9525" algn="ctr">
              <a:solidFill>
                <a:schemeClr val="tx1"/>
              </a:solidFill>
              <a:round/>
              <a:headEnd/>
              <a:tailEnd/>
            </a:ln>
          </p:spPr>
        </p:cxnSp>
        <p:cxnSp>
          <p:nvCxnSpPr>
            <p:cNvPr id="17417" name="Straight Connector 13"/>
            <p:cNvCxnSpPr>
              <a:cxnSpLocks noChangeShapeType="1"/>
            </p:cNvCxnSpPr>
            <p:nvPr/>
          </p:nvCxnSpPr>
          <p:spPr bwMode="auto">
            <a:xfrm rot="10800000" flipH="1" flipV="1">
              <a:off x="3500431" y="4286251"/>
              <a:ext cx="1785950" cy="4"/>
            </a:xfrm>
            <a:prstGeom prst="line">
              <a:avLst/>
            </a:prstGeom>
            <a:noFill/>
            <a:ln w="9525" algn="ctr">
              <a:solidFill>
                <a:schemeClr val="tx1"/>
              </a:solidFill>
              <a:round/>
              <a:headEnd/>
              <a:tailEnd/>
            </a:ln>
          </p:spPr>
        </p:cxnSp>
        <p:cxnSp>
          <p:nvCxnSpPr>
            <p:cNvPr id="17418" name="Straight Connector 14"/>
            <p:cNvCxnSpPr>
              <a:cxnSpLocks noChangeShapeType="1"/>
            </p:cNvCxnSpPr>
            <p:nvPr/>
          </p:nvCxnSpPr>
          <p:spPr bwMode="auto">
            <a:xfrm rot="10800000" flipH="1" flipV="1">
              <a:off x="3500430" y="4786322"/>
              <a:ext cx="1785950" cy="4"/>
            </a:xfrm>
            <a:prstGeom prst="line">
              <a:avLst/>
            </a:prstGeom>
            <a:noFill/>
            <a:ln w="9525" algn="ctr">
              <a:solidFill>
                <a:schemeClr val="tx1"/>
              </a:solidFill>
              <a:round/>
              <a:headEnd/>
              <a:tailEnd/>
            </a:ln>
          </p:spPr>
        </p:cxnSp>
        <p:cxnSp>
          <p:nvCxnSpPr>
            <p:cNvPr id="17419" name="Straight Connector 15"/>
            <p:cNvCxnSpPr>
              <a:cxnSpLocks noChangeShapeType="1"/>
            </p:cNvCxnSpPr>
            <p:nvPr/>
          </p:nvCxnSpPr>
          <p:spPr bwMode="auto">
            <a:xfrm rot="10800000" flipH="1" flipV="1">
              <a:off x="3500431" y="5429259"/>
              <a:ext cx="1785950" cy="4"/>
            </a:xfrm>
            <a:prstGeom prst="line">
              <a:avLst/>
            </a:prstGeom>
            <a:noFill/>
            <a:ln w="9525" algn="ctr">
              <a:solidFill>
                <a:schemeClr val="tx1"/>
              </a:solidFill>
              <a:round/>
              <a:headEnd/>
              <a:tailEnd/>
            </a:ln>
          </p:spPr>
        </p:cxnSp>
        <p:cxnSp>
          <p:nvCxnSpPr>
            <p:cNvPr id="17420" name="Straight Connector 16"/>
            <p:cNvCxnSpPr>
              <a:cxnSpLocks noChangeShapeType="1"/>
            </p:cNvCxnSpPr>
            <p:nvPr/>
          </p:nvCxnSpPr>
          <p:spPr bwMode="auto">
            <a:xfrm rot="10800000" flipH="1" flipV="1">
              <a:off x="3571869" y="6000763"/>
              <a:ext cx="1785950" cy="4"/>
            </a:xfrm>
            <a:prstGeom prst="line">
              <a:avLst/>
            </a:prstGeom>
            <a:noFill/>
            <a:ln w="9525" algn="ctr">
              <a:solidFill>
                <a:schemeClr val="tx1"/>
              </a:solidFill>
              <a:round/>
              <a:headEnd/>
              <a:tailEnd/>
            </a:ln>
          </p:spPr>
        </p:cxnSp>
        <p:cxnSp>
          <p:nvCxnSpPr>
            <p:cNvPr id="17421" name="Straight Connector 19"/>
            <p:cNvCxnSpPr>
              <a:cxnSpLocks noChangeShapeType="1"/>
            </p:cNvCxnSpPr>
            <p:nvPr/>
          </p:nvCxnSpPr>
          <p:spPr bwMode="auto">
            <a:xfrm rot="5400000">
              <a:off x="3215472" y="5071280"/>
              <a:ext cx="571504" cy="1588"/>
            </a:xfrm>
            <a:prstGeom prst="line">
              <a:avLst/>
            </a:prstGeom>
            <a:noFill/>
            <a:ln w="9525" algn="ctr">
              <a:solidFill>
                <a:schemeClr val="tx1"/>
              </a:solidFill>
              <a:round/>
              <a:headEnd/>
              <a:tailEnd/>
            </a:ln>
          </p:spPr>
        </p:cxnSp>
        <p:cxnSp>
          <p:nvCxnSpPr>
            <p:cNvPr id="17422" name="Straight Connector 21"/>
            <p:cNvCxnSpPr>
              <a:cxnSpLocks noChangeShapeType="1"/>
            </p:cNvCxnSpPr>
            <p:nvPr/>
          </p:nvCxnSpPr>
          <p:spPr bwMode="auto">
            <a:xfrm rot="5400000">
              <a:off x="5071272" y="5714222"/>
              <a:ext cx="571504" cy="1588"/>
            </a:xfrm>
            <a:prstGeom prst="line">
              <a:avLst/>
            </a:prstGeom>
            <a:noFill/>
            <a:ln w="9525" algn="ctr">
              <a:solidFill>
                <a:schemeClr val="tx1"/>
              </a:solidFill>
              <a:round/>
              <a:headEnd/>
              <a:tailEnd/>
            </a:ln>
          </p:spPr>
        </p:cxnSp>
      </p:grpSp>
      <p:sp>
        <p:nvSpPr>
          <p:cNvPr id="24" name="TextBox 23"/>
          <p:cNvSpPr txBox="1">
            <a:spLocks noChangeArrowheads="1"/>
          </p:cNvSpPr>
          <p:nvPr/>
        </p:nvSpPr>
        <p:spPr bwMode="auto">
          <a:xfrm>
            <a:off x="214313" y="1892300"/>
            <a:ext cx="8858250" cy="4894263"/>
          </a:xfrm>
          <a:prstGeom prst="rect">
            <a:avLst/>
          </a:prstGeom>
          <a:noFill/>
          <a:ln w="9525">
            <a:noFill/>
            <a:miter lim="800000"/>
            <a:headEnd/>
            <a:tailEnd/>
          </a:ln>
        </p:spPr>
        <p:txBody>
          <a:bodyPr>
            <a:spAutoFit/>
          </a:bodyPr>
          <a:lstStyle/>
          <a:p>
            <a:r>
              <a:rPr lang="en-GB"/>
              <a:t>000000000000000000000000000000000000000000000000000000000000000000000000000000000000000000000000000000000000000000000000000000000000000000000000000000000000000000000000000000000000000000000000000000000000000000000000000000000000000000000000000000000000000000000000000000000000100000000000000000010000000000000000000000000010000000000000000000000000000000000000000000100000000000000000000000000000000000000000000000000000001000000100000011111111111111110000000000000000000000010000000000000000000000000000000000000000000000000000000000000000000000000000000000000000000000000000000000100000000000010000000000000000000000000000000000000000000000000000000000000000000000000000000000000000000000111111111111111111111111111111000000000000</a:t>
            </a:r>
            <a:endParaRPr lang="en-US"/>
          </a:p>
        </p:txBody>
      </p:sp>
      <p:sp>
        <p:nvSpPr>
          <p:cNvPr id="25" name="TextBox 24"/>
          <p:cNvSpPr txBox="1">
            <a:spLocks noChangeArrowheads="1"/>
          </p:cNvSpPr>
          <p:nvPr/>
        </p:nvSpPr>
        <p:spPr bwMode="auto">
          <a:xfrm>
            <a:off x="142875" y="2000250"/>
            <a:ext cx="8929688" cy="4894263"/>
          </a:xfrm>
          <a:prstGeom prst="rect">
            <a:avLst/>
          </a:prstGeom>
          <a:noFill/>
          <a:ln w="9525">
            <a:noFill/>
            <a:miter lim="800000"/>
            <a:headEnd/>
            <a:tailEnd/>
          </a:ln>
        </p:spPr>
        <p:txBody>
          <a:bodyPr>
            <a:spAutoFit/>
          </a:bodyPr>
          <a:lstStyle/>
          <a:p>
            <a:r>
              <a:rPr lang="en-GB" sz="1200"/>
              <a:t>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10000000000000000000000000000000000000000000000000000000000000000000000000000000000000000000000000000000000000000000000000000000000000000000000000000000000000000000000000000000000000000000000000000000000001000000000100000000000000000000000000000000000000000000000000000001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100000011111111111111110000000000000000000000010000000000000000000000000000000000000000000000000000000000000000000000000000000000000000000000000000000000000000000000000000000000000000000000000000000000000000000000000000000000000000000000000000000000000000000000000000000000100000000000000000010000000000000000000000000010000000000000000000000000000000000000000000100000000000000000000000000000000000000000000000000000001000000100000011111111111111110000000000000000000000010000000000000000000000000000000000000000000000000000000000000000000000000000000000000000000000000000000000000000000000000000000000000000000000000000000000011111111111111111111110000000</a:t>
            </a:r>
            <a:endParaRPr lang="en-US" sz="1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16" fill="hold" grpId="0" nodeType="clickEffect">
                                  <p:stCondLst>
                                    <p:cond delay="0"/>
                                  </p:stCondLst>
                                  <p:childTnLst>
                                    <p:animEffect transition="out" filter="diamond(in)">
                                      <p:cBhvr>
                                        <p:cTn id="6" dur="2000"/>
                                        <p:tgtEl>
                                          <p:spTgt spid="3">
                                            <p:txEl>
                                              <p:pRg st="0" end="0"/>
                                            </p:txEl>
                                          </p:spTgt>
                                        </p:tgtEl>
                                      </p:cBhvr>
                                    </p:animEffect>
                                    <p:set>
                                      <p:cBhvr>
                                        <p:cTn id="7"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3" presetClass="exit" presetSubtype="10" fill="hold" nodeType="clickEffect">
                                  <p:stCondLst>
                                    <p:cond delay="0"/>
                                  </p:stCondLst>
                                  <p:childTnLst>
                                    <p:animEffect transition="out" filter="blinds(horizontal)">
                                      <p:cBhvr>
                                        <p:cTn id="15" dur="500"/>
                                        <p:tgtEl>
                                          <p:spTgt spid="2"/>
                                        </p:tgtEl>
                                      </p:cBhvr>
                                    </p:animEffect>
                                    <p:set>
                                      <p:cBhvr>
                                        <p:cTn id="16" dur="1" fill="hold">
                                          <p:stCondLst>
                                            <p:cond delay="499"/>
                                          </p:stCondLst>
                                        </p:cTn>
                                        <p:tgtEl>
                                          <p:spTgt spid="2"/>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24"/>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4" grpId="0"/>
      <p:bldP spid="24" grpId="1"/>
      <p:bldP spid="25" grpId="0"/>
      <p:bldP spid="25" grpId="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pPr algn="l" eaLnBrk="1" hangingPunct="1"/>
            <a:r>
              <a:rPr lang="en-GB" sz="2800" b="1" smtClean="0"/>
              <a:t>Problem 2.</a:t>
            </a:r>
            <a:r>
              <a:rPr lang="en-GB" sz="2800" smtClean="0"/>
              <a:t> </a:t>
            </a:r>
            <a:br>
              <a:rPr lang="en-GB" sz="2800" smtClean="0"/>
            </a:br>
            <a:r>
              <a:rPr lang="en-GB" sz="2800" smtClean="0"/>
              <a:t>Computing a position of the first one in the sequence of 0’s and 1’s.</a:t>
            </a:r>
          </a:p>
        </p:txBody>
      </p:sp>
      <p:sp>
        <p:nvSpPr>
          <p:cNvPr id="18435" name="Rectangle 3"/>
          <p:cNvSpPr>
            <a:spLocks noGrp="1" noChangeArrowheads="1"/>
          </p:cNvSpPr>
          <p:nvPr>
            <p:ph type="body" idx="1"/>
          </p:nvPr>
        </p:nvSpPr>
        <p:spPr>
          <a:xfrm>
            <a:off x="857250" y="4714875"/>
            <a:ext cx="4000500" cy="1571625"/>
          </a:xfrm>
        </p:spPr>
        <p:txBody>
          <a:bodyPr/>
          <a:lstStyle/>
          <a:p>
            <a:pPr eaLnBrk="1" hangingPunct="1">
              <a:buFont typeface="Wingdings" pitchFamily="2" charset="2"/>
              <a:buNone/>
            </a:pPr>
            <a:r>
              <a:rPr lang="en-GB" sz="2400" smtClean="0"/>
              <a:t>FIRST-ONE-POSITION(C)=4 for the input array </a:t>
            </a:r>
          </a:p>
          <a:p>
            <a:pPr algn="ctr" eaLnBrk="1" hangingPunct="1">
              <a:buFont typeface="Wingdings" pitchFamily="2" charset="2"/>
              <a:buNone/>
            </a:pPr>
            <a:r>
              <a:rPr lang="en-GB" sz="2400" smtClean="0"/>
              <a:t>C=[0,0,0,1,0,0,0,1,1,1,0,0,0,1]</a:t>
            </a:r>
          </a:p>
        </p:txBody>
      </p:sp>
      <p:sp>
        <p:nvSpPr>
          <p:cNvPr id="4" name="Rounded Rectangle 3"/>
          <p:cNvSpPr/>
          <p:nvPr/>
        </p:nvSpPr>
        <p:spPr bwMode="auto">
          <a:xfrm>
            <a:off x="0" y="2071688"/>
            <a:ext cx="5715000" cy="2428875"/>
          </a:xfrm>
          <a:prstGeom prst="roundRect">
            <a:avLst/>
          </a:prstGeom>
          <a:solidFill>
            <a:schemeClr val="accent4">
              <a:lumMod val="10000"/>
              <a:lumOff val="90000"/>
            </a:schemeClr>
          </a:solidFill>
          <a:ln w="9525" cap="flat" cmpd="sng" algn="ctr">
            <a:solidFill>
              <a:schemeClr val="accent4">
                <a:lumMod val="10000"/>
                <a:lumOff val="90000"/>
              </a:schemeClr>
            </a:solidFill>
            <a:prstDash val="solid"/>
            <a:round/>
            <a:headEnd type="none" w="med" len="med"/>
            <a:tailEnd type="none" w="med" len="med"/>
          </a:ln>
          <a:effectLst/>
        </p:spPr>
        <p:txBody>
          <a:bodyPr wrap="none"/>
          <a:lstStyle/>
          <a:p>
            <a:pPr>
              <a:buFont typeface="Wingdings" pitchFamily="2" charset="2"/>
              <a:buNone/>
              <a:defRPr/>
            </a:pPr>
            <a:r>
              <a:rPr lang="en-GB" u="sng" dirty="0">
                <a:solidFill>
                  <a:srgbClr val="FF0000"/>
                </a:solidFill>
              </a:rPr>
              <a:t>Algorithm A</a:t>
            </a:r>
            <a:r>
              <a:rPr lang="en-GB" dirty="0">
                <a:solidFill>
                  <a:srgbClr val="FF0000"/>
                </a:solidFill>
              </a:rPr>
              <a:t> </a:t>
            </a:r>
            <a:r>
              <a:rPr lang="en-GB" dirty="0"/>
              <a:t> </a:t>
            </a:r>
          </a:p>
          <a:p>
            <a:pPr>
              <a:buFont typeface="Wingdings" pitchFamily="2" charset="2"/>
              <a:buNone/>
              <a:defRPr/>
            </a:pPr>
            <a:r>
              <a:rPr lang="en-GB" dirty="0">
                <a:solidFill>
                  <a:schemeClr val="folHlink"/>
                </a:solidFill>
              </a:rPr>
              <a:t>(2 parallel steps and n</a:t>
            </a:r>
            <a:r>
              <a:rPr lang="en-GB" baseline="30000" dirty="0">
                <a:solidFill>
                  <a:schemeClr val="folHlink"/>
                </a:solidFill>
              </a:rPr>
              <a:t>2</a:t>
            </a:r>
            <a:r>
              <a:rPr lang="en-GB" dirty="0">
                <a:solidFill>
                  <a:schemeClr val="folHlink"/>
                </a:solidFill>
              </a:rPr>
              <a:t> processors)</a:t>
            </a:r>
          </a:p>
          <a:p>
            <a:pPr>
              <a:buFont typeface="Wingdings" pitchFamily="2" charset="2"/>
              <a:buNone/>
              <a:defRPr/>
            </a:pPr>
            <a:r>
              <a:rPr lang="en-GB" i="1" dirty="0"/>
              <a:t>for each 1</a:t>
            </a:r>
            <a:r>
              <a:rPr lang="en-GB" i="1" dirty="0">
                <a:sym typeface="Symbol" pitchFamily="18" charset="2"/>
              </a:rPr>
              <a:t> </a:t>
            </a:r>
            <a:r>
              <a:rPr lang="en-GB" i="1" dirty="0" err="1">
                <a:sym typeface="Symbol" pitchFamily="18" charset="2"/>
              </a:rPr>
              <a:t>i</a:t>
            </a:r>
            <a:r>
              <a:rPr lang="en-GB" i="1" dirty="0">
                <a:sym typeface="Symbol" pitchFamily="18" charset="2"/>
              </a:rPr>
              <a:t>&lt;j  n do in parallel </a:t>
            </a:r>
          </a:p>
          <a:p>
            <a:pPr>
              <a:buFont typeface="Wingdings" pitchFamily="2" charset="2"/>
              <a:buNone/>
              <a:defRPr/>
            </a:pPr>
            <a:r>
              <a:rPr lang="en-GB" i="1" dirty="0">
                <a:sym typeface="Symbol" pitchFamily="18" charset="2"/>
              </a:rPr>
              <a:t>   </a:t>
            </a:r>
            <a:r>
              <a:rPr lang="en-GB" i="1" dirty="0"/>
              <a:t>if </a:t>
            </a:r>
            <a:r>
              <a:rPr lang="en-GB" i="1" dirty="0">
                <a:sym typeface="Symbol" pitchFamily="18" charset="2"/>
              </a:rPr>
              <a:t>C[</a:t>
            </a:r>
            <a:r>
              <a:rPr lang="en-GB" i="1" dirty="0" err="1">
                <a:sym typeface="Symbol" pitchFamily="18" charset="2"/>
              </a:rPr>
              <a:t>i</a:t>
            </a:r>
            <a:r>
              <a:rPr lang="en-GB" i="1" dirty="0">
                <a:sym typeface="Symbol" pitchFamily="18" charset="2"/>
              </a:rPr>
              <a:t>] =1 and C[j]=1 then C[j]:=0</a:t>
            </a:r>
          </a:p>
          <a:p>
            <a:pPr>
              <a:buFont typeface="Wingdings" pitchFamily="2" charset="2"/>
              <a:buNone/>
              <a:defRPr/>
            </a:pPr>
            <a:r>
              <a:rPr lang="en-GB" i="1" dirty="0"/>
              <a:t>for each 1</a:t>
            </a:r>
            <a:r>
              <a:rPr lang="en-GB" i="1" dirty="0">
                <a:sym typeface="Symbol" pitchFamily="18" charset="2"/>
              </a:rPr>
              <a:t> </a:t>
            </a:r>
            <a:r>
              <a:rPr lang="en-GB" i="1" dirty="0" err="1">
                <a:sym typeface="Symbol" pitchFamily="18" charset="2"/>
              </a:rPr>
              <a:t>i</a:t>
            </a:r>
            <a:r>
              <a:rPr lang="en-GB" i="1" dirty="0">
                <a:sym typeface="Symbol" pitchFamily="18" charset="2"/>
              </a:rPr>
              <a:t>  n do in parallel </a:t>
            </a:r>
          </a:p>
          <a:p>
            <a:pPr>
              <a:buFont typeface="Wingdings" pitchFamily="2" charset="2"/>
              <a:buNone/>
              <a:defRPr/>
            </a:pPr>
            <a:r>
              <a:rPr lang="en-GB" i="1" dirty="0">
                <a:sym typeface="Symbol" pitchFamily="18" charset="2"/>
              </a:rPr>
              <a:t>   </a:t>
            </a:r>
            <a:r>
              <a:rPr lang="en-GB" i="1" dirty="0"/>
              <a:t>if </a:t>
            </a:r>
            <a:r>
              <a:rPr lang="en-GB" i="1" dirty="0">
                <a:sym typeface="Symbol" pitchFamily="18" charset="2"/>
              </a:rPr>
              <a:t>C[</a:t>
            </a:r>
            <a:r>
              <a:rPr lang="en-GB" i="1" dirty="0" err="1">
                <a:sym typeface="Symbol" pitchFamily="18" charset="2"/>
              </a:rPr>
              <a:t>i</a:t>
            </a:r>
            <a:r>
              <a:rPr lang="en-GB" i="1" dirty="0">
                <a:sym typeface="Symbol" pitchFamily="18" charset="2"/>
              </a:rPr>
              <a:t>] =1 then </a:t>
            </a:r>
            <a:r>
              <a:rPr lang="en-GB" i="1" dirty="0"/>
              <a:t>FIRST-ONE-POSITION:=</a:t>
            </a:r>
            <a:r>
              <a:rPr lang="en-GB" i="1" dirty="0" err="1"/>
              <a:t>i</a:t>
            </a:r>
            <a:r>
              <a:rPr lang="en-GB" dirty="0"/>
              <a:t> </a:t>
            </a:r>
          </a:p>
          <a:p>
            <a:pPr>
              <a:defRPr/>
            </a:pPr>
            <a:endParaRPr lang="en-US" dirty="0"/>
          </a:p>
        </p:txBody>
      </p:sp>
      <p:sp>
        <p:nvSpPr>
          <p:cNvPr id="18437" name="Rectangle 4"/>
          <p:cNvSpPr>
            <a:spLocks noChangeArrowheads="1"/>
          </p:cNvSpPr>
          <p:nvPr/>
        </p:nvSpPr>
        <p:spPr bwMode="auto">
          <a:xfrm>
            <a:off x="6072188" y="2428875"/>
            <a:ext cx="2857500" cy="285750"/>
          </a:xfrm>
          <a:prstGeom prst="rect">
            <a:avLst/>
          </a:prstGeom>
          <a:solidFill>
            <a:schemeClr val="accent1"/>
          </a:solidFill>
          <a:ln w="9525" algn="ctr">
            <a:solidFill>
              <a:schemeClr val="tx1"/>
            </a:solidFill>
            <a:round/>
            <a:headEnd/>
            <a:tailEnd/>
          </a:ln>
        </p:spPr>
        <p:txBody>
          <a:bodyPr wrap="none"/>
          <a:lstStyle/>
          <a:p>
            <a:endParaRPr lang="en-US"/>
          </a:p>
        </p:txBody>
      </p:sp>
      <p:sp>
        <p:nvSpPr>
          <p:cNvPr id="18438" name="Rectangle 5"/>
          <p:cNvSpPr>
            <a:spLocks noChangeArrowheads="1"/>
          </p:cNvSpPr>
          <p:nvPr/>
        </p:nvSpPr>
        <p:spPr bwMode="auto">
          <a:xfrm>
            <a:off x="6072188" y="3571875"/>
            <a:ext cx="2857500" cy="285750"/>
          </a:xfrm>
          <a:prstGeom prst="rect">
            <a:avLst/>
          </a:prstGeom>
          <a:solidFill>
            <a:schemeClr val="accent1"/>
          </a:solidFill>
          <a:ln w="9525" algn="ctr">
            <a:solidFill>
              <a:schemeClr val="tx1"/>
            </a:solidFill>
            <a:round/>
            <a:headEnd/>
            <a:tailEnd/>
          </a:ln>
        </p:spPr>
        <p:txBody>
          <a:bodyPr wrap="none"/>
          <a:lstStyle/>
          <a:p>
            <a:endParaRPr lang="en-US"/>
          </a:p>
        </p:txBody>
      </p:sp>
      <p:sp>
        <p:nvSpPr>
          <p:cNvPr id="18439" name="Rounded Rectangle 7"/>
          <p:cNvSpPr>
            <a:spLocks noChangeArrowheads="1"/>
          </p:cNvSpPr>
          <p:nvPr/>
        </p:nvSpPr>
        <p:spPr bwMode="auto">
          <a:xfrm>
            <a:off x="6715125" y="2357438"/>
            <a:ext cx="428625" cy="500062"/>
          </a:xfrm>
          <a:prstGeom prst="roundRect">
            <a:avLst>
              <a:gd name="adj" fmla="val 16667"/>
            </a:avLst>
          </a:prstGeom>
          <a:solidFill>
            <a:srgbClr val="92D050"/>
          </a:solidFill>
          <a:ln w="9525" algn="ctr">
            <a:solidFill>
              <a:srgbClr val="92D050"/>
            </a:solidFill>
            <a:round/>
            <a:headEnd/>
            <a:tailEnd/>
          </a:ln>
        </p:spPr>
        <p:txBody>
          <a:bodyPr wrap="none"/>
          <a:lstStyle/>
          <a:p>
            <a:r>
              <a:rPr lang="en-GB"/>
              <a:t>1</a:t>
            </a:r>
            <a:endParaRPr lang="en-US"/>
          </a:p>
        </p:txBody>
      </p:sp>
      <p:sp>
        <p:nvSpPr>
          <p:cNvPr id="18440" name="Rounded Rectangle 9"/>
          <p:cNvSpPr>
            <a:spLocks noChangeArrowheads="1"/>
          </p:cNvSpPr>
          <p:nvPr/>
        </p:nvSpPr>
        <p:spPr bwMode="auto">
          <a:xfrm>
            <a:off x="7929563" y="2357438"/>
            <a:ext cx="428625" cy="500062"/>
          </a:xfrm>
          <a:prstGeom prst="roundRect">
            <a:avLst>
              <a:gd name="adj" fmla="val 16667"/>
            </a:avLst>
          </a:prstGeom>
          <a:solidFill>
            <a:srgbClr val="92D050"/>
          </a:solidFill>
          <a:ln w="9525" algn="ctr">
            <a:solidFill>
              <a:srgbClr val="92D050"/>
            </a:solidFill>
            <a:round/>
            <a:headEnd/>
            <a:tailEnd/>
          </a:ln>
        </p:spPr>
        <p:txBody>
          <a:bodyPr wrap="none"/>
          <a:lstStyle/>
          <a:p>
            <a:r>
              <a:rPr lang="en-GB"/>
              <a:t>1</a:t>
            </a:r>
            <a:endParaRPr lang="en-US"/>
          </a:p>
        </p:txBody>
      </p:sp>
      <p:sp>
        <p:nvSpPr>
          <p:cNvPr id="18441" name="Rounded Rectangle 10"/>
          <p:cNvSpPr>
            <a:spLocks noChangeArrowheads="1"/>
          </p:cNvSpPr>
          <p:nvPr/>
        </p:nvSpPr>
        <p:spPr bwMode="auto">
          <a:xfrm>
            <a:off x="6715125" y="3500438"/>
            <a:ext cx="428625" cy="500062"/>
          </a:xfrm>
          <a:prstGeom prst="roundRect">
            <a:avLst>
              <a:gd name="adj" fmla="val 16667"/>
            </a:avLst>
          </a:prstGeom>
          <a:solidFill>
            <a:srgbClr val="92D050"/>
          </a:solidFill>
          <a:ln w="9525" algn="ctr">
            <a:solidFill>
              <a:srgbClr val="92D050"/>
            </a:solidFill>
            <a:round/>
            <a:headEnd/>
            <a:tailEnd/>
          </a:ln>
        </p:spPr>
        <p:txBody>
          <a:bodyPr wrap="none"/>
          <a:lstStyle/>
          <a:p>
            <a:r>
              <a:rPr lang="en-GB"/>
              <a:t>1</a:t>
            </a:r>
            <a:endParaRPr lang="en-US"/>
          </a:p>
        </p:txBody>
      </p:sp>
      <p:sp>
        <p:nvSpPr>
          <p:cNvPr id="18442" name="Rounded Rectangle 11"/>
          <p:cNvSpPr>
            <a:spLocks noChangeArrowheads="1"/>
          </p:cNvSpPr>
          <p:nvPr/>
        </p:nvSpPr>
        <p:spPr bwMode="auto">
          <a:xfrm>
            <a:off x="7929563" y="3500438"/>
            <a:ext cx="428625" cy="500062"/>
          </a:xfrm>
          <a:prstGeom prst="roundRect">
            <a:avLst>
              <a:gd name="adj" fmla="val 16667"/>
            </a:avLst>
          </a:prstGeom>
          <a:solidFill>
            <a:srgbClr val="92D050"/>
          </a:solidFill>
          <a:ln w="9525" algn="ctr">
            <a:solidFill>
              <a:srgbClr val="92D050"/>
            </a:solidFill>
            <a:round/>
            <a:headEnd/>
            <a:tailEnd/>
          </a:ln>
        </p:spPr>
        <p:txBody>
          <a:bodyPr wrap="none"/>
          <a:lstStyle/>
          <a:p>
            <a:r>
              <a:rPr lang="en-GB"/>
              <a:t>0</a:t>
            </a:r>
            <a:endParaRPr lang="en-US"/>
          </a:p>
        </p:txBody>
      </p:sp>
      <p:cxnSp>
        <p:nvCxnSpPr>
          <p:cNvPr id="18443" name="Straight Arrow Connector 13"/>
          <p:cNvCxnSpPr>
            <a:cxnSpLocks noChangeShapeType="1"/>
            <a:stCxn id="18439" idx="2"/>
            <a:endCxn id="18441" idx="0"/>
          </p:cNvCxnSpPr>
          <p:nvPr/>
        </p:nvCxnSpPr>
        <p:spPr bwMode="auto">
          <a:xfrm rot="5400000">
            <a:off x="6607969" y="3178969"/>
            <a:ext cx="644525" cy="1587"/>
          </a:xfrm>
          <a:prstGeom prst="straightConnector1">
            <a:avLst/>
          </a:prstGeom>
          <a:noFill/>
          <a:ln w="9525" algn="ctr">
            <a:solidFill>
              <a:schemeClr val="tx1"/>
            </a:solidFill>
            <a:round/>
            <a:headEnd/>
            <a:tailEnd type="arrow" w="med" len="med"/>
          </a:ln>
        </p:spPr>
      </p:cxnSp>
      <p:cxnSp>
        <p:nvCxnSpPr>
          <p:cNvPr id="18444" name="Straight Arrow Connector 15"/>
          <p:cNvCxnSpPr>
            <a:cxnSpLocks noChangeShapeType="1"/>
            <a:stCxn id="18440" idx="2"/>
            <a:endCxn id="18442" idx="0"/>
          </p:cNvCxnSpPr>
          <p:nvPr/>
        </p:nvCxnSpPr>
        <p:spPr bwMode="auto">
          <a:xfrm rot="5400000">
            <a:off x="7822406" y="3178969"/>
            <a:ext cx="644525" cy="1588"/>
          </a:xfrm>
          <a:prstGeom prst="straightConnector1">
            <a:avLst/>
          </a:prstGeom>
          <a:noFill/>
          <a:ln w="9525" algn="ctr">
            <a:solidFill>
              <a:schemeClr val="tx1"/>
            </a:solidFill>
            <a:round/>
            <a:headEnd/>
            <a:tailEnd type="arrow" w="med" len="med"/>
          </a:ln>
        </p:spPr>
      </p:cxnSp>
      <p:cxnSp>
        <p:nvCxnSpPr>
          <p:cNvPr id="18445" name="Straight Arrow Connector 17"/>
          <p:cNvCxnSpPr>
            <a:cxnSpLocks noChangeShapeType="1"/>
            <a:stCxn id="18441" idx="2"/>
          </p:cNvCxnSpPr>
          <p:nvPr/>
        </p:nvCxnSpPr>
        <p:spPr bwMode="auto">
          <a:xfrm rot="5400000">
            <a:off x="6501607" y="4429919"/>
            <a:ext cx="857250" cy="1587"/>
          </a:xfrm>
          <a:prstGeom prst="straightConnector1">
            <a:avLst/>
          </a:prstGeom>
          <a:noFill/>
          <a:ln w="9525" algn="ctr">
            <a:solidFill>
              <a:schemeClr val="tx1"/>
            </a:solidFill>
            <a:round/>
            <a:headEnd/>
            <a:tailEnd type="arrow" w="med" len="med"/>
          </a:ln>
        </p:spPr>
      </p:cxnSp>
      <p:sp>
        <p:nvSpPr>
          <p:cNvPr id="18446" name="TextBox 18"/>
          <p:cNvSpPr txBox="1">
            <a:spLocks noChangeArrowheads="1"/>
          </p:cNvSpPr>
          <p:nvPr/>
        </p:nvSpPr>
        <p:spPr bwMode="auto">
          <a:xfrm>
            <a:off x="6000750" y="5072063"/>
            <a:ext cx="2714625" cy="1570037"/>
          </a:xfrm>
          <a:prstGeom prst="rect">
            <a:avLst/>
          </a:prstGeom>
          <a:noFill/>
          <a:ln w="9525">
            <a:noFill/>
            <a:miter lim="800000"/>
            <a:headEnd/>
            <a:tailEnd/>
          </a:ln>
        </p:spPr>
        <p:txBody>
          <a:bodyPr>
            <a:spAutoFit/>
          </a:bodyPr>
          <a:lstStyle/>
          <a:p>
            <a:r>
              <a:rPr lang="en-GB"/>
              <a:t>After the first parallel step C will contain a single element 1</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smtClean="0"/>
              <a:t>Reducing number of processors</a:t>
            </a:r>
          </a:p>
        </p:txBody>
      </p:sp>
      <p:sp>
        <p:nvSpPr>
          <p:cNvPr id="19459" name="Rectangle 3"/>
          <p:cNvSpPr>
            <a:spLocks noGrp="1" noChangeArrowheads="1"/>
          </p:cNvSpPr>
          <p:nvPr>
            <p:ph type="body" idx="1"/>
          </p:nvPr>
        </p:nvSpPr>
        <p:spPr>
          <a:xfrm>
            <a:off x="647700" y="2143125"/>
            <a:ext cx="6710363" cy="3881438"/>
          </a:xfrm>
        </p:spPr>
        <p:txBody>
          <a:bodyPr/>
          <a:lstStyle/>
          <a:p>
            <a:pPr eaLnBrk="1" hangingPunct="1">
              <a:buFont typeface="Wingdings" pitchFamily="2" charset="2"/>
              <a:buNone/>
            </a:pPr>
            <a:r>
              <a:rPr lang="en-GB" smtClean="0"/>
              <a:t>Algorithm B – </a:t>
            </a:r>
          </a:p>
          <a:p>
            <a:pPr eaLnBrk="1" hangingPunct="1">
              <a:buFont typeface="Wingdings" pitchFamily="2" charset="2"/>
              <a:buNone/>
            </a:pPr>
            <a:r>
              <a:rPr lang="en-GB" smtClean="0"/>
              <a:t>it reports if there is any one in the table. </a:t>
            </a:r>
          </a:p>
          <a:p>
            <a:pPr eaLnBrk="1" hangingPunct="1">
              <a:buFont typeface="Wingdings" pitchFamily="2" charset="2"/>
              <a:buNone/>
            </a:pPr>
            <a:endParaRPr lang="en-GB" sz="2400" i="1" smtClean="0"/>
          </a:p>
          <a:p>
            <a:pPr eaLnBrk="1" hangingPunct="1">
              <a:buFont typeface="Wingdings" pitchFamily="2" charset="2"/>
              <a:buNone/>
            </a:pPr>
            <a:r>
              <a:rPr lang="en-GB" sz="2400" i="1" smtClean="0"/>
              <a:t>There-is-one:=0</a:t>
            </a:r>
          </a:p>
          <a:p>
            <a:pPr eaLnBrk="1" hangingPunct="1">
              <a:buFont typeface="Wingdings" pitchFamily="2" charset="2"/>
              <a:buNone/>
            </a:pPr>
            <a:r>
              <a:rPr lang="en-GB" sz="2400" i="1" smtClean="0"/>
              <a:t>for each 1</a:t>
            </a:r>
            <a:r>
              <a:rPr lang="en-GB" sz="2400" i="1" smtClean="0">
                <a:sym typeface="Symbol" pitchFamily="18" charset="2"/>
              </a:rPr>
              <a:t> i  n do in parallel </a:t>
            </a:r>
          </a:p>
          <a:p>
            <a:pPr eaLnBrk="1" hangingPunct="1">
              <a:buFont typeface="Wingdings" pitchFamily="2" charset="2"/>
              <a:buNone/>
            </a:pPr>
            <a:r>
              <a:rPr lang="en-GB" sz="2400" i="1" smtClean="0">
                <a:sym typeface="Symbol" pitchFamily="18" charset="2"/>
              </a:rPr>
              <a:t>   </a:t>
            </a:r>
            <a:r>
              <a:rPr lang="en-GB" sz="2400" i="1" smtClean="0"/>
              <a:t>if </a:t>
            </a:r>
            <a:r>
              <a:rPr lang="en-GB" sz="2400" i="1" smtClean="0">
                <a:sym typeface="Symbol" pitchFamily="18" charset="2"/>
              </a:rPr>
              <a:t>C[i] =1 then </a:t>
            </a:r>
            <a:r>
              <a:rPr lang="en-GB" sz="2400" i="1" smtClean="0"/>
              <a:t>There-is-one:=1</a:t>
            </a:r>
          </a:p>
          <a:p>
            <a:pPr eaLnBrk="1" hangingPunct="1">
              <a:buFont typeface="Wingdings" pitchFamily="2" charset="2"/>
              <a:buNone/>
            </a:pPr>
            <a:endParaRPr lang="en-GB" sz="2400" i="1" smtClean="0"/>
          </a:p>
        </p:txBody>
      </p:sp>
      <p:sp>
        <p:nvSpPr>
          <p:cNvPr id="19460" name="Rectangle 3"/>
          <p:cNvSpPr>
            <a:spLocks noChangeArrowheads="1"/>
          </p:cNvSpPr>
          <p:nvPr/>
        </p:nvSpPr>
        <p:spPr bwMode="auto">
          <a:xfrm>
            <a:off x="5786438" y="3643313"/>
            <a:ext cx="2928937" cy="428625"/>
          </a:xfrm>
          <a:prstGeom prst="rect">
            <a:avLst/>
          </a:prstGeom>
          <a:solidFill>
            <a:schemeClr val="accent1"/>
          </a:solidFill>
          <a:ln w="9525" algn="ctr">
            <a:solidFill>
              <a:schemeClr val="tx1"/>
            </a:solidFill>
            <a:round/>
            <a:headEnd/>
            <a:tailEnd/>
          </a:ln>
        </p:spPr>
        <p:txBody>
          <a:bodyPr wrap="none"/>
          <a:lstStyle/>
          <a:p>
            <a:r>
              <a:rPr lang="en-GB"/>
              <a:t>000000000000000000</a:t>
            </a:r>
          </a:p>
        </p:txBody>
      </p:sp>
      <p:sp>
        <p:nvSpPr>
          <p:cNvPr id="19461" name="Rounded Rectangle 5"/>
          <p:cNvSpPr>
            <a:spLocks noChangeArrowheads="1"/>
          </p:cNvSpPr>
          <p:nvPr/>
        </p:nvSpPr>
        <p:spPr bwMode="auto">
          <a:xfrm>
            <a:off x="6500813" y="3571875"/>
            <a:ext cx="428625" cy="500063"/>
          </a:xfrm>
          <a:prstGeom prst="roundRect">
            <a:avLst>
              <a:gd name="adj" fmla="val 16667"/>
            </a:avLst>
          </a:prstGeom>
          <a:solidFill>
            <a:srgbClr val="92D050"/>
          </a:solidFill>
          <a:ln w="9525" algn="ctr">
            <a:solidFill>
              <a:srgbClr val="92D050"/>
            </a:solidFill>
            <a:round/>
            <a:headEnd/>
            <a:tailEnd/>
          </a:ln>
        </p:spPr>
        <p:txBody>
          <a:bodyPr wrap="none"/>
          <a:lstStyle/>
          <a:p>
            <a:r>
              <a:rPr lang="en-GB"/>
              <a:t>1</a:t>
            </a:r>
            <a:endParaRPr lang="en-US"/>
          </a:p>
        </p:txBody>
      </p:sp>
      <p:sp>
        <p:nvSpPr>
          <p:cNvPr id="19462" name="Rounded Rectangle 6"/>
          <p:cNvSpPr>
            <a:spLocks noChangeArrowheads="1"/>
          </p:cNvSpPr>
          <p:nvPr/>
        </p:nvSpPr>
        <p:spPr bwMode="auto">
          <a:xfrm>
            <a:off x="7715250" y="3571875"/>
            <a:ext cx="428625" cy="500063"/>
          </a:xfrm>
          <a:prstGeom prst="roundRect">
            <a:avLst>
              <a:gd name="adj" fmla="val 16667"/>
            </a:avLst>
          </a:prstGeom>
          <a:solidFill>
            <a:srgbClr val="92D050"/>
          </a:solidFill>
          <a:ln w="9525" algn="ctr">
            <a:solidFill>
              <a:srgbClr val="92D050"/>
            </a:solidFill>
            <a:round/>
            <a:headEnd/>
            <a:tailEnd/>
          </a:ln>
        </p:spPr>
        <p:txBody>
          <a:bodyPr wrap="none"/>
          <a:lstStyle/>
          <a:p>
            <a:r>
              <a:rPr lang="en-GB"/>
              <a:t>1</a:t>
            </a:r>
            <a:endParaRPr lang="en-US"/>
          </a:p>
        </p:txBody>
      </p:sp>
      <p:sp>
        <p:nvSpPr>
          <p:cNvPr id="19463" name="Rounded Rectangle 7"/>
          <p:cNvSpPr>
            <a:spLocks noChangeArrowheads="1"/>
          </p:cNvSpPr>
          <p:nvPr/>
        </p:nvSpPr>
        <p:spPr bwMode="auto">
          <a:xfrm>
            <a:off x="7072313" y="5000625"/>
            <a:ext cx="428625" cy="500063"/>
          </a:xfrm>
          <a:prstGeom prst="roundRect">
            <a:avLst>
              <a:gd name="adj" fmla="val 16667"/>
            </a:avLst>
          </a:prstGeom>
          <a:solidFill>
            <a:srgbClr val="92D050"/>
          </a:solidFill>
          <a:ln w="9525" algn="ctr">
            <a:solidFill>
              <a:srgbClr val="92D050"/>
            </a:solidFill>
            <a:round/>
            <a:headEnd/>
            <a:tailEnd/>
          </a:ln>
        </p:spPr>
        <p:txBody>
          <a:bodyPr wrap="none"/>
          <a:lstStyle/>
          <a:p>
            <a:r>
              <a:rPr lang="en-GB"/>
              <a:t>1</a:t>
            </a:r>
            <a:endParaRPr lang="en-US"/>
          </a:p>
        </p:txBody>
      </p:sp>
      <p:cxnSp>
        <p:nvCxnSpPr>
          <p:cNvPr id="19464" name="Straight Arrow Connector 9"/>
          <p:cNvCxnSpPr>
            <a:cxnSpLocks noChangeShapeType="1"/>
            <a:stCxn id="19461" idx="2"/>
            <a:endCxn id="19463" idx="0"/>
          </p:cNvCxnSpPr>
          <p:nvPr/>
        </p:nvCxnSpPr>
        <p:spPr bwMode="auto">
          <a:xfrm rot="16200000" flipH="1">
            <a:off x="6536531" y="4250532"/>
            <a:ext cx="928687" cy="571500"/>
          </a:xfrm>
          <a:prstGeom prst="straightConnector1">
            <a:avLst/>
          </a:prstGeom>
          <a:noFill/>
          <a:ln w="9525" algn="ctr">
            <a:solidFill>
              <a:schemeClr val="tx1"/>
            </a:solidFill>
            <a:round/>
            <a:headEnd/>
            <a:tailEnd type="arrow" w="med" len="med"/>
          </a:ln>
        </p:spPr>
      </p:cxnSp>
      <p:cxnSp>
        <p:nvCxnSpPr>
          <p:cNvPr id="19465" name="Straight Arrow Connector 10"/>
          <p:cNvCxnSpPr>
            <a:cxnSpLocks noChangeShapeType="1"/>
            <a:stCxn id="19462" idx="2"/>
            <a:endCxn id="19463" idx="0"/>
          </p:cNvCxnSpPr>
          <p:nvPr/>
        </p:nvCxnSpPr>
        <p:spPr bwMode="auto">
          <a:xfrm rot="5400000">
            <a:off x="7143750" y="4214813"/>
            <a:ext cx="928687" cy="642938"/>
          </a:xfrm>
          <a:prstGeom prst="straightConnector1">
            <a:avLst/>
          </a:prstGeom>
          <a:noFill/>
          <a:ln w="9525" algn="ctr">
            <a:solidFill>
              <a:schemeClr val="tx1"/>
            </a:solidFill>
            <a:round/>
            <a:headEnd/>
            <a:tailEnd type="arrow" w="med" len="med"/>
          </a:ln>
        </p:spPr>
      </p:cxnSp>
      <p:cxnSp>
        <p:nvCxnSpPr>
          <p:cNvPr id="19466" name="Straight Arrow Connector 11"/>
          <p:cNvCxnSpPr>
            <a:cxnSpLocks noChangeShapeType="1"/>
            <a:stCxn id="19463" idx="2"/>
          </p:cNvCxnSpPr>
          <p:nvPr/>
        </p:nvCxnSpPr>
        <p:spPr bwMode="auto">
          <a:xfrm rot="5400000">
            <a:off x="6858794" y="5930106"/>
            <a:ext cx="857250" cy="1588"/>
          </a:xfrm>
          <a:prstGeom prst="straightConnector1">
            <a:avLst/>
          </a:prstGeom>
          <a:noFill/>
          <a:ln w="9525" algn="ctr">
            <a:solidFill>
              <a:schemeClr val="tx1"/>
            </a:solidFill>
            <a:round/>
            <a:headEnd/>
            <a:tailEnd type="arrow" w="med" len="med"/>
          </a:ln>
        </p:spPr>
      </p:cxn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GB" sz="3200" smtClean="0"/>
              <a:t>Now we can merge two algorithms A and B</a:t>
            </a:r>
          </a:p>
        </p:txBody>
      </p:sp>
      <p:sp>
        <p:nvSpPr>
          <p:cNvPr id="3076" name="Rectangle 3"/>
          <p:cNvSpPr>
            <a:spLocks noGrp="1" noChangeArrowheads="1"/>
          </p:cNvSpPr>
          <p:nvPr>
            <p:ph type="body" idx="1"/>
          </p:nvPr>
        </p:nvSpPr>
        <p:spPr>
          <a:xfrm>
            <a:off x="0" y="1500188"/>
            <a:ext cx="9144000" cy="2428875"/>
          </a:xfrm>
          <a:solidFill>
            <a:schemeClr val="accent3"/>
          </a:solidFill>
        </p:spPr>
        <p:txBody>
          <a:bodyPr>
            <a:normAutofit lnSpcReduction="10000"/>
          </a:bodyPr>
          <a:lstStyle/>
          <a:p>
            <a:pPr marL="609600" indent="-609600" eaLnBrk="1" hangingPunct="1">
              <a:buFont typeface="Wingdings" pitchFamily="2" charset="2"/>
              <a:buAutoNum type="arabicPeriod"/>
              <a:defRPr/>
            </a:pPr>
            <a:r>
              <a:rPr lang="en-GB" sz="2400" dirty="0" smtClean="0"/>
              <a:t>Partition table C into segments of size</a:t>
            </a:r>
          </a:p>
          <a:p>
            <a:pPr marL="609600" indent="-609600" eaLnBrk="1" hangingPunct="1">
              <a:buFont typeface="Wingdings" pitchFamily="2" charset="2"/>
              <a:buAutoNum type="arabicPeriod"/>
              <a:defRPr/>
            </a:pPr>
            <a:r>
              <a:rPr lang="en-GB" sz="2400" dirty="0" smtClean="0"/>
              <a:t>In each segment apply the algorithm B</a:t>
            </a:r>
          </a:p>
          <a:p>
            <a:pPr marL="609600" indent="-609600" eaLnBrk="1" hangingPunct="1">
              <a:buFont typeface="Wingdings" pitchFamily="2" charset="2"/>
              <a:buAutoNum type="arabicPeriod"/>
              <a:defRPr/>
            </a:pPr>
            <a:r>
              <a:rPr lang="en-GB" sz="2400" dirty="0" smtClean="0"/>
              <a:t>Find position of the first one in these sequence by applying algorithm A</a:t>
            </a:r>
          </a:p>
          <a:p>
            <a:pPr marL="609600" indent="-609600" eaLnBrk="1" hangingPunct="1">
              <a:buFont typeface="Wingdings" pitchFamily="2" charset="2"/>
              <a:buAutoNum type="arabicPeriod"/>
              <a:defRPr/>
            </a:pPr>
            <a:r>
              <a:rPr lang="en-GB" sz="2400" dirty="0" smtClean="0"/>
              <a:t>Apply algorithm A to this single segment and compute the final value </a:t>
            </a:r>
          </a:p>
        </p:txBody>
      </p:sp>
      <p:graphicFrame>
        <p:nvGraphicFramePr>
          <p:cNvPr id="4098" name="Object 4"/>
          <p:cNvGraphicFramePr>
            <a:graphicFrameLocks noChangeAspect="1"/>
          </p:cNvGraphicFramePr>
          <p:nvPr/>
        </p:nvGraphicFramePr>
        <p:xfrm>
          <a:off x="5605463" y="1500188"/>
          <a:ext cx="466725" cy="442912"/>
        </p:xfrm>
        <a:graphic>
          <a:graphicData uri="http://schemas.openxmlformats.org/presentationml/2006/ole">
            <p:oleObj spid="_x0000_s4098" name="Equation" r:id="rId4" imgW="241200" imgH="228600" progId="Equation.3">
              <p:embed/>
            </p:oleObj>
          </a:graphicData>
        </a:graphic>
      </p:graphicFrame>
      <p:sp>
        <p:nvSpPr>
          <p:cNvPr id="4101" name="Rectangle 4"/>
          <p:cNvSpPr>
            <a:spLocks noChangeArrowheads="1"/>
          </p:cNvSpPr>
          <p:nvPr/>
        </p:nvSpPr>
        <p:spPr bwMode="auto">
          <a:xfrm>
            <a:off x="1143000" y="3929063"/>
            <a:ext cx="7215188" cy="357187"/>
          </a:xfrm>
          <a:prstGeom prst="rect">
            <a:avLst/>
          </a:prstGeom>
          <a:solidFill>
            <a:schemeClr val="accent1"/>
          </a:solidFill>
          <a:ln w="9525" algn="ctr">
            <a:solidFill>
              <a:schemeClr val="tx1"/>
            </a:solidFill>
            <a:round/>
            <a:headEnd/>
            <a:tailEnd/>
          </a:ln>
        </p:spPr>
        <p:txBody>
          <a:bodyPr wrap="none"/>
          <a:lstStyle/>
          <a:p>
            <a:endParaRPr lang="ru-RU"/>
          </a:p>
        </p:txBody>
      </p:sp>
      <p:cxnSp>
        <p:nvCxnSpPr>
          <p:cNvPr id="4102" name="Straight Connector 6"/>
          <p:cNvCxnSpPr>
            <a:cxnSpLocks noChangeShapeType="1"/>
          </p:cNvCxnSpPr>
          <p:nvPr/>
        </p:nvCxnSpPr>
        <p:spPr bwMode="auto">
          <a:xfrm rot="5400000">
            <a:off x="1393825" y="4106863"/>
            <a:ext cx="928687" cy="1588"/>
          </a:xfrm>
          <a:prstGeom prst="line">
            <a:avLst/>
          </a:prstGeom>
          <a:noFill/>
          <a:ln w="9525" algn="ctr">
            <a:solidFill>
              <a:schemeClr val="tx1"/>
            </a:solidFill>
            <a:round/>
            <a:headEnd/>
            <a:tailEnd/>
          </a:ln>
        </p:spPr>
      </p:cxnSp>
      <p:cxnSp>
        <p:nvCxnSpPr>
          <p:cNvPr id="4103" name="Straight Connector 7"/>
          <p:cNvCxnSpPr>
            <a:cxnSpLocks noChangeShapeType="1"/>
          </p:cNvCxnSpPr>
          <p:nvPr/>
        </p:nvCxnSpPr>
        <p:spPr bwMode="auto">
          <a:xfrm rot="5400000">
            <a:off x="2106613" y="4106863"/>
            <a:ext cx="928687" cy="1587"/>
          </a:xfrm>
          <a:prstGeom prst="line">
            <a:avLst/>
          </a:prstGeom>
          <a:noFill/>
          <a:ln w="9525" algn="ctr">
            <a:solidFill>
              <a:schemeClr val="tx1"/>
            </a:solidFill>
            <a:round/>
            <a:headEnd/>
            <a:tailEnd/>
          </a:ln>
        </p:spPr>
      </p:cxnSp>
      <p:cxnSp>
        <p:nvCxnSpPr>
          <p:cNvPr id="4104" name="Straight Connector 8"/>
          <p:cNvCxnSpPr>
            <a:cxnSpLocks noChangeShapeType="1"/>
          </p:cNvCxnSpPr>
          <p:nvPr/>
        </p:nvCxnSpPr>
        <p:spPr bwMode="auto">
          <a:xfrm rot="5400000">
            <a:off x="2822575" y="4106863"/>
            <a:ext cx="928687" cy="1588"/>
          </a:xfrm>
          <a:prstGeom prst="line">
            <a:avLst/>
          </a:prstGeom>
          <a:noFill/>
          <a:ln w="9525" algn="ctr">
            <a:solidFill>
              <a:schemeClr val="tx1"/>
            </a:solidFill>
            <a:round/>
            <a:headEnd/>
            <a:tailEnd/>
          </a:ln>
        </p:spPr>
      </p:cxnSp>
      <p:cxnSp>
        <p:nvCxnSpPr>
          <p:cNvPr id="4105" name="Straight Connector 9"/>
          <p:cNvCxnSpPr>
            <a:cxnSpLocks noChangeShapeType="1"/>
          </p:cNvCxnSpPr>
          <p:nvPr/>
        </p:nvCxnSpPr>
        <p:spPr bwMode="auto">
          <a:xfrm rot="5400000">
            <a:off x="3535363" y="4106863"/>
            <a:ext cx="928687" cy="1587"/>
          </a:xfrm>
          <a:prstGeom prst="line">
            <a:avLst/>
          </a:prstGeom>
          <a:noFill/>
          <a:ln w="9525" algn="ctr">
            <a:solidFill>
              <a:schemeClr val="tx1"/>
            </a:solidFill>
            <a:round/>
            <a:headEnd/>
            <a:tailEnd/>
          </a:ln>
        </p:spPr>
      </p:cxnSp>
      <p:cxnSp>
        <p:nvCxnSpPr>
          <p:cNvPr id="4106" name="Straight Connector 10"/>
          <p:cNvCxnSpPr>
            <a:cxnSpLocks noChangeShapeType="1"/>
          </p:cNvCxnSpPr>
          <p:nvPr/>
        </p:nvCxnSpPr>
        <p:spPr bwMode="auto">
          <a:xfrm rot="5400000">
            <a:off x="4249738" y="4106863"/>
            <a:ext cx="928687" cy="1587"/>
          </a:xfrm>
          <a:prstGeom prst="line">
            <a:avLst/>
          </a:prstGeom>
          <a:noFill/>
          <a:ln w="9525" algn="ctr">
            <a:solidFill>
              <a:schemeClr val="tx1"/>
            </a:solidFill>
            <a:round/>
            <a:headEnd/>
            <a:tailEnd/>
          </a:ln>
        </p:spPr>
      </p:cxnSp>
      <p:cxnSp>
        <p:nvCxnSpPr>
          <p:cNvPr id="4107" name="Straight Connector 11"/>
          <p:cNvCxnSpPr>
            <a:cxnSpLocks noChangeShapeType="1"/>
          </p:cNvCxnSpPr>
          <p:nvPr/>
        </p:nvCxnSpPr>
        <p:spPr bwMode="auto">
          <a:xfrm rot="5400000">
            <a:off x="4964113" y="4106863"/>
            <a:ext cx="928687" cy="1587"/>
          </a:xfrm>
          <a:prstGeom prst="line">
            <a:avLst/>
          </a:prstGeom>
          <a:noFill/>
          <a:ln w="9525" algn="ctr">
            <a:solidFill>
              <a:schemeClr val="tx1"/>
            </a:solidFill>
            <a:round/>
            <a:headEnd/>
            <a:tailEnd/>
          </a:ln>
        </p:spPr>
      </p:cxnSp>
      <p:cxnSp>
        <p:nvCxnSpPr>
          <p:cNvPr id="4108" name="Straight Connector 12"/>
          <p:cNvCxnSpPr>
            <a:cxnSpLocks noChangeShapeType="1"/>
          </p:cNvCxnSpPr>
          <p:nvPr/>
        </p:nvCxnSpPr>
        <p:spPr bwMode="auto">
          <a:xfrm rot="5400000">
            <a:off x="5608638" y="4106863"/>
            <a:ext cx="928687" cy="1587"/>
          </a:xfrm>
          <a:prstGeom prst="line">
            <a:avLst/>
          </a:prstGeom>
          <a:noFill/>
          <a:ln w="9525" algn="ctr">
            <a:solidFill>
              <a:schemeClr val="tx1"/>
            </a:solidFill>
            <a:round/>
            <a:headEnd/>
            <a:tailEnd/>
          </a:ln>
        </p:spPr>
      </p:cxnSp>
      <p:cxnSp>
        <p:nvCxnSpPr>
          <p:cNvPr id="4109" name="Straight Connector 13"/>
          <p:cNvCxnSpPr>
            <a:cxnSpLocks noChangeShapeType="1"/>
          </p:cNvCxnSpPr>
          <p:nvPr/>
        </p:nvCxnSpPr>
        <p:spPr bwMode="auto">
          <a:xfrm rot="5400000">
            <a:off x="6323013" y="4106863"/>
            <a:ext cx="928687" cy="1587"/>
          </a:xfrm>
          <a:prstGeom prst="line">
            <a:avLst/>
          </a:prstGeom>
          <a:noFill/>
          <a:ln w="9525" algn="ctr">
            <a:solidFill>
              <a:schemeClr val="tx1"/>
            </a:solidFill>
            <a:round/>
            <a:headEnd/>
            <a:tailEnd/>
          </a:ln>
        </p:spPr>
      </p:cxnSp>
      <p:cxnSp>
        <p:nvCxnSpPr>
          <p:cNvPr id="4110" name="Straight Connector 14"/>
          <p:cNvCxnSpPr>
            <a:cxnSpLocks noChangeShapeType="1"/>
          </p:cNvCxnSpPr>
          <p:nvPr/>
        </p:nvCxnSpPr>
        <p:spPr bwMode="auto">
          <a:xfrm rot="5400000">
            <a:off x="7107238" y="4106863"/>
            <a:ext cx="928687" cy="1587"/>
          </a:xfrm>
          <a:prstGeom prst="line">
            <a:avLst/>
          </a:prstGeom>
          <a:noFill/>
          <a:ln w="9525" algn="ctr">
            <a:solidFill>
              <a:schemeClr val="tx1"/>
            </a:solidFill>
            <a:round/>
            <a:headEnd/>
            <a:tailEnd/>
          </a:ln>
        </p:spPr>
      </p:cxnSp>
      <p:grpSp>
        <p:nvGrpSpPr>
          <p:cNvPr id="2" name="Group 98"/>
          <p:cNvGrpSpPr>
            <a:grpSpLocks/>
          </p:cNvGrpSpPr>
          <p:nvPr/>
        </p:nvGrpSpPr>
        <p:grpSpPr bwMode="auto">
          <a:xfrm>
            <a:off x="1071563" y="4071938"/>
            <a:ext cx="7143750" cy="857250"/>
            <a:chOff x="1500166" y="2571744"/>
            <a:chExt cx="7215238" cy="1143008"/>
          </a:xfrm>
        </p:grpSpPr>
        <p:sp>
          <p:nvSpPr>
            <p:cNvPr id="4126" name="TextBox 3"/>
            <p:cNvSpPr txBox="1">
              <a:spLocks noChangeArrowheads="1"/>
            </p:cNvSpPr>
            <p:nvPr/>
          </p:nvSpPr>
          <p:spPr bwMode="auto">
            <a:xfrm>
              <a:off x="1500166" y="2571744"/>
              <a:ext cx="6929486" cy="615564"/>
            </a:xfrm>
            <a:prstGeom prst="rect">
              <a:avLst/>
            </a:prstGeom>
            <a:noFill/>
            <a:ln w="9525">
              <a:noFill/>
              <a:miter lim="800000"/>
              <a:headEnd/>
              <a:tailEnd/>
            </a:ln>
          </p:spPr>
          <p:txBody>
            <a:bodyPr>
              <a:spAutoFit/>
            </a:bodyPr>
            <a:lstStyle/>
            <a:p>
              <a:pPr algn="ctr"/>
              <a:endParaRPr lang="ru-RU"/>
            </a:p>
          </p:txBody>
        </p:sp>
        <p:sp>
          <p:nvSpPr>
            <p:cNvPr id="4127" name="Rounded Rectangle 15"/>
            <p:cNvSpPr>
              <a:spLocks noChangeArrowheads="1"/>
            </p:cNvSpPr>
            <p:nvPr/>
          </p:nvSpPr>
          <p:spPr bwMode="auto">
            <a:xfrm>
              <a:off x="2428860" y="3143248"/>
              <a:ext cx="571504" cy="571504"/>
            </a:xfrm>
            <a:prstGeom prst="roundRect">
              <a:avLst>
                <a:gd name="adj" fmla="val 16667"/>
              </a:avLst>
            </a:prstGeom>
            <a:solidFill>
              <a:srgbClr val="92D050"/>
            </a:solidFill>
            <a:ln w="9525" algn="ctr">
              <a:solidFill>
                <a:schemeClr val="tx1"/>
              </a:solidFill>
              <a:round/>
              <a:headEnd/>
              <a:tailEnd/>
            </a:ln>
          </p:spPr>
          <p:txBody>
            <a:bodyPr wrap="none"/>
            <a:lstStyle/>
            <a:p>
              <a:pPr algn="ctr"/>
              <a:r>
                <a:rPr lang="en-GB"/>
                <a:t>B</a:t>
              </a:r>
              <a:endParaRPr lang="ru-RU"/>
            </a:p>
          </p:txBody>
        </p:sp>
        <p:sp>
          <p:nvSpPr>
            <p:cNvPr id="4128" name="Rounded Rectangle 16"/>
            <p:cNvSpPr>
              <a:spLocks noChangeArrowheads="1"/>
            </p:cNvSpPr>
            <p:nvPr/>
          </p:nvSpPr>
          <p:spPr bwMode="auto">
            <a:xfrm>
              <a:off x="3143240" y="3143248"/>
              <a:ext cx="571504" cy="571504"/>
            </a:xfrm>
            <a:prstGeom prst="roundRect">
              <a:avLst>
                <a:gd name="adj" fmla="val 16667"/>
              </a:avLst>
            </a:prstGeom>
            <a:solidFill>
              <a:srgbClr val="92D050"/>
            </a:solidFill>
            <a:ln w="9525" algn="ctr">
              <a:solidFill>
                <a:schemeClr val="tx1"/>
              </a:solidFill>
              <a:round/>
              <a:headEnd/>
              <a:tailEnd/>
            </a:ln>
          </p:spPr>
          <p:txBody>
            <a:bodyPr wrap="none"/>
            <a:lstStyle/>
            <a:p>
              <a:pPr algn="ctr"/>
              <a:r>
                <a:rPr lang="en-GB"/>
                <a:t>B</a:t>
              </a:r>
              <a:endParaRPr lang="ru-RU"/>
            </a:p>
          </p:txBody>
        </p:sp>
        <p:sp>
          <p:nvSpPr>
            <p:cNvPr id="4129" name="Rounded Rectangle 17"/>
            <p:cNvSpPr>
              <a:spLocks noChangeArrowheads="1"/>
            </p:cNvSpPr>
            <p:nvPr/>
          </p:nvSpPr>
          <p:spPr bwMode="auto">
            <a:xfrm>
              <a:off x="3857620" y="3143248"/>
              <a:ext cx="571504" cy="571504"/>
            </a:xfrm>
            <a:prstGeom prst="roundRect">
              <a:avLst>
                <a:gd name="adj" fmla="val 16667"/>
              </a:avLst>
            </a:prstGeom>
            <a:solidFill>
              <a:srgbClr val="92D050"/>
            </a:solidFill>
            <a:ln w="9525" algn="ctr">
              <a:solidFill>
                <a:schemeClr val="tx1"/>
              </a:solidFill>
              <a:round/>
              <a:headEnd/>
              <a:tailEnd/>
            </a:ln>
          </p:spPr>
          <p:txBody>
            <a:bodyPr wrap="none"/>
            <a:lstStyle/>
            <a:p>
              <a:pPr algn="ctr"/>
              <a:r>
                <a:rPr lang="en-GB"/>
                <a:t>B</a:t>
              </a:r>
              <a:endParaRPr lang="ru-RU"/>
            </a:p>
          </p:txBody>
        </p:sp>
        <p:sp>
          <p:nvSpPr>
            <p:cNvPr id="4130" name="Rounded Rectangle 18"/>
            <p:cNvSpPr>
              <a:spLocks noChangeArrowheads="1"/>
            </p:cNvSpPr>
            <p:nvPr/>
          </p:nvSpPr>
          <p:spPr bwMode="auto">
            <a:xfrm>
              <a:off x="4572000" y="3143248"/>
              <a:ext cx="571504" cy="571504"/>
            </a:xfrm>
            <a:prstGeom prst="roundRect">
              <a:avLst>
                <a:gd name="adj" fmla="val 16667"/>
              </a:avLst>
            </a:prstGeom>
            <a:solidFill>
              <a:srgbClr val="92D050"/>
            </a:solidFill>
            <a:ln w="9525" algn="ctr">
              <a:solidFill>
                <a:schemeClr val="tx1"/>
              </a:solidFill>
              <a:round/>
              <a:headEnd/>
              <a:tailEnd/>
            </a:ln>
          </p:spPr>
          <p:txBody>
            <a:bodyPr wrap="none"/>
            <a:lstStyle/>
            <a:p>
              <a:pPr algn="ctr"/>
              <a:r>
                <a:rPr lang="en-GB"/>
                <a:t>B</a:t>
              </a:r>
              <a:endParaRPr lang="ru-RU"/>
            </a:p>
          </p:txBody>
        </p:sp>
        <p:sp>
          <p:nvSpPr>
            <p:cNvPr id="4131" name="Rounded Rectangle 19"/>
            <p:cNvSpPr>
              <a:spLocks noChangeArrowheads="1"/>
            </p:cNvSpPr>
            <p:nvPr/>
          </p:nvSpPr>
          <p:spPr bwMode="auto">
            <a:xfrm>
              <a:off x="5286380" y="3143248"/>
              <a:ext cx="571504" cy="571504"/>
            </a:xfrm>
            <a:prstGeom prst="roundRect">
              <a:avLst>
                <a:gd name="adj" fmla="val 16667"/>
              </a:avLst>
            </a:prstGeom>
            <a:solidFill>
              <a:srgbClr val="92D050"/>
            </a:solidFill>
            <a:ln w="9525" algn="ctr">
              <a:solidFill>
                <a:schemeClr val="tx1"/>
              </a:solidFill>
              <a:round/>
              <a:headEnd/>
              <a:tailEnd/>
            </a:ln>
          </p:spPr>
          <p:txBody>
            <a:bodyPr wrap="none"/>
            <a:lstStyle/>
            <a:p>
              <a:pPr algn="ctr"/>
              <a:r>
                <a:rPr lang="en-GB"/>
                <a:t>B</a:t>
              </a:r>
              <a:endParaRPr lang="ru-RU"/>
            </a:p>
          </p:txBody>
        </p:sp>
        <p:sp>
          <p:nvSpPr>
            <p:cNvPr id="4132" name="Rounded Rectangle 20"/>
            <p:cNvSpPr>
              <a:spLocks noChangeArrowheads="1"/>
            </p:cNvSpPr>
            <p:nvPr/>
          </p:nvSpPr>
          <p:spPr bwMode="auto">
            <a:xfrm>
              <a:off x="6000760" y="3143248"/>
              <a:ext cx="571504" cy="571504"/>
            </a:xfrm>
            <a:prstGeom prst="roundRect">
              <a:avLst>
                <a:gd name="adj" fmla="val 16667"/>
              </a:avLst>
            </a:prstGeom>
            <a:solidFill>
              <a:srgbClr val="92D050"/>
            </a:solidFill>
            <a:ln w="9525" algn="ctr">
              <a:solidFill>
                <a:schemeClr val="tx1"/>
              </a:solidFill>
              <a:round/>
              <a:headEnd/>
              <a:tailEnd/>
            </a:ln>
          </p:spPr>
          <p:txBody>
            <a:bodyPr wrap="none"/>
            <a:lstStyle/>
            <a:p>
              <a:pPr algn="ctr"/>
              <a:r>
                <a:rPr lang="en-GB"/>
                <a:t>B</a:t>
              </a:r>
              <a:endParaRPr lang="ru-RU"/>
            </a:p>
          </p:txBody>
        </p:sp>
        <p:sp>
          <p:nvSpPr>
            <p:cNvPr id="4133" name="Rounded Rectangle 21"/>
            <p:cNvSpPr>
              <a:spLocks noChangeArrowheads="1"/>
            </p:cNvSpPr>
            <p:nvPr/>
          </p:nvSpPr>
          <p:spPr bwMode="auto">
            <a:xfrm>
              <a:off x="6643702" y="3143248"/>
              <a:ext cx="571504" cy="571504"/>
            </a:xfrm>
            <a:prstGeom prst="roundRect">
              <a:avLst>
                <a:gd name="adj" fmla="val 16667"/>
              </a:avLst>
            </a:prstGeom>
            <a:solidFill>
              <a:srgbClr val="92D050"/>
            </a:solidFill>
            <a:ln w="9525" algn="ctr">
              <a:solidFill>
                <a:schemeClr val="tx1"/>
              </a:solidFill>
              <a:round/>
              <a:headEnd/>
              <a:tailEnd/>
            </a:ln>
          </p:spPr>
          <p:txBody>
            <a:bodyPr wrap="none"/>
            <a:lstStyle/>
            <a:p>
              <a:pPr algn="ctr"/>
              <a:r>
                <a:rPr lang="en-GB"/>
                <a:t>B</a:t>
              </a:r>
              <a:endParaRPr lang="ru-RU"/>
            </a:p>
          </p:txBody>
        </p:sp>
        <p:sp>
          <p:nvSpPr>
            <p:cNvPr id="4134" name="Rounded Rectangle 22"/>
            <p:cNvSpPr>
              <a:spLocks noChangeArrowheads="1"/>
            </p:cNvSpPr>
            <p:nvPr/>
          </p:nvSpPr>
          <p:spPr bwMode="auto">
            <a:xfrm>
              <a:off x="1714480" y="3143248"/>
              <a:ext cx="571504" cy="571504"/>
            </a:xfrm>
            <a:prstGeom prst="roundRect">
              <a:avLst>
                <a:gd name="adj" fmla="val 16667"/>
              </a:avLst>
            </a:prstGeom>
            <a:solidFill>
              <a:srgbClr val="92D050"/>
            </a:solidFill>
            <a:ln w="9525" algn="ctr">
              <a:solidFill>
                <a:schemeClr val="tx1"/>
              </a:solidFill>
              <a:round/>
              <a:headEnd/>
              <a:tailEnd/>
            </a:ln>
          </p:spPr>
          <p:txBody>
            <a:bodyPr wrap="none"/>
            <a:lstStyle/>
            <a:p>
              <a:pPr algn="ctr"/>
              <a:r>
                <a:rPr lang="en-GB"/>
                <a:t>B</a:t>
              </a:r>
              <a:endParaRPr lang="ru-RU"/>
            </a:p>
          </p:txBody>
        </p:sp>
        <p:sp>
          <p:nvSpPr>
            <p:cNvPr id="4135" name="Rounded Rectangle 23"/>
            <p:cNvSpPr>
              <a:spLocks noChangeArrowheads="1"/>
            </p:cNvSpPr>
            <p:nvPr/>
          </p:nvSpPr>
          <p:spPr bwMode="auto">
            <a:xfrm>
              <a:off x="7358082" y="3143248"/>
              <a:ext cx="571504" cy="571504"/>
            </a:xfrm>
            <a:prstGeom prst="roundRect">
              <a:avLst>
                <a:gd name="adj" fmla="val 16667"/>
              </a:avLst>
            </a:prstGeom>
            <a:solidFill>
              <a:srgbClr val="92D050"/>
            </a:solidFill>
            <a:ln w="9525" algn="ctr">
              <a:solidFill>
                <a:schemeClr val="tx1"/>
              </a:solidFill>
              <a:round/>
              <a:headEnd/>
              <a:tailEnd/>
            </a:ln>
          </p:spPr>
          <p:txBody>
            <a:bodyPr wrap="none"/>
            <a:lstStyle/>
            <a:p>
              <a:pPr algn="ctr"/>
              <a:r>
                <a:rPr lang="en-GB"/>
                <a:t>B</a:t>
              </a:r>
              <a:endParaRPr lang="ru-RU"/>
            </a:p>
          </p:txBody>
        </p:sp>
        <p:sp>
          <p:nvSpPr>
            <p:cNvPr id="4136" name="Rounded Rectangle 24"/>
            <p:cNvSpPr>
              <a:spLocks noChangeArrowheads="1"/>
            </p:cNvSpPr>
            <p:nvPr/>
          </p:nvSpPr>
          <p:spPr bwMode="auto">
            <a:xfrm>
              <a:off x="8143900" y="3143248"/>
              <a:ext cx="571504" cy="571504"/>
            </a:xfrm>
            <a:prstGeom prst="roundRect">
              <a:avLst>
                <a:gd name="adj" fmla="val 16667"/>
              </a:avLst>
            </a:prstGeom>
            <a:solidFill>
              <a:srgbClr val="92D050"/>
            </a:solidFill>
            <a:ln w="9525" algn="ctr">
              <a:solidFill>
                <a:schemeClr val="tx1"/>
              </a:solidFill>
              <a:round/>
              <a:headEnd/>
              <a:tailEnd/>
            </a:ln>
          </p:spPr>
          <p:txBody>
            <a:bodyPr wrap="none"/>
            <a:lstStyle/>
            <a:p>
              <a:pPr algn="ctr"/>
              <a:r>
                <a:rPr lang="en-GB"/>
                <a:t>B</a:t>
              </a:r>
              <a:endParaRPr lang="ru-RU"/>
            </a:p>
          </p:txBody>
        </p:sp>
        <p:sp>
          <p:nvSpPr>
            <p:cNvPr id="4137" name="Down Arrow 27"/>
            <p:cNvSpPr>
              <a:spLocks noChangeArrowheads="1"/>
            </p:cNvSpPr>
            <p:nvPr/>
          </p:nvSpPr>
          <p:spPr bwMode="auto">
            <a:xfrm>
              <a:off x="1928794" y="2786058"/>
              <a:ext cx="142876" cy="285752"/>
            </a:xfrm>
            <a:prstGeom prst="downArrow">
              <a:avLst>
                <a:gd name="adj1" fmla="val 50000"/>
                <a:gd name="adj2" fmla="val 50000"/>
              </a:avLst>
            </a:prstGeom>
            <a:solidFill>
              <a:srgbClr val="00B0F0"/>
            </a:solidFill>
            <a:ln w="9525" algn="ctr">
              <a:solidFill>
                <a:schemeClr val="tx1"/>
              </a:solidFill>
              <a:round/>
              <a:headEnd/>
              <a:tailEnd/>
            </a:ln>
          </p:spPr>
          <p:txBody>
            <a:bodyPr wrap="none"/>
            <a:lstStyle/>
            <a:p>
              <a:pPr algn="ctr"/>
              <a:endParaRPr lang="ru-RU"/>
            </a:p>
          </p:txBody>
        </p:sp>
        <p:sp>
          <p:nvSpPr>
            <p:cNvPr id="4138" name="Down Arrow 28"/>
            <p:cNvSpPr>
              <a:spLocks noChangeArrowheads="1"/>
            </p:cNvSpPr>
            <p:nvPr/>
          </p:nvSpPr>
          <p:spPr bwMode="auto">
            <a:xfrm>
              <a:off x="2643174" y="2786058"/>
              <a:ext cx="142876" cy="285752"/>
            </a:xfrm>
            <a:prstGeom prst="downArrow">
              <a:avLst>
                <a:gd name="adj1" fmla="val 50000"/>
                <a:gd name="adj2" fmla="val 50000"/>
              </a:avLst>
            </a:prstGeom>
            <a:solidFill>
              <a:srgbClr val="00B0F0"/>
            </a:solidFill>
            <a:ln w="9525" algn="ctr">
              <a:solidFill>
                <a:schemeClr val="tx1"/>
              </a:solidFill>
              <a:round/>
              <a:headEnd/>
              <a:tailEnd/>
            </a:ln>
          </p:spPr>
          <p:txBody>
            <a:bodyPr wrap="none"/>
            <a:lstStyle/>
            <a:p>
              <a:pPr algn="ctr"/>
              <a:endParaRPr lang="ru-RU"/>
            </a:p>
          </p:txBody>
        </p:sp>
        <p:sp>
          <p:nvSpPr>
            <p:cNvPr id="4139" name="Down Arrow 29"/>
            <p:cNvSpPr>
              <a:spLocks noChangeArrowheads="1"/>
            </p:cNvSpPr>
            <p:nvPr/>
          </p:nvSpPr>
          <p:spPr bwMode="auto">
            <a:xfrm>
              <a:off x="3357554" y="2786058"/>
              <a:ext cx="142876" cy="285752"/>
            </a:xfrm>
            <a:prstGeom prst="downArrow">
              <a:avLst>
                <a:gd name="adj1" fmla="val 50000"/>
                <a:gd name="adj2" fmla="val 50000"/>
              </a:avLst>
            </a:prstGeom>
            <a:solidFill>
              <a:srgbClr val="00B0F0"/>
            </a:solidFill>
            <a:ln w="9525" algn="ctr">
              <a:solidFill>
                <a:schemeClr val="tx1"/>
              </a:solidFill>
              <a:round/>
              <a:headEnd/>
              <a:tailEnd/>
            </a:ln>
          </p:spPr>
          <p:txBody>
            <a:bodyPr wrap="none"/>
            <a:lstStyle/>
            <a:p>
              <a:pPr algn="ctr"/>
              <a:endParaRPr lang="ru-RU"/>
            </a:p>
          </p:txBody>
        </p:sp>
        <p:sp>
          <p:nvSpPr>
            <p:cNvPr id="4140" name="Down Arrow 30"/>
            <p:cNvSpPr>
              <a:spLocks noChangeArrowheads="1"/>
            </p:cNvSpPr>
            <p:nvPr/>
          </p:nvSpPr>
          <p:spPr bwMode="auto">
            <a:xfrm>
              <a:off x="4071934" y="2786058"/>
              <a:ext cx="142876" cy="285752"/>
            </a:xfrm>
            <a:prstGeom prst="downArrow">
              <a:avLst>
                <a:gd name="adj1" fmla="val 50000"/>
                <a:gd name="adj2" fmla="val 50000"/>
              </a:avLst>
            </a:prstGeom>
            <a:solidFill>
              <a:srgbClr val="00B0F0"/>
            </a:solidFill>
            <a:ln w="9525" algn="ctr">
              <a:solidFill>
                <a:schemeClr val="tx1"/>
              </a:solidFill>
              <a:round/>
              <a:headEnd/>
              <a:tailEnd/>
            </a:ln>
          </p:spPr>
          <p:txBody>
            <a:bodyPr wrap="none"/>
            <a:lstStyle/>
            <a:p>
              <a:pPr algn="ctr"/>
              <a:endParaRPr lang="ru-RU"/>
            </a:p>
          </p:txBody>
        </p:sp>
        <p:sp>
          <p:nvSpPr>
            <p:cNvPr id="4141" name="Down Arrow 31"/>
            <p:cNvSpPr>
              <a:spLocks noChangeArrowheads="1"/>
            </p:cNvSpPr>
            <p:nvPr/>
          </p:nvSpPr>
          <p:spPr bwMode="auto">
            <a:xfrm>
              <a:off x="4786314" y="2786058"/>
              <a:ext cx="142876" cy="285752"/>
            </a:xfrm>
            <a:prstGeom prst="downArrow">
              <a:avLst>
                <a:gd name="adj1" fmla="val 50000"/>
                <a:gd name="adj2" fmla="val 50000"/>
              </a:avLst>
            </a:prstGeom>
            <a:solidFill>
              <a:srgbClr val="00B0F0"/>
            </a:solidFill>
            <a:ln w="9525" algn="ctr">
              <a:solidFill>
                <a:schemeClr val="tx1"/>
              </a:solidFill>
              <a:round/>
              <a:headEnd/>
              <a:tailEnd/>
            </a:ln>
          </p:spPr>
          <p:txBody>
            <a:bodyPr wrap="none"/>
            <a:lstStyle/>
            <a:p>
              <a:pPr algn="ctr"/>
              <a:endParaRPr lang="ru-RU"/>
            </a:p>
          </p:txBody>
        </p:sp>
        <p:sp>
          <p:nvSpPr>
            <p:cNvPr id="4142" name="Down Arrow 32"/>
            <p:cNvSpPr>
              <a:spLocks noChangeArrowheads="1"/>
            </p:cNvSpPr>
            <p:nvPr/>
          </p:nvSpPr>
          <p:spPr bwMode="auto">
            <a:xfrm>
              <a:off x="5500694" y="2786058"/>
              <a:ext cx="142876" cy="285752"/>
            </a:xfrm>
            <a:prstGeom prst="downArrow">
              <a:avLst>
                <a:gd name="adj1" fmla="val 50000"/>
                <a:gd name="adj2" fmla="val 50000"/>
              </a:avLst>
            </a:prstGeom>
            <a:solidFill>
              <a:srgbClr val="00B0F0"/>
            </a:solidFill>
            <a:ln w="9525" algn="ctr">
              <a:solidFill>
                <a:schemeClr val="tx1"/>
              </a:solidFill>
              <a:round/>
              <a:headEnd/>
              <a:tailEnd/>
            </a:ln>
          </p:spPr>
          <p:txBody>
            <a:bodyPr wrap="none"/>
            <a:lstStyle/>
            <a:p>
              <a:pPr algn="ctr"/>
              <a:endParaRPr lang="ru-RU"/>
            </a:p>
          </p:txBody>
        </p:sp>
        <p:sp>
          <p:nvSpPr>
            <p:cNvPr id="4143" name="Down Arrow 33"/>
            <p:cNvSpPr>
              <a:spLocks noChangeArrowheads="1"/>
            </p:cNvSpPr>
            <p:nvPr/>
          </p:nvSpPr>
          <p:spPr bwMode="auto">
            <a:xfrm>
              <a:off x="6143636" y="2786058"/>
              <a:ext cx="142876" cy="285752"/>
            </a:xfrm>
            <a:prstGeom prst="downArrow">
              <a:avLst>
                <a:gd name="adj1" fmla="val 50000"/>
                <a:gd name="adj2" fmla="val 50000"/>
              </a:avLst>
            </a:prstGeom>
            <a:solidFill>
              <a:srgbClr val="00B0F0"/>
            </a:solidFill>
            <a:ln w="9525" algn="ctr">
              <a:solidFill>
                <a:schemeClr val="tx1"/>
              </a:solidFill>
              <a:round/>
              <a:headEnd/>
              <a:tailEnd/>
            </a:ln>
          </p:spPr>
          <p:txBody>
            <a:bodyPr wrap="none"/>
            <a:lstStyle/>
            <a:p>
              <a:pPr algn="ctr"/>
              <a:endParaRPr lang="ru-RU"/>
            </a:p>
          </p:txBody>
        </p:sp>
        <p:sp>
          <p:nvSpPr>
            <p:cNvPr id="4144" name="Down Arrow 34"/>
            <p:cNvSpPr>
              <a:spLocks noChangeArrowheads="1"/>
            </p:cNvSpPr>
            <p:nvPr/>
          </p:nvSpPr>
          <p:spPr bwMode="auto">
            <a:xfrm>
              <a:off x="6858016" y="2786058"/>
              <a:ext cx="142876" cy="285752"/>
            </a:xfrm>
            <a:prstGeom prst="downArrow">
              <a:avLst>
                <a:gd name="adj1" fmla="val 50000"/>
                <a:gd name="adj2" fmla="val 50000"/>
              </a:avLst>
            </a:prstGeom>
            <a:solidFill>
              <a:srgbClr val="00B0F0"/>
            </a:solidFill>
            <a:ln w="9525" algn="ctr">
              <a:solidFill>
                <a:schemeClr val="tx1"/>
              </a:solidFill>
              <a:round/>
              <a:headEnd/>
              <a:tailEnd/>
            </a:ln>
          </p:spPr>
          <p:txBody>
            <a:bodyPr wrap="none"/>
            <a:lstStyle/>
            <a:p>
              <a:pPr algn="ctr"/>
              <a:endParaRPr lang="ru-RU"/>
            </a:p>
          </p:txBody>
        </p:sp>
        <p:sp>
          <p:nvSpPr>
            <p:cNvPr id="4145" name="Down Arrow 35"/>
            <p:cNvSpPr>
              <a:spLocks noChangeArrowheads="1"/>
            </p:cNvSpPr>
            <p:nvPr/>
          </p:nvSpPr>
          <p:spPr bwMode="auto">
            <a:xfrm>
              <a:off x="7572396" y="2786058"/>
              <a:ext cx="142876" cy="285752"/>
            </a:xfrm>
            <a:prstGeom prst="downArrow">
              <a:avLst>
                <a:gd name="adj1" fmla="val 50000"/>
                <a:gd name="adj2" fmla="val 50000"/>
              </a:avLst>
            </a:prstGeom>
            <a:solidFill>
              <a:srgbClr val="00B0F0"/>
            </a:solidFill>
            <a:ln w="9525" algn="ctr">
              <a:solidFill>
                <a:schemeClr val="tx1"/>
              </a:solidFill>
              <a:round/>
              <a:headEnd/>
              <a:tailEnd/>
            </a:ln>
          </p:spPr>
          <p:txBody>
            <a:bodyPr wrap="none"/>
            <a:lstStyle/>
            <a:p>
              <a:pPr algn="ctr"/>
              <a:endParaRPr lang="ru-RU"/>
            </a:p>
          </p:txBody>
        </p:sp>
        <p:sp>
          <p:nvSpPr>
            <p:cNvPr id="4146" name="Down Arrow 36"/>
            <p:cNvSpPr>
              <a:spLocks noChangeArrowheads="1"/>
            </p:cNvSpPr>
            <p:nvPr/>
          </p:nvSpPr>
          <p:spPr bwMode="auto">
            <a:xfrm>
              <a:off x="8358214" y="2786058"/>
              <a:ext cx="142876" cy="285752"/>
            </a:xfrm>
            <a:prstGeom prst="downArrow">
              <a:avLst>
                <a:gd name="adj1" fmla="val 50000"/>
                <a:gd name="adj2" fmla="val 50000"/>
              </a:avLst>
            </a:prstGeom>
            <a:solidFill>
              <a:srgbClr val="00B0F0"/>
            </a:solidFill>
            <a:ln w="9525" algn="ctr">
              <a:solidFill>
                <a:schemeClr val="tx1"/>
              </a:solidFill>
              <a:round/>
              <a:headEnd/>
              <a:tailEnd/>
            </a:ln>
          </p:spPr>
          <p:txBody>
            <a:bodyPr wrap="none"/>
            <a:lstStyle/>
            <a:p>
              <a:pPr algn="ctr"/>
              <a:endParaRPr lang="ru-RU"/>
            </a:p>
          </p:txBody>
        </p:sp>
      </p:grpSp>
      <p:grpSp>
        <p:nvGrpSpPr>
          <p:cNvPr id="3" name="Group 97"/>
          <p:cNvGrpSpPr>
            <a:grpSpLocks/>
          </p:cNvGrpSpPr>
          <p:nvPr/>
        </p:nvGrpSpPr>
        <p:grpSpPr bwMode="auto">
          <a:xfrm>
            <a:off x="1566863" y="4929188"/>
            <a:ext cx="6365875" cy="1000125"/>
            <a:chOff x="2066672" y="3286125"/>
            <a:chExt cx="6365809" cy="1000118"/>
          </a:xfrm>
        </p:grpSpPr>
        <p:sp>
          <p:nvSpPr>
            <p:cNvPr id="4115" name="Rounded Rectangle 37"/>
            <p:cNvSpPr>
              <a:spLocks noChangeArrowheads="1"/>
            </p:cNvSpPr>
            <p:nvPr/>
          </p:nvSpPr>
          <p:spPr bwMode="auto">
            <a:xfrm>
              <a:off x="4714848" y="3714740"/>
              <a:ext cx="571504" cy="571503"/>
            </a:xfrm>
            <a:prstGeom prst="roundRect">
              <a:avLst>
                <a:gd name="adj" fmla="val 16667"/>
              </a:avLst>
            </a:prstGeom>
            <a:solidFill>
              <a:srgbClr val="92D050"/>
            </a:solidFill>
            <a:ln w="9525" algn="ctr">
              <a:solidFill>
                <a:schemeClr val="tx1"/>
              </a:solidFill>
              <a:round/>
              <a:headEnd/>
              <a:tailEnd/>
            </a:ln>
          </p:spPr>
          <p:txBody>
            <a:bodyPr wrap="none"/>
            <a:lstStyle/>
            <a:p>
              <a:pPr algn="ctr"/>
              <a:r>
                <a:rPr lang="en-GB"/>
                <a:t>A</a:t>
              </a:r>
              <a:endParaRPr lang="ru-RU"/>
            </a:p>
          </p:txBody>
        </p:sp>
        <p:cxnSp>
          <p:nvCxnSpPr>
            <p:cNvPr id="4116" name="Straight Connector 48"/>
            <p:cNvCxnSpPr>
              <a:cxnSpLocks noChangeShapeType="1"/>
              <a:stCxn id="4134" idx="2"/>
              <a:endCxn id="4115" idx="0"/>
            </p:cNvCxnSpPr>
            <p:nvPr/>
          </p:nvCxnSpPr>
          <p:spPr bwMode="auto">
            <a:xfrm rot="16200000" flipH="1">
              <a:off x="3319329" y="2033468"/>
              <a:ext cx="428613" cy="2933928"/>
            </a:xfrm>
            <a:prstGeom prst="line">
              <a:avLst/>
            </a:prstGeom>
            <a:noFill/>
            <a:ln w="9525" algn="ctr">
              <a:solidFill>
                <a:schemeClr val="tx1"/>
              </a:solidFill>
              <a:round/>
              <a:headEnd/>
              <a:tailEnd/>
            </a:ln>
          </p:spPr>
        </p:cxnSp>
        <p:cxnSp>
          <p:nvCxnSpPr>
            <p:cNvPr id="4117" name="Straight Connector 50"/>
            <p:cNvCxnSpPr>
              <a:cxnSpLocks noChangeShapeType="1"/>
              <a:stCxn id="4127" idx="2"/>
              <a:endCxn id="4115" idx="0"/>
            </p:cNvCxnSpPr>
            <p:nvPr/>
          </p:nvCxnSpPr>
          <p:spPr bwMode="auto">
            <a:xfrm rot="16200000" flipH="1">
              <a:off x="3672986" y="2387124"/>
              <a:ext cx="428613" cy="2226616"/>
            </a:xfrm>
            <a:prstGeom prst="line">
              <a:avLst/>
            </a:prstGeom>
            <a:noFill/>
            <a:ln w="9525" algn="ctr">
              <a:solidFill>
                <a:schemeClr val="tx1"/>
              </a:solidFill>
              <a:round/>
              <a:headEnd/>
              <a:tailEnd/>
            </a:ln>
          </p:spPr>
        </p:cxnSp>
        <p:cxnSp>
          <p:nvCxnSpPr>
            <p:cNvPr id="4118" name="Straight Connector 52"/>
            <p:cNvCxnSpPr>
              <a:cxnSpLocks noChangeShapeType="1"/>
              <a:stCxn id="4128" idx="2"/>
              <a:endCxn id="4115" idx="0"/>
            </p:cNvCxnSpPr>
            <p:nvPr/>
          </p:nvCxnSpPr>
          <p:spPr bwMode="auto">
            <a:xfrm rot="16200000" flipH="1">
              <a:off x="4026641" y="2740780"/>
              <a:ext cx="428613" cy="1519304"/>
            </a:xfrm>
            <a:prstGeom prst="line">
              <a:avLst/>
            </a:prstGeom>
            <a:noFill/>
            <a:ln w="9525" algn="ctr">
              <a:solidFill>
                <a:schemeClr val="tx1"/>
              </a:solidFill>
              <a:round/>
              <a:headEnd/>
              <a:tailEnd/>
            </a:ln>
          </p:spPr>
        </p:cxnSp>
        <p:cxnSp>
          <p:nvCxnSpPr>
            <p:cNvPr id="4119" name="Straight Connector 54"/>
            <p:cNvCxnSpPr>
              <a:cxnSpLocks noChangeShapeType="1"/>
              <a:stCxn id="4129" idx="2"/>
              <a:endCxn id="4115" idx="0"/>
            </p:cNvCxnSpPr>
            <p:nvPr/>
          </p:nvCxnSpPr>
          <p:spPr bwMode="auto">
            <a:xfrm rot="16200000" flipH="1">
              <a:off x="4380298" y="3094436"/>
              <a:ext cx="428613" cy="811992"/>
            </a:xfrm>
            <a:prstGeom prst="line">
              <a:avLst/>
            </a:prstGeom>
            <a:noFill/>
            <a:ln w="9525" algn="ctr">
              <a:solidFill>
                <a:schemeClr val="tx1"/>
              </a:solidFill>
              <a:round/>
              <a:headEnd/>
              <a:tailEnd/>
            </a:ln>
          </p:spPr>
        </p:cxnSp>
        <p:cxnSp>
          <p:nvCxnSpPr>
            <p:cNvPr id="4120" name="Straight Connector 56"/>
            <p:cNvCxnSpPr>
              <a:cxnSpLocks noChangeShapeType="1"/>
              <a:stCxn id="4130" idx="2"/>
              <a:endCxn id="4115" idx="0"/>
            </p:cNvCxnSpPr>
            <p:nvPr/>
          </p:nvCxnSpPr>
          <p:spPr bwMode="auto">
            <a:xfrm rot="16200000" flipH="1">
              <a:off x="4733953" y="3448092"/>
              <a:ext cx="428613" cy="104680"/>
            </a:xfrm>
            <a:prstGeom prst="line">
              <a:avLst/>
            </a:prstGeom>
            <a:noFill/>
            <a:ln w="9525" algn="ctr">
              <a:solidFill>
                <a:schemeClr val="tx1"/>
              </a:solidFill>
              <a:round/>
              <a:headEnd/>
              <a:tailEnd/>
            </a:ln>
          </p:spPr>
        </p:cxnSp>
        <p:cxnSp>
          <p:nvCxnSpPr>
            <p:cNvPr id="4121" name="Straight Connector 58"/>
            <p:cNvCxnSpPr>
              <a:cxnSpLocks noChangeShapeType="1"/>
              <a:stCxn id="4131" idx="2"/>
              <a:endCxn id="4115" idx="0"/>
            </p:cNvCxnSpPr>
            <p:nvPr/>
          </p:nvCxnSpPr>
          <p:spPr bwMode="auto">
            <a:xfrm rot="5400000">
              <a:off x="5087610" y="3199116"/>
              <a:ext cx="428613" cy="602632"/>
            </a:xfrm>
            <a:prstGeom prst="line">
              <a:avLst/>
            </a:prstGeom>
            <a:noFill/>
            <a:ln w="9525" algn="ctr">
              <a:solidFill>
                <a:schemeClr val="tx1"/>
              </a:solidFill>
              <a:round/>
              <a:headEnd/>
              <a:tailEnd/>
            </a:ln>
          </p:spPr>
        </p:cxnSp>
        <p:cxnSp>
          <p:nvCxnSpPr>
            <p:cNvPr id="4122" name="Straight Connector 60"/>
            <p:cNvCxnSpPr>
              <a:cxnSpLocks noChangeShapeType="1"/>
              <a:stCxn id="4132" idx="2"/>
              <a:endCxn id="4115" idx="0"/>
            </p:cNvCxnSpPr>
            <p:nvPr/>
          </p:nvCxnSpPr>
          <p:spPr bwMode="auto">
            <a:xfrm rot="5400000">
              <a:off x="5441266" y="2845461"/>
              <a:ext cx="428613" cy="1309944"/>
            </a:xfrm>
            <a:prstGeom prst="line">
              <a:avLst/>
            </a:prstGeom>
            <a:noFill/>
            <a:ln w="9525" algn="ctr">
              <a:solidFill>
                <a:schemeClr val="tx1"/>
              </a:solidFill>
              <a:round/>
              <a:headEnd/>
              <a:tailEnd/>
            </a:ln>
          </p:spPr>
        </p:cxnSp>
        <p:cxnSp>
          <p:nvCxnSpPr>
            <p:cNvPr id="4123" name="Straight Connector 62"/>
            <p:cNvCxnSpPr>
              <a:cxnSpLocks noChangeShapeType="1"/>
              <a:stCxn id="4133" idx="2"/>
              <a:endCxn id="4115" idx="0"/>
            </p:cNvCxnSpPr>
            <p:nvPr/>
          </p:nvCxnSpPr>
          <p:spPr bwMode="auto">
            <a:xfrm rot="5400000">
              <a:off x="5759557" y="2527169"/>
              <a:ext cx="428613" cy="1946526"/>
            </a:xfrm>
            <a:prstGeom prst="line">
              <a:avLst/>
            </a:prstGeom>
            <a:noFill/>
            <a:ln w="9525" algn="ctr">
              <a:solidFill>
                <a:schemeClr val="tx1"/>
              </a:solidFill>
              <a:round/>
              <a:headEnd/>
              <a:tailEnd/>
            </a:ln>
          </p:spPr>
        </p:cxnSp>
        <p:cxnSp>
          <p:nvCxnSpPr>
            <p:cNvPr id="4124" name="Straight Connector 64"/>
            <p:cNvCxnSpPr>
              <a:cxnSpLocks noChangeShapeType="1"/>
              <a:stCxn id="4135" idx="2"/>
              <a:endCxn id="4115" idx="0"/>
            </p:cNvCxnSpPr>
            <p:nvPr/>
          </p:nvCxnSpPr>
          <p:spPr bwMode="auto">
            <a:xfrm rot="5400000">
              <a:off x="6113213" y="2173514"/>
              <a:ext cx="428613" cy="2653838"/>
            </a:xfrm>
            <a:prstGeom prst="line">
              <a:avLst/>
            </a:prstGeom>
            <a:noFill/>
            <a:ln w="9525" algn="ctr">
              <a:solidFill>
                <a:schemeClr val="tx1"/>
              </a:solidFill>
              <a:round/>
              <a:headEnd/>
              <a:tailEnd/>
            </a:ln>
          </p:spPr>
        </p:cxnSp>
        <p:cxnSp>
          <p:nvCxnSpPr>
            <p:cNvPr id="4125" name="Straight Connector 66"/>
            <p:cNvCxnSpPr>
              <a:cxnSpLocks noChangeShapeType="1"/>
              <a:stCxn id="4136" idx="2"/>
              <a:endCxn id="4115" idx="0"/>
            </p:cNvCxnSpPr>
            <p:nvPr/>
          </p:nvCxnSpPr>
          <p:spPr bwMode="auto">
            <a:xfrm rot="5400000">
              <a:off x="6502234" y="1784492"/>
              <a:ext cx="428613" cy="3431880"/>
            </a:xfrm>
            <a:prstGeom prst="line">
              <a:avLst/>
            </a:prstGeom>
            <a:noFill/>
            <a:ln w="9525" algn="ctr">
              <a:solidFill>
                <a:schemeClr val="tx1"/>
              </a:solidFill>
              <a:round/>
              <a:headEnd/>
              <a:tailEnd/>
            </a:ln>
          </p:spPr>
        </p:cxnSp>
      </p:grpSp>
      <p:sp>
        <p:nvSpPr>
          <p:cNvPr id="80" name="Rounded Rectangle 79"/>
          <p:cNvSpPr>
            <a:spLocks noChangeArrowheads="1"/>
          </p:cNvSpPr>
          <p:nvPr/>
        </p:nvSpPr>
        <p:spPr bwMode="auto">
          <a:xfrm>
            <a:off x="4214813" y="6143625"/>
            <a:ext cx="571500" cy="571500"/>
          </a:xfrm>
          <a:prstGeom prst="roundRect">
            <a:avLst>
              <a:gd name="adj" fmla="val 16667"/>
            </a:avLst>
          </a:prstGeom>
          <a:solidFill>
            <a:srgbClr val="92D050"/>
          </a:solidFill>
          <a:ln w="9525" algn="ctr">
            <a:solidFill>
              <a:schemeClr val="tx1"/>
            </a:solidFill>
            <a:round/>
            <a:headEnd/>
            <a:tailEnd/>
          </a:ln>
        </p:spPr>
        <p:txBody>
          <a:bodyPr wrap="none"/>
          <a:lstStyle/>
          <a:p>
            <a:pPr algn="ctr"/>
            <a:r>
              <a:rPr lang="en-GB"/>
              <a:t>A</a:t>
            </a:r>
            <a:endParaRPr lang="ru-RU"/>
          </a:p>
        </p:txBody>
      </p:sp>
      <p:cxnSp>
        <p:nvCxnSpPr>
          <p:cNvPr id="4114" name="Straight Arrow Connector 91"/>
          <p:cNvCxnSpPr>
            <a:cxnSpLocks noChangeShapeType="1"/>
            <a:stCxn id="4115" idx="2"/>
            <a:endCxn id="80" idx="0"/>
          </p:cNvCxnSpPr>
          <p:nvPr/>
        </p:nvCxnSpPr>
        <p:spPr bwMode="auto">
          <a:xfrm rot="5400000">
            <a:off x="4392613" y="6035675"/>
            <a:ext cx="214312" cy="1588"/>
          </a:xfrm>
          <a:prstGeom prst="straightConnector1">
            <a:avLst/>
          </a:prstGeom>
          <a:noFill/>
          <a:ln w="9525" algn="ctr">
            <a:solidFill>
              <a:schemeClr val="tx1"/>
            </a:solidFill>
            <a:round/>
            <a:headEnd/>
            <a:tailEnd type="arrow"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p:txBody>
          <a:bodyPr/>
          <a:lstStyle/>
          <a:p>
            <a:pPr eaLnBrk="1" hangingPunct="1"/>
            <a:r>
              <a:rPr lang="en-GB" smtClean="0"/>
              <a:t>Complexity</a:t>
            </a:r>
          </a:p>
        </p:txBody>
      </p:sp>
      <p:sp>
        <p:nvSpPr>
          <p:cNvPr id="5125" name="Rectangle 3"/>
          <p:cNvSpPr>
            <a:spLocks noGrp="1" noChangeArrowheads="1"/>
          </p:cNvSpPr>
          <p:nvPr>
            <p:ph type="body" idx="1"/>
          </p:nvPr>
        </p:nvSpPr>
        <p:spPr>
          <a:xfrm>
            <a:off x="457200" y="1600200"/>
            <a:ext cx="8435280" cy="4525963"/>
          </a:xfrm>
        </p:spPr>
        <p:txBody>
          <a:bodyPr/>
          <a:lstStyle/>
          <a:p>
            <a:pPr eaLnBrk="1" hangingPunct="1"/>
            <a:r>
              <a:rPr lang="en-GB" dirty="0" smtClean="0"/>
              <a:t>We apply an algorithm A twice and each time to the array of length</a:t>
            </a:r>
          </a:p>
          <a:p>
            <a:pPr eaLnBrk="1" hangingPunct="1">
              <a:buFont typeface="Wingdings" pitchFamily="2" charset="2"/>
              <a:buNone/>
            </a:pPr>
            <a:r>
              <a:rPr lang="en-GB" dirty="0" smtClean="0"/>
              <a:t>     which need only   (           )</a:t>
            </a:r>
            <a:r>
              <a:rPr lang="en-GB" baseline="30000" dirty="0" smtClean="0"/>
              <a:t>2 </a:t>
            </a:r>
            <a:r>
              <a:rPr lang="en-GB" dirty="0" smtClean="0"/>
              <a:t>= n  processors</a:t>
            </a:r>
          </a:p>
          <a:p>
            <a:pPr eaLnBrk="1" hangingPunct="1"/>
            <a:r>
              <a:rPr lang="en-GB" dirty="0" smtClean="0"/>
              <a:t>The time is O(1) and number of processors is n.</a:t>
            </a:r>
          </a:p>
          <a:p>
            <a:pPr eaLnBrk="1" hangingPunct="1">
              <a:buFont typeface="Wingdings" pitchFamily="2" charset="2"/>
              <a:buNone/>
            </a:pPr>
            <a:r>
              <a:rPr lang="en-GB" dirty="0" smtClean="0"/>
              <a:t> </a:t>
            </a:r>
          </a:p>
        </p:txBody>
      </p:sp>
      <p:graphicFrame>
        <p:nvGraphicFramePr>
          <p:cNvPr id="5122" name="Object 0"/>
          <p:cNvGraphicFramePr>
            <a:graphicFrameLocks noChangeAspect="1"/>
          </p:cNvGraphicFramePr>
          <p:nvPr/>
        </p:nvGraphicFramePr>
        <p:xfrm>
          <a:off x="4499992" y="2132856"/>
          <a:ext cx="547688" cy="519112"/>
        </p:xfrm>
        <a:graphic>
          <a:graphicData uri="http://schemas.openxmlformats.org/presentationml/2006/ole">
            <p:oleObj spid="_x0000_s5122" name="Equation" r:id="rId3" imgW="241200" imgH="228600" progId="Equation.3">
              <p:embed/>
            </p:oleObj>
          </a:graphicData>
        </a:graphic>
      </p:graphicFrame>
      <p:graphicFrame>
        <p:nvGraphicFramePr>
          <p:cNvPr id="5123" name="Object 1"/>
          <p:cNvGraphicFramePr>
            <a:graphicFrameLocks noChangeAspect="1"/>
          </p:cNvGraphicFramePr>
          <p:nvPr/>
        </p:nvGraphicFramePr>
        <p:xfrm>
          <a:off x="4211960" y="2708920"/>
          <a:ext cx="762000" cy="722313"/>
        </p:xfrm>
        <a:graphic>
          <a:graphicData uri="http://schemas.openxmlformats.org/presentationml/2006/ole">
            <p:oleObj spid="_x0000_s5123" name="Equation" r:id="rId4" imgW="241200" imgH="228600" progId="Equation.3">
              <p:embed/>
            </p:oleObj>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fontScale="90000"/>
          </a:bodyPr>
          <a:lstStyle/>
          <a:p>
            <a:r>
              <a:rPr lang="en-US" sz="4600"/>
              <a:t>Tractable and intractable problems</a:t>
            </a:r>
            <a:br>
              <a:rPr lang="en-US" sz="4600"/>
            </a:br>
            <a:r>
              <a:rPr lang="en-US" sz="4600"/>
              <a:t>for parallel computers</a:t>
            </a:r>
          </a:p>
        </p:txBody>
      </p:sp>
      <p:sp>
        <p:nvSpPr>
          <p:cNvPr id="4" name="Subtitle 3"/>
          <p:cNvSpPr>
            <a:spLocks noGrp="1"/>
          </p:cNvSpPr>
          <p:nvPr>
            <p:ph type="subTitle" idx="1"/>
          </p:nvPr>
        </p:nvSpPr>
        <p:spPr/>
        <p:txBody>
          <a:bodyPr/>
          <a:lstStyle/>
          <a:p>
            <a:endParaRPr lang="en-GB"/>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algn="ctr"/>
            <a:r>
              <a:rPr lang="en-US"/>
              <a:t>P (complexity)</a:t>
            </a:r>
          </a:p>
        </p:txBody>
      </p:sp>
      <p:sp>
        <p:nvSpPr>
          <p:cNvPr id="105475" name="Rectangle 3"/>
          <p:cNvSpPr>
            <a:spLocks noGrp="1" noChangeArrowheads="1"/>
          </p:cNvSpPr>
          <p:nvPr>
            <p:ph type="body" idx="1"/>
          </p:nvPr>
        </p:nvSpPr>
        <p:spPr/>
        <p:txBody>
          <a:bodyPr/>
          <a:lstStyle/>
          <a:p>
            <a:pPr>
              <a:lnSpc>
                <a:spcPct val="90000"/>
              </a:lnSpc>
            </a:pPr>
            <a:r>
              <a:rPr lang="en-US" sz="2400"/>
              <a:t>In computational complexity theory, P is the complexity class containing decision problems which can be solved by a deterministic Turing machine using a polynomial amount of computation time, or polynomial time.</a:t>
            </a:r>
          </a:p>
          <a:p>
            <a:pPr>
              <a:lnSpc>
                <a:spcPct val="90000"/>
              </a:lnSpc>
            </a:pPr>
            <a:endParaRPr lang="en-US" sz="2400"/>
          </a:p>
          <a:p>
            <a:pPr>
              <a:lnSpc>
                <a:spcPct val="90000"/>
              </a:lnSpc>
            </a:pPr>
            <a:r>
              <a:rPr lang="en-US" sz="2400"/>
              <a:t>P is known to contain many natural problems, including linear programming, calculating the greatest common divisor, and finding a maximum matching. </a:t>
            </a:r>
          </a:p>
          <a:p>
            <a:pPr>
              <a:lnSpc>
                <a:spcPct val="90000"/>
              </a:lnSpc>
            </a:pPr>
            <a:r>
              <a:rPr lang="en-US" sz="2400"/>
              <a:t>In 2002, it was shown that the problem of determining if a number is prime is in P.</a:t>
            </a:r>
          </a:p>
          <a:p>
            <a:pPr>
              <a:lnSpc>
                <a:spcPct val="90000"/>
              </a:lnSpc>
            </a:pPr>
            <a:endParaRPr lang="en-US" sz="240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algn="ctr"/>
            <a:r>
              <a:rPr lang="en-US"/>
              <a:t>P-complete class</a:t>
            </a:r>
          </a:p>
        </p:txBody>
      </p:sp>
      <p:sp>
        <p:nvSpPr>
          <p:cNvPr id="98307" name="Rectangle 3"/>
          <p:cNvSpPr>
            <a:spLocks noGrp="1" noChangeArrowheads="1"/>
          </p:cNvSpPr>
          <p:nvPr>
            <p:ph type="body" idx="1"/>
          </p:nvPr>
        </p:nvSpPr>
        <p:spPr/>
        <p:txBody>
          <a:bodyPr/>
          <a:lstStyle/>
          <a:p>
            <a:pPr>
              <a:lnSpc>
                <a:spcPct val="80000"/>
              </a:lnSpc>
            </a:pPr>
            <a:r>
              <a:rPr lang="en-US" sz="2400"/>
              <a:t>In complexity theory, the complexity class P-complete is a set of decision problems and is useful in the analysis of which problems can be efficiently solved on parallel computers. </a:t>
            </a:r>
          </a:p>
          <a:p>
            <a:pPr>
              <a:lnSpc>
                <a:spcPct val="80000"/>
              </a:lnSpc>
            </a:pPr>
            <a:r>
              <a:rPr lang="en-US" sz="2400">
                <a:solidFill>
                  <a:srgbClr val="3333CC"/>
                </a:solidFill>
              </a:rPr>
              <a:t>A decision problem is in P-complete if it is complete for P, meaning that it is in P, and that every problem in P can be reduced to it in polylogarithmic time on a parallel computer with a polynomial number of processors. </a:t>
            </a:r>
          </a:p>
          <a:p>
            <a:pPr>
              <a:lnSpc>
                <a:spcPct val="80000"/>
              </a:lnSpc>
            </a:pPr>
            <a:r>
              <a:rPr lang="en-US" sz="2400"/>
              <a:t>In other words, a problem A is in P-complete if, for each problem B in P, there are constants c and k such that B can be reduced to A in time O((log n)</a:t>
            </a:r>
            <a:r>
              <a:rPr lang="en-US" sz="2400" baseline="30000"/>
              <a:t>c</a:t>
            </a:r>
            <a:r>
              <a:rPr lang="en-US" sz="2400"/>
              <a:t>) using O(n</a:t>
            </a:r>
            <a:r>
              <a:rPr lang="en-US" sz="2400" baseline="30000"/>
              <a:t>k</a:t>
            </a:r>
            <a:r>
              <a:rPr lang="en-US" sz="2400"/>
              <a:t>) parallel processors.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algn="ctr"/>
            <a:r>
              <a:rPr lang="en-US"/>
              <a:t>Motivation</a:t>
            </a:r>
          </a:p>
        </p:txBody>
      </p:sp>
      <p:sp>
        <p:nvSpPr>
          <p:cNvPr id="106499" name="Rectangle 3"/>
          <p:cNvSpPr>
            <a:spLocks noGrp="1" noChangeArrowheads="1"/>
          </p:cNvSpPr>
          <p:nvPr>
            <p:ph type="body" idx="1"/>
          </p:nvPr>
        </p:nvSpPr>
        <p:spPr/>
        <p:txBody>
          <a:bodyPr/>
          <a:lstStyle/>
          <a:p>
            <a:pPr>
              <a:lnSpc>
                <a:spcPct val="90000"/>
              </a:lnSpc>
            </a:pPr>
            <a:r>
              <a:rPr lang="en-US" sz="2400"/>
              <a:t>The class P, typically taken to consist of all the "tractable" problems for a sequential computer, contains the class NC, which consists of those problems which can be efficiently solved on a parallel computer. This is because parallel computers can be simulated on a sequential machine. </a:t>
            </a:r>
          </a:p>
          <a:p>
            <a:pPr>
              <a:lnSpc>
                <a:spcPct val="90000"/>
              </a:lnSpc>
            </a:pPr>
            <a:r>
              <a:rPr lang="en-US" sz="2400"/>
              <a:t>It is not known whether NC=P. In other words, it is not known whether there are any tractable problems that are inherently sequential. </a:t>
            </a:r>
          </a:p>
          <a:p>
            <a:pPr>
              <a:lnSpc>
                <a:spcPct val="90000"/>
              </a:lnSpc>
            </a:pPr>
            <a:r>
              <a:rPr lang="en-US" sz="2400"/>
              <a:t>Just as it is widely suspected that P does not equal NP, so it is widely suspected that NC does not equal P.</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pPr algn="ctr"/>
            <a:r>
              <a:rPr lang="en-US"/>
              <a:t>P-complete problems</a:t>
            </a:r>
          </a:p>
        </p:txBody>
      </p:sp>
      <p:sp>
        <p:nvSpPr>
          <p:cNvPr id="107523" name="Rectangle 3"/>
          <p:cNvSpPr>
            <a:spLocks noGrp="1" noChangeArrowheads="1"/>
          </p:cNvSpPr>
          <p:nvPr>
            <p:ph type="body" idx="1"/>
          </p:nvPr>
        </p:nvSpPr>
        <p:spPr/>
        <p:txBody>
          <a:bodyPr/>
          <a:lstStyle/>
          <a:p>
            <a:pPr>
              <a:lnSpc>
                <a:spcPct val="90000"/>
              </a:lnSpc>
            </a:pPr>
            <a:r>
              <a:rPr lang="en-US" sz="2400"/>
              <a:t>The most basic P-complete problem is this: </a:t>
            </a:r>
          </a:p>
          <a:p>
            <a:pPr lvl="1">
              <a:lnSpc>
                <a:spcPct val="90000"/>
              </a:lnSpc>
              <a:buFont typeface="Wingdings" pitchFamily="2" charset="2"/>
              <a:buNone/>
            </a:pPr>
            <a:r>
              <a:rPr lang="en-US" sz="2000"/>
              <a:t>	</a:t>
            </a:r>
            <a:r>
              <a:rPr lang="en-US" sz="2000" i="1">
                <a:solidFill>
                  <a:srgbClr val="3333CC"/>
                </a:solidFill>
              </a:rPr>
              <a:t>Given a	Turing machine, an input for that machine, and a number T (written in unary), does that machine halt on that input within the first T steps? </a:t>
            </a:r>
          </a:p>
          <a:p>
            <a:pPr>
              <a:lnSpc>
                <a:spcPct val="90000"/>
              </a:lnSpc>
            </a:pPr>
            <a:r>
              <a:rPr lang="en-US" sz="2400"/>
              <a:t>It is clear that this problem is P-complete: if we can parallelize a general simulation of a sequential computer, then we will be able to parallelize any program that runs on that computer. </a:t>
            </a:r>
          </a:p>
          <a:p>
            <a:pPr>
              <a:lnSpc>
                <a:spcPct val="90000"/>
              </a:lnSpc>
            </a:pPr>
            <a:r>
              <a:rPr lang="en-US" sz="2400"/>
              <a:t>If this problem is in NC, then so is every other problem in P.</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Why Parallel Computing</a:t>
            </a:r>
          </a:p>
        </p:txBody>
      </p:sp>
      <p:sp>
        <p:nvSpPr>
          <p:cNvPr id="18435" name="Rectangle 3"/>
          <p:cNvSpPr>
            <a:spLocks noGrp="1" noChangeArrowheads="1"/>
          </p:cNvSpPr>
          <p:nvPr>
            <p:ph idx="1"/>
          </p:nvPr>
        </p:nvSpPr>
        <p:spPr/>
        <p:txBody>
          <a:bodyPr/>
          <a:lstStyle/>
          <a:p>
            <a:pPr eaLnBrk="1" hangingPunct="1">
              <a:lnSpc>
                <a:spcPct val="90000"/>
              </a:lnSpc>
            </a:pPr>
            <a:r>
              <a:rPr lang="en-US" b="1" smtClean="0">
                <a:solidFill>
                  <a:schemeClr val="accent2"/>
                </a:solidFill>
              </a:rPr>
              <a:t>Practical:</a:t>
            </a:r>
          </a:p>
          <a:p>
            <a:pPr lvl="1" eaLnBrk="1" hangingPunct="1">
              <a:lnSpc>
                <a:spcPct val="90000"/>
              </a:lnSpc>
            </a:pPr>
            <a:r>
              <a:rPr lang="en-US" smtClean="0"/>
              <a:t>Moore’s Law cannot hold forever</a:t>
            </a:r>
          </a:p>
          <a:p>
            <a:pPr lvl="1" eaLnBrk="1" hangingPunct="1">
              <a:lnSpc>
                <a:spcPct val="90000"/>
              </a:lnSpc>
            </a:pPr>
            <a:r>
              <a:rPr lang="en-US" smtClean="0"/>
              <a:t>Problems must be solved immediately</a:t>
            </a:r>
          </a:p>
          <a:p>
            <a:pPr lvl="1" eaLnBrk="1" hangingPunct="1">
              <a:lnSpc>
                <a:spcPct val="90000"/>
              </a:lnSpc>
            </a:pPr>
            <a:r>
              <a:rPr lang="en-US" smtClean="0"/>
              <a:t>Cost-effectiveness</a:t>
            </a:r>
          </a:p>
          <a:p>
            <a:pPr lvl="1" eaLnBrk="1" hangingPunct="1">
              <a:lnSpc>
                <a:spcPct val="90000"/>
              </a:lnSpc>
            </a:pPr>
            <a:r>
              <a:rPr lang="en-US" smtClean="0"/>
              <a:t>Scalability</a:t>
            </a:r>
          </a:p>
          <a:p>
            <a:pPr lvl="1" eaLnBrk="1" hangingPunct="1">
              <a:lnSpc>
                <a:spcPct val="90000"/>
              </a:lnSpc>
              <a:buFontTx/>
              <a:buNone/>
            </a:pPr>
            <a:endParaRPr lang="en-US" smtClean="0"/>
          </a:p>
          <a:p>
            <a:pPr eaLnBrk="1" hangingPunct="1">
              <a:lnSpc>
                <a:spcPct val="90000"/>
              </a:lnSpc>
            </a:pPr>
            <a:r>
              <a:rPr lang="en-US" b="1" smtClean="0">
                <a:solidFill>
                  <a:schemeClr val="accent2"/>
                </a:solidFill>
              </a:rPr>
              <a:t>Theoretical:</a:t>
            </a:r>
          </a:p>
          <a:p>
            <a:pPr lvl="1" eaLnBrk="1" hangingPunct="1">
              <a:lnSpc>
                <a:spcPct val="90000"/>
              </a:lnSpc>
            </a:pPr>
            <a:r>
              <a:rPr lang="en-US" smtClean="0"/>
              <a:t>challenging problems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type="body" idx="1"/>
          </p:nvPr>
        </p:nvSpPr>
        <p:spPr>
          <a:xfrm>
            <a:off x="457200" y="692150"/>
            <a:ext cx="8229600" cy="5832475"/>
          </a:xfrm>
        </p:spPr>
        <p:txBody>
          <a:bodyPr/>
          <a:lstStyle/>
          <a:p>
            <a:pPr>
              <a:lnSpc>
                <a:spcPct val="80000"/>
              </a:lnSpc>
            </a:pPr>
            <a:r>
              <a:rPr lang="en-US" sz="2400"/>
              <a:t>This problem illustrates a common trick in the theory of P-completeness. We aren't really interested in whether a problem can be solved quickly on a parallel machine. </a:t>
            </a:r>
          </a:p>
          <a:p>
            <a:pPr>
              <a:lnSpc>
                <a:spcPct val="80000"/>
              </a:lnSpc>
              <a:buFont typeface="Wingdings" pitchFamily="2" charset="2"/>
              <a:buNone/>
            </a:pPr>
            <a:endParaRPr lang="en-US" sz="800"/>
          </a:p>
          <a:p>
            <a:pPr>
              <a:lnSpc>
                <a:spcPct val="80000"/>
              </a:lnSpc>
            </a:pPr>
            <a:r>
              <a:rPr lang="en-US" sz="2400"/>
              <a:t>We're just interested in whether a parallel machine solves it much more quickly than a sequential machine. Therefore, we have to reword the problem so that the sequential version is in P. That is why this problem required T to be written in unary. </a:t>
            </a:r>
          </a:p>
          <a:p>
            <a:pPr>
              <a:lnSpc>
                <a:spcPct val="80000"/>
              </a:lnSpc>
              <a:buFont typeface="Wingdings" pitchFamily="2" charset="2"/>
              <a:buNone/>
            </a:pPr>
            <a:endParaRPr lang="en-US" sz="900"/>
          </a:p>
          <a:p>
            <a:pPr>
              <a:lnSpc>
                <a:spcPct val="80000"/>
              </a:lnSpc>
            </a:pPr>
            <a:r>
              <a:rPr lang="en-US" sz="2400"/>
              <a:t>If a number T is written as a binary number (a string of n ones and zeros, where n=log(T)), then the obvious sequential algorithm can take time 2</a:t>
            </a:r>
            <a:r>
              <a:rPr lang="en-US" sz="2400" baseline="30000"/>
              <a:t>n</a:t>
            </a:r>
            <a:r>
              <a:rPr lang="en-US" sz="2400"/>
              <a:t>. On the other hand, if T is written as a unary number (a string of n ones, where n=T), then it only takes time n. By writing T in unary rather than binary, we have reduced the obvious sequential algorithm from exponential time to linear time. That puts the sequential problem in P. Then, it will be in NC if and only if it is parallelizable.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pPr algn="ctr"/>
            <a:r>
              <a:rPr lang="en-US"/>
              <a:t>P-complete problems</a:t>
            </a:r>
          </a:p>
        </p:txBody>
      </p:sp>
      <p:sp>
        <p:nvSpPr>
          <p:cNvPr id="113667" name="Rectangle 3"/>
          <p:cNvSpPr>
            <a:spLocks noGrp="1" noChangeArrowheads="1"/>
          </p:cNvSpPr>
          <p:nvPr>
            <p:ph type="body" idx="1"/>
          </p:nvPr>
        </p:nvSpPr>
        <p:spPr/>
        <p:txBody>
          <a:bodyPr/>
          <a:lstStyle/>
          <a:p>
            <a:pPr>
              <a:lnSpc>
                <a:spcPct val="80000"/>
              </a:lnSpc>
            </a:pPr>
            <a:r>
              <a:rPr lang="en-US" sz="2800"/>
              <a:t>Many other problems have been proved to be P-complete, and therefore are widely believed to be inherently sequential. These include the following problems, either as given, or in a decision-problem form:</a:t>
            </a:r>
          </a:p>
          <a:p>
            <a:pPr>
              <a:lnSpc>
                <a:spcPct val="80000"/>
              </a:lnSpc>
            </a:pPr>
            <a:endParaRPr lang="en-US" sz="2800"/>
          </a:p>
          <a:p>
            <a:pPr>
              <a:lnSpc>
                <a:spcPct val="80000"/>
              </a:lnSpc>
            </a:pPr>
            <a:r>
              <a:rPr lang="en-US" sz="2800"/>
              <a:t>In order to prove that a given problem is P-complete, one typically tries to reduce a known P-complete problem to the given one, using an efficient parallel algorithm.</a:t>
            </a:r>
          </a:p>
          <a:p>
            <a:pPr>
              <a:lnSpc>
                <a:spcPct val="80000"/>
              </a:lnSpc>
            </a:pPr>
            <a:endParaRPr lang="en-US" sz="280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GB" sz="4000"/>
              <a:t>Examples of P-complete problems</a:t>
            </a:r>
            <a:endParaRPr lang="en-US" sz="4000"/>
          </a:p>
        </p:txBody>
      </p:sp>
      <p:sp>
        <p:nvSpPr>
          <p:cNvPr id="114691" name="Rectangle 3"/>
          <p:cNvSpPr>
            <a:spLocks noGrp="1" noChangeArrowheads="1"/>
          </p:cNvSpPr>
          <p:nvPr>
            <p:ph type="body" idx="1"/>
          </p:nvPr>
        </p:nvSpPr>
        <p:spPr/>
        <p:txBody>
          <a:bodyPr/>
          <a:lstStyle/>
          <a:p>
            <a:pPr>
              <a:lnSpc>
                <a:spcPct val="80000"/>
              </a:lnSpc>
            </a:pPr>
            <a:r>
              <a:rPr lang="en-US" sz="2800" b="1">
                <a:solidFill>
                  <a:srgbClr val="FF3300"/>
                </a:solidFill>
              </a:rPr>
              <a:t>Circuit Value Problem (CVP)</a:t>
            </a:r>
            <a:r>
              <a:rPr lang="en-US" sz="2800"/>
              <a:t> - Given a circuit, the inputs to the circuit, and one gate in the circuit, calculate the output of that gate </a:t>
            </a:r>
          </a:p>
          <a:p>
            <a:pPr>
              <a:lnSpc>
                <a:spcPct val="80000"/>
              </a:lnSpc>
            </a:pPr>
            <a:r>
              <a:rPr lang="en-US" sz="2800" b="1">
                <a:solidFill>
                  <a:srgbClr val="FF3300"/>
                </a:solidFill>
              </a:rPr>
              <a:t>Game of Life</a:t>
            </a:r>
            <a:r>
              <a:rPr lang="en-US" sz="2800"/>
              <a:t> - Given an initial configuration of </a:t>
            </a:r>
            <a:r>
              <a:rPr lang="en-US" sz="2800" i="1">
                <a:solidFill>
                  <a:srgbClr val="3333CC"/>
                </a:solidFill>
              </a:rPr>
              <a:t>Conway's Game of Life</a:t>
            </a:r>
            <a:r>
              <a:rPr lang="en-US" sz="2800"/>
              <a:t>, a particular cell, and a time </a:t>
            </a:r>
            <a:r>
              <a:rPr lang="en-US" sz="2800" i="1"/>
              <a:t>T</a:t>
            </a:r>
            <a:r>
              <a:rPr lang="en-US" sz="2800"/>
              <a:t> (in unary), is that cell alive after </a:t>
            </a:r>
            <a:r>
              <a:rPr lang="en-US" sz="2800" i="1"/>
              <a:t>T</a:t>
            </a:r>
            <a:r>
              <a:rPr lang="en-US" sz="2800"/>
              <a:t> steps?</a:t>
            </a:r>
          </a:p>
          <a:p>
            <a:pPr>
              <a:lnSpc>
                <a:spcPct val="80000"/>
              </a:lnSpc>
            </a:pPr>
            <a:r>
              <a:rPr lang="en-US" sz="2800" b="1">
                <a:solidFill>
                  <a:srgbClr val="FF3300"/>
                </a:solidFill>
              </a:rPr>
              <a:t>Depth First Search Ordering</a:t>
            </a:r>
            <a:r>
              <a:rPr lang="en-US" sz="2800"/>
              <a:t> - Given a graph with fixed ordered adjacency lists, and nodes u and v, is vertex u visited before vertex v in a depth-first search?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142875" y="457200"/>
            <a:ext cx="8893175" cy="1371600"/>
          </a:xfrm>
        </p:spPr>
        <p:txBody>
          <a:bodyPr/>
          <a:lstStyle/>
          <a:p>
            <a:r>
              <a:rPr lang="en-US" sz="4000"/>
              <a:t>Problems not known to be P-complete</a:t>
            </a:r>
          </a:p>
        </p:txBody>
      </p:sp>
      <p:sp>
        <p:nvSpPr>
          <p:cNvPr id="115715" name="Rectangle 3"/>
          <p:cNvSpPr>
            <a:spLocks noGrp="1" noChangeArrowheads="1"/>
          </p:cNvSpPr>
          <p:nvPr>
            <p:ph type="body" idx="1"/>
          </p:nvPr>
        </p:nvSpPr>
        <p:spPr/>
        <p:txBody>
          <a:bodyPr/>
          <a:lstStyle/>
          <a:p>
            <a:pPr>
              <a:lnSpc>
                <a:spcPct val="90000"/>
              </a:lnSpc>
            </a:pPr>
            <a:r>
              <a:rPr lang="en-US" sz="2400"/>
              <a:t>Some problems are not known to be either NP-complete or P. These problems (e.g. factoring) are suspected to be difficult. </a:t>
            </a:r>
          </a:p>
          <a:p>
            <a:pPr>
              <a:lnSpc>
                <a:spcPct val="90000"/>
              </a:lnSpc>
            </a:pPr>
            <a:r>
              <a:rPr lang="en-US" sz="2400"/>
              <a:t>Similarly there are problems that are not known to be either P-complete or NC, but are thought to be difficult to parallelize. </a:t>
            </a:r>
          </a:p>
          <a:p>
            <a:pPr>
              <a:lnSpc>
                <a:spcPct val="90000"/>
              </a:lnSpc>
            </a:pPr>
            <a:r>
              <a:rPr lang="en-US" sz="2400"/>
              <a:t>Examples include the decision problem forms of finding the greatest common divisor of two binary numbers, and determining what answer the extended Euclidean algorithm would return when given two binary numbers.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GB"/>
              <a:t>Conclusion</a:t>
            </a:r>
            <a:endParaRPr lang="en-US"/>
          </a:p>
        </p:txBody>
      </p:sp>
      <p:sp>
        <p:nvSpPr>
          <p:cNvPr id="116739" name="Rectangle 3"/>
          <p:cNvSpPr>
            <a:spLocks noGrp="1" noChangeArrowheads="1"/>
          </p:cNvSpPr>
          <p:nvPr>
            <p:ph type="body" idx="1"/>
          </p:nvPr>
        </p:nvSpPr>
        <p:spPr/>
        <p:txBody>
          <a:bodyPr/>
          <a:lstStyle/>
          <a:p>
            <a:pPr>
              <a:lnSpc>
                <a:spcPct val="80000"/>
              </a:lnSpc>
            </a:pPr>
            <a:r>
              <a:rPr lang="en-US" sz="2400"/>
              <a:t>Just as the class P can be thought of as the tractable problems, so NC can be thought of as the problems that can be efficiently solved on a parallel computer. </a:t>
            </a:r>
          </a:p>
          <a:p>
            <a:pPr>
              <a:lnSpc>
                <a:spcPct val="80000"/>
              </a:lnSpc>
            </a:pPr>
            <a:r>
              <a:rPr lang="en-US" sz="2400"/>
              <a:t>NC is a subset of P because parallel computers can be simulated by sequential ones. </a:t>
            </a:r>
          </a:p>
          <a:p>
            <a:pPr>
              <a:lnSpc>
                <a:spcPct val="80000"/>
              </a:lnSpc>
            </a:pPr>
            <a:r>
              <a:rPr lang="en-US" sz="2400"/>
              <a:t>It is unknown whether NC = P, but most researchers suspect this to be false, meaning that there are some tractable problems which are probably "inherently sequential" and cannot significantly be sped up by using parallelism</a:t>
            </a:r>
          </a:p>
          <a:p>
            <a:pPr>
              <a:lnSpc>
                <a:spcPct val="80000"/>
              </a:lnSpc>
            </a:pPr>
            <a:r>
              <a:rPr lang="en-US" sz="2400"/>
              <a:t>The class P-Complete can be thought of as "probably not parallelizable" or "probably inherently sequential".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p:txBody>
          <a:bodyPr rtlCol="0">
            <a:normAutofit fontScale="90000"/>
          </a:bodyPr>
          <a:lstStyle/>
          <a:p>
            <a:pPr eaLnBrk="1" fontAlgn="auto" hangingPunct="1">
              <a:spcAft>
                <a:spcPts val="0"/>
              </a:spcAft>
              <a:defRPr/>
            </a:pPr>
            <a:r>
              <a:rPr lang="en-GB" smtClean="0"/>
              <a:t>Efficient and optimal parallel algorithms</a:t>
            </a:r>
          </a:p>
        </p:txBody>
      </p:sp>
      <p:sp>
        <p:nvSpPr>
          <p:cNvPr id="32771" name="Rectangle 1027"/>
          <p:cNvSpPr>
            <a:spLocks noGrp="1" noChangeArrowheads="1"/>
          </p:cNvSpPr>
          <p:nvPr>
            <p:ph idx="1"/>
          </p:nvPr>
        </p:nvSpPr>
        <p:spPr>
          <a:xfrm>
            <a:off x="228600" y="1981200"/>
            <a:ext cx="8610600" cy="4495800"/>
          </a:xfrm>
        </p:spPr>
        <p:txBody>
          <a:bodyPr/>
          <a:lstStyle/>
          <a:p>
            <a:pPr eaLnBrk="1" hangingPunct="1"/>
            <a:r>
              <a:rPr lang="en-GB" sz="2800" b="1" smtClean="0">
                <a:solidFill>
                  <a:srgbClr val="FF0000"/>
                </a:solidFill>
              </a:rPr>
              <a:t>A parallel algorithm is efficient </a:t>
            </a:r>
            <a:r>
              <a:rPr lang="en-GB" sz="2800" smtClean="0"/>
              <a:t>iff </a:t>
            </a:r>
          </a:p>
          <a:p>
            <a:pPr lvl="1" eaLnBrk="1" hangingPunct="1"/>
            <a:r>
              <a:rPr lang="en-GB" sz="2400" smtClean="0"/>
              <a:t>it is fast (e.g. polynomial time) and </a:t>
            </a:r>
          </a:p>
          <a:p>
            <a:pPr lvl="1" eaLnBrk="1" hangingPunct="1"/>
            <a:r>
              <a:rPr lang="en-GB" sz="2400" smtClean="0"/>
              <a:t>the product of the parallel time and number of processors is close to the time of at the best know sequential algorithm</a:t>
            </a:r>
          </a:p>
          <a:p>
            <a:pPr algn="ctr" eaLnBrk="1" hangingPunct="1">
              <a:buFontTx/>
              <a:buNone/>
            </a:pPr>
            <a:r>
              <a:rPr lang="en-GB" b="1" smtClean="0">
                <a:solidFill>
                  <a:schemeClr val="accent2"/>
                </a:solidFill>
              </a:rPr>
              <a:t>T </a:t>
            </a:r>
            <a:r>
              <a:rPr lang="en-GB" b="1" baseline="30000" smtClean="0">
                <a:solidFill>
                  <a:schemeClr val="accent2"/>
                </a:solidFill>
              </a:rPr>
              <a:t>sequential</a:t>
            </a:r>
            <a:r>
              <a:rPr lang="en-GB" b="1" smtClean="0">
                <a:solidFill>
                  <a:schemeClr val="accent2"/>
                </a:solidFill>
              </a:rPr>
              <a:t> </a:t>
            </a:r>
            <a:r>
              <a:rPr lang="en-GB" b="1" smtClean="0">
                <a:solidFill>
                  <a:schemeClr val="accent2"/>
                </a:solidFill>
                <a:sym typeface="Symbol" pitchFamily="18" charset="2"/>
              </a:rPr>
              <a:t></a:t>
            </a:r>
            <a:r>
              <a:rPr lang="en-GB" b="1" smtClean="0">
                <a:solidFill>
                  <a:schemeClr val="accent2"/>
                </a:solidFill>
              </a:rPr>
              <a:t> T </a:t>
            </a:r>
            <a:r>
              <a:rPr lang="en-GB" b="1" baseline="30000" smtClean="0">
                <a:solidFill>
                  <a:schemeClr val="accent2"/>
                </a:solidFill>
              </a:rPr>
              <a:t>parallel</a:t>
            </a:r>
            <a:r>
              <a:rPr lang="en-GB" b="1" smtClean="0">
                <a:solidFill>
                  <a:schemeClr val="accent2"/>
                </a:solidFill>
              </a:rPr>
              <a:t> </a:t>
            </a:r>
            <a:r>
              <a:rPr lang="en-GB" b="1" smtClean="0">
                <a:solidFill>
                  <a:schemeClr val="accent2"/>
                </a:solidFill>
                <a:sym typeface="Symbol" pitchFamily="18" charset="2"/>
              </a:rPr>
              <a:t> N </a:t>
            </a:r>
            <a:r>
              <a:rPr lang="en-GB" b="1" baseline="30000" smtClean="0">
                <a:solidFill>
                  <a:schemeClr val="accent2"/>
                </a:solidFill>
              </a:rPr>
              <a:t>processors</a:t>
            </a:r>
          </a:p>
          <a:p>
            <a:pPr algn="ctr" eaLnBrk="1" hangingPunct="1">
              <a:buFontTx/>
              <a:buNone/>
            </a:pPr>
            <a:endParaRPr lang="en-GB" b="1" smtClean="0">
              <a:solidFill>
                <a:schemeClr val="accent2"/>
              </a:solidFill>
            </a:endParaRPr>
          </a:p>
          <a:p>
            <a:pPr eaLnBrk="1" hangingPunct="1"/>
            <a:r>
              <a:rPr lang="en-GB" sz="2800" b="1" smtClean="0">
                <a:solidFill>
                  <a:srgbClr val="FF0000"/>
                </a:solidFill>
              </a:rPr>
              <a:t>A parallel algorithms</a:t>
            </a:r>
            <a:r>
              <a:rPr lang="en-GB" sz="2800" smtClean="0"/>
              <a:t> is optimal iff this product is of the same order as the best known sequential time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27"/>
          <p:cNvSpPr>
            <a:spLocks noGrp="1" noChangeArrowheads="1"/>
          </p:cNvSpPr>
          <p:nvPr>
            <p:ph idx="1"/>
          </p:nvPr>
        </p:nvSpPr>
        <p:spPr>
          <a:xfrm>
            <a:off x="304800" y="1981200"/>
            <a:ext cx="8610600" cy="2209800"/>
          </a:xfrm>
        </p:spPr>
        <p:txBody>
          <a:bodyPr rtlCol="0">
            <a:normAutofit fontScale="92500" lnSpcReduction="10000"/>
          </a:bodyPr>
          <a:lstStyle/>
          <a:p>
            <a:pPr eaLnBrk="1" fontAlgn="auto" hangingPunct="1">
              <a:lnSpc>
                <a:spcPct val="90000"/>
              </a:lnSpc>
              <a:spcAft>
                <a:spcPts val="0"/>
              </a:spcAft>
              <a:buFont typeface="Arial" pitchFamily="34" charset="0"/>
              <a:buChar char="•"/>
              <a:defRPr/>
            </a:pPr>
            <a:r>
              <a:rPr lang="en-GB" sz="2800" smtClean="0"/>
              <a:t>The basic parallel complexity class is </a:t>
            </a:r>
            <a:r>
              <a:rPr lang="en-GB" sz="2800" b="1" smtClean="0">
                <a:solidFill>
                  <a:srgbClr val="FF0000"/>
                </a:solidFill>
              </a:rPr>
              <a:t>NC</a:t>
            </a:r>
            <a:r>
              <a:rPr lang="en-GB" sz="2800" smtClean="0"/>
              <a:t>.</a:t>
            </a:r>
          </a:p>
          <a:p>
            <a:pPr eaLnBrk="1" fontAlgn="auto" hangingPunct="1">
              <a:lnSpc>
                <a:spcPct val="90000"/>
              </a:lnSpc>
              <a:spcAft>
                <a:spcPts val="0"/>
              </a:spcAft>
              <a:buFont typeface="Arial" pitchFamily="34" charset="0"/>
              <a:buChar char="•"/>
              <a:defRPr/>
            </a:pPr>
            <a:r>
              <a:rPr lang="en-GB" sz="2800" b="1" smtClean="0">
                <a:solidFill>
                  <a:srgbClr val="FF0000"/>
                </a:solidFill>
              </a:rPr>
              <a:t>NC</a:t>
            </a:r>
            <a:r>
              <a:rPr lang="en-GB" sz="2800" smtClean="0"/>
              <a:t> is a class of problems computable  </a:t>
            </a:r>
            <a:r>
              <a:rPr lang="en-GB" sz="2800" smtClean="0">
                <a:solidFill>
                  <a:schemeClr val="accent2"/>
                </a:solidFill>
              </a:rPr>
              <a:t>in poly-logarithmic time </a:t>
            </a:r>
            <a:r>
              <a:rPr lang="en-GB" sz="2800" smtClean="0">
                <a:solidFill>
                  <a:srgbClr val="009999"/>
                </a:solidFill>
              </a:rPr>
              <a:t>(log </a:t>
            </a:r>
            <a:r>
              <a:rPr lang="en-GB" sz="2800" baseline="30000" smtClean="0">
                <a:solidFill>
                  <a:srgbClr val="009999"/>
                </a:solidFill>
              </a:rPr>
              <a:t>c</a:t>
            </a:r>
            <a:r>
              <a:rPr lang="en-GB" sz="2800" smtClean="0">
                <a:solidFill>
                  <a:srgbClr val="009999"/>
                </a:solidFill>
              </a:rPr>
              <a:t> n, for a constant c)</a:t>
            </a:r>
            <a:r>
              <a:rPr lang="en-GB" sz="2800" smtClean="0">
                <a:solidFill>
                  <a:schemeClr val="accent2"/>
                </a:solidFill>
              </a:rPr>
              <a:t> using a polynomial number of processors</a:t>
            </a:r>
            <a:r>
              <a:rPr lang="en-GB" sz="2800" smtClean="0"/>
              <a:t>. </a:t>
            </a:r>
          </a:p>
          <a:p>
            <a:pPr eaLnBrk="1" fontAlgn="auto" hangingPunct="1">
              <a:lnSpc>
                <a:spcPct val="90000"/>
              </a:lnSpc>
              <a:spcAft>
                <a:spcPts val="0"/>
              </a:spcAft>
              <a:buFont typeface="Arial" pitchFamily="34" charset="0"/>
              <a:buChar char="•"/>
              <a:defRPr/>
            </a:pPr>
            <a:r>
              <a:rPr lang="en-GB" sz="2800" b="1" smtClean="0">
                <a:solidFill>
                  <a:srgbClr val="FF0000"/>
                </a:solidFill>
              </a:rPr>
              <a:t>P</a:t>
            </a:r>
            <a:r>
              <a:rPr lang="en-GB" sz="2800" smtClean="0"/>
              <a:t> is a class of problems computable sequentially in a polynomial time</a:t>
            </a:r>
          </a:p>
        </p:txBody>
      </p:sp>
      <p:pic>
        <p:nvPicPr>
          <p:cNvPr id="53252" name="Picture 1028" descr="C:\Program Files\Common Files\Microsoft Shared\Clipart\cagcat50\bd00028_.wmf"/>
          <p:cNvPicPr>
            <a:picLocks noChangeAspect="1" noChangeArrowheads="1"/>
          </p:cNvPicPr>
          <p:nvPr/>
        </p:nvPicPr>
        <p:blipFill>
          <a:blip r:embed="rId2" cstate="print"/>
          <a:srcRect/>
          <a:stretch>
            <a:fillRect/>
          </a:stretch>
        </p:blipFill>
        <p:spPr bwMode="auto">
          <a:xfrm>
            <a:off x="7086600" y="533400"/>
            <a:ext cx="1295400" cy="1268413"/>
          </a:xfrm>
          <a:prstGeom prst="rect">
            <a:avLst/>
          </a:prstGeom>
          <a:noFill/>
          <a:ln w="9525">
            <a:noFill/>
            <a:miter lim="800000"/>
            <a:headEnd/>
            <a:tailEnd/>
          </a:ln>
        </p:spPr>
      </p:pic>
      <p:sp>
        <p:nvSpPr>
          <p:cNvPr id="53254" name="Text Box 1030"/>
          <p:cNvSpPr txBox="1">
            <a:spLocks noChangeArrowheads="1"/>
          </p:cNvSpPr>
          <p:nvPr/>
        </p:nvSpPr>
        <p:spPr bwMode="auto">
          <a:xfrm>
            <a:off x="457200" y="4648200"/>
            <a:ext cx="8686800" cy="1160463"/>
          </a:xfrm>
          <a:prstGeom prst="rect">
            <a:avLst/>
          </a:prstGeom>
          <a:noFill/>
          <a:ln w="9525">
            <a:noFill/>
            <a:miter lim="800000"/>
            <a:headEnd/>
            <a:tailEnd/>
          </a:ln>
        </p:spPr>
        <p:txBody>
          <a:bodyPr>
            <a:spAutoFit/>
          </a:bodyPr>
          <a:lstStyle/>
          <a:p>
            <a:pPr>
              <a:spcBef>
                <a:spcPct val="50000"/>
              </a:spcBef>
            </a:pPr>
            <a:r>
              <a:rPr lang="en-GB" sz="2800" b="1"/>
              <a:t>The main open question in parallel computations is </a:t>
            </a:r>
          </a:p>
          <a:p>
            <a:pPr algn="ctr">
              <a:spcBef>
                <a:spcPct val="50000"/>
              </a:spcBef>
            </a:pPr>
            <a:r>
              <a:rPr lang="en-GB" sz="2800" b="1">
                <a:solidFill>
                  <a:srgbClr val="FF0000"/>
                </a:solidFill>
              </a:rPr>
              <a:t>NC = P</a:t>
            </a:r>
            <a:r>
              <a:rPr lang="en-GB" sz="2800" b="1"/>
              <a:t> ? </a:t>
            </a:r>
          </a:p>
        </p:txBody>
      </p:sp>
      <p:sp>
        <p:nvSpPr>
          <p:cNvPr id="36869" name="Rectangle 1031"/>
          <p:cNvSpPr>
            <a:spLocks noChangeArrowheads="1"/>
          </p:cNvSpPr>
          <p:nvPr/>
        </p:nvSpPr>
        <p:spPr bwMode="auto">
          <a:xfrm>
            <a:off x="838200" y="381000"/>
            <a:ext cx="7772400" cy="1143000"/>
          </a:xfrm>
          <a:prstGeom prst="rect">
            <a:avLst/>
          </a:prstGeom>
          <a:noFill/>
          <a:ln w="9525">
            <a:noFill/>
            <a:miter lim="800000"/>
            <a:headEnd/>
            <a:tailEnd/>
          </a:ln>
        </p:spPr>
        <p:txBody>
          <a:bodyPr anchor="ctr"/>
          <a:lstStyle/>
          <a:p>
            <a:r>
              <a:rPr lang="en-GB" sz="4400">
                <a:solidFill>
                  <a:schemeClr val="tx2"/>
                </a:solidFill>
              </a:rPr>
              <a:t>The main open question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3254"/>
                                        </p:tgtEl>
                                        <p:attrNameLst>
                                          <p:attrName>style.visibility</p:attrName>
                                        </p:attrNameLst>
                                      </p:cBhvr>
                                      <p:to>
                                        <p:strVal val="visible"/>
                                      </p:to>
                                    </p:set>
                                    <p:animEffect transition="in" filter="dissolve">
                                      <p:cBhvr>
                                        <p:cTn id="7" dur="500"/>
                                        <p:tgtEl>
                                          <p:spTgt spid="53254"/>
                                        </p:tgtEl>
                                      </p:cBhvr>
                                    </p:animEffect>
                                  </p:childTnLst>
                                </p:cTn>
                              </p:par>
                            </p:childTnLst>
                          </p:cTn>
                        </p:par>
                      </p:childTnLst>
                    </p:cTn>
                  </p:par>
                  <p:par>
                    <p:cTn id="8" fill="hold">
                      <p:stCondLst>
                        <p:cond delay="indefinite"/>
                      </p:stCondLst>
                      <p:childTnLst>
                        <p:par>
                          <p:cTn id="9" fill="hold">
                            <p:stCondLst>
                              <p:cond delay="0"/>
                            </p:stCondLst>
                            <p:childTnLst>
                              <p:par>
                                <p:cTn id="10" presetID="19" presetClass="entr" presetSubtype="10" fill="hold" nodeType="clickEffect">
                                  <p:stCondLst>
                                    <p:cond delay="0"/>
                                  </p:stCondLst>
                                  <p:childTnLst>
                                    <p:set>
                                      <p:cBhvr>
                                        <p:cTn id="11" dur="1" fill="hold">
                                          <p:stCondLst>
                                            <p:cond delay="0"/>
                                          </p:stCondLst>
                                        </p:cTn>
                                        <p:tgtEl>
                                          <p:spTgt spid="53252"/>
                                        </p:tgtEl>
                                        <p:attrNameLst>
                                          <p:attrName>style.visibility</p:attrName>
                                        </p:attrNameLst>
                                      </p:cBhvr>
                                      <p:to>
                                        <p:strVal val="visible"/>
                                      </p:to>
                                    </p:set>
                                    <p:anim calcmode="lin" valueType="num">
                                      <p:cBhvr>
                                        <p:cTn id="12" dur="5000" fill="hold"/>
                                        <p:tgtEl>
                                          <p:spTgt spid="53252"/>
                                        </p:tgtEl>
                                        <p:attrNameLst>
                                          <p:attrName>ppt_w</p:attrName>
                                        </p:attrNameLst>
                                      </p:cBhvr>
                                      <p:tavLst>
                                        <p:tav tm="0" fmla="#ppt_w*sin(2.5*pi*$)">
                                          <p:val>
                                            <p:fltVal val="0"/>
                                          </p:val>
                                        </p:tav>
                                        <p:tav tm="100000">
                                          <p:val>
                                            <p:fltVal val="1"/>
                                          </p:val>
                                        </p:tav>
                                      </p:tavLst>
                                    </p:anim>
                                    <p:anim calcmode="lin" valueType="num">
                                      <p:cBhvr>
                                        <p:cTn id="13" dur="5000" fill="hold"/>
                                        <p:tgtEl>
                                          <p:spTgt spid="5325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GB" smtClean="0"/>
              <a:t>PRAM </a:t>
            </a:r>
            <a:endParaRPr lang="en-US" smtClean="0"/>
          </a:p>
        </p:txBody>
      </p:sp>
      <p:sp>
        <p:nvSpPr>
          <p:cNvPr id="3075" name="Content Placeholder 2"/>
          <p:cNvSpPr>
            <a:spLocks noGrp="1"/>
          </p:cNvSpPr>
          <p:nvPr>
            <p:ph idx="1"/>
          </p:nvPr>
        </p:nvSpPr>
        <p:spPr>
          <a:xfrm>
            <a:off x="100013" y="1357313"/>
            <a:ext cx="8401050" cy="2571750"/>
          </a:xfrm>
        </p:spPr>
        <p:txBody>
          <a:bodyPr>
            <a:normAutofit fontScale="92500" lnSpcReduction="10000"/>
          </a:bodyPr>
          <a:lstStyle/>
          <a:p>
            <a:r>
              <a:rPr lang="en-GB" sz="2000" smtClean="0"/>
              <a:t>PRAM - Parallel Random Access Machine</a:t>
            </a:r>
          </a:p>
          <a:p>
            <a:r>
              <a:rPr lang="en-US" sz="2000" smtClean="0"/>
              <a:t>Shared-memory multiprocessor</a:t>
            </a:r>
          </a:p>
          <a:p>
            <a:r>
              <a:rPr lang="en-US" sz="2000" smtClean="0"/>
              <a:t>unlimited number of processors, each</a:t>
            </a:r>
          </a:p>
          <a:p>
            <a:pPr lvl="1"/>
            <a:r>
              <a:rPr lang="en-US" sz="1800" smtClean="0"/>
              <a:t>has unlimited local memory</a:t>
            </a:r>
          </a:p>
          <a:p>
            <a:pPr lvl="1"/>
            <a:r>
              <a:rPr lang="en-US" sz="1800" smtClean="0"/>
              <a:t>knows its ID</a:t>
            </a:r>
          </a:p>
          <a:p>
            <a:pPr lvl="1"/>
            <a:r>
              <a:rPr lang="en-US" sz="1800" smtClean="0"/>
              <a:t>able to access the shared </a:t>
            </a:r>
          </a:p>
          <a:p>
            <a:pPr lvl="1">
              <a:buFont typeface="Arial" charset="0"/>
              <a:buNone/>
            </a:pPr>
            <a:r>
              <a:rPr lang="en-US" sz="1800" smtClean="0"/>
              <a:t>	memory in constant time</a:t>
            </a:r>
          </a:p>
          <a:p>
            <a:pPr lvl="1"/>
            <a:r>
              <a:rPr lang="en-US" sz="2000" smtClean="0"/>
              <a:t>unlimited shared memory</a:t>
            </a:r>
          </a:p>
        </p:txBody>
      </p:sp>
      <p:sp>
        <p:nvSpPr>
          <p:cNvPr id="4" name="TextBox 3"/>
          <p:cNvSpPr txBox="1"/>
          <p:nvPr/>
        </p:nvSpPr>
        <p:spPr>
          <a:xfrm>
            <a:off x="428625" y="4572000"/>
            <a:ext cx="8143875" cy="1292225"/>
          </a:xfrm>
          <a:prstGeom prst="rect">
            <a:avLst/>
          </a:prstGeom>
          <a:ln>
            <a:noFill/>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ts val="0"/>
              </a:spcBef>
              <a:spcAft>
                <a:spcPts val="0"/>
              </a:spcAft>
              <a:defRPr/>
            </a:pPr>
            <a:r>
              <a:rPr lang="en-US" sz="2400" dirty="0">
                <a:solidFill>
                  <a:srgbClr val="FF0000"/>
                </a:solidFill>
              </a:rPr>
              <a:t>A very reasonable question: Why do we need a PRAM model?</a:t>
            </a:r>
          </a:p>
          <a:p>
            <a:pPr fontAlgn="auto">
              <a:spcBef>
                <a:spcPts val="0"/>
              </a:spcBef>
              <a:spcAft>
                <a:spcPts val="0"/>
              </a:spcAft>
              <a:buFont typeface="Arial" pitchFamily="34" charset="0"/>
              <a:buChar char="•"/>
              <a:defRPr/>
            </a:pPr>
            <a:r>
              <a:rPr lang="en-US" dirty="0"/>
              <a:t>  to make it easy to reason about algorithms</a:t>
            </a:r>
          </a:p>
          <a:p>
            <a:pPr fontAlgn="auto">
              <a:spcBef>
                <a:spcPts val="0"/>
              </a:spcBef>
              <a:spcAft>
                <a:spcPts val="0"/>
              </a:spcAft>
              <a:buFont typeface="Arial" pitchFamily="34" charset="0"/>
              <a:buChar char="•"/>
              <a:defRPr/>
            </a:pPr>
            <a:r>
              <a:rPr lang="en-US" dirty="0"/>
              <a:t>  to achieve complexity bounds</a:t>
            </a:r>
          </a:p>
          <a:p>
            <a:pPr fontAlgn="auto">
              <a:spcBef>
                <a:spcPts val="0"/>
              </a:spcBef>
              <a:spcAft>
                <a:spcPts val="0"/>
              </a:spcAft>
              <a:buFont typeface="Arial" pitchFamily="34" charset="0"/>
              <a:buChar char="•"/>
              <a:defRPr/>
            </a:pPr>
            <a:r>
              <a:rPr lang="en-US" dirty="0"/>
              <a:t>  to analyze the maximum parallelism</a:t>
            </a:r>
          </a:p>
        </p:txBody>
      </p:sp>
      <p:sp>
        <p:nvSpPr>
          <p:cNvPr id="3077" name="Rectangle 1029"/>
          <p:cNvSpPr>
            <a:spLocks noChangeArrowheads="1"/>
          </p:cNvSpPr>
          <p:nvPr/>
        </p:nvSpPr>
        <p:spPr bwMode="auto">
          <a:xfrm>
            <a:off x="6969125" y="1133475"/>
            <a:ext cx="1743075" cy="2938463"/>
          </a:xfrm>
          <a:prstGeom prst="rect">
            <a:avLst/>
          </a:prstGeom>
          <a:solidFill>
            <a:schemeClr val="bg1"/>
          </a:solidFill>
          <a:ln w="12700">
            <a:solidFill>
              <a:schemeClr val="tx1"/>
            </a:solidFill>
            <a:miter lim="800000"/>
            <a:headEnd/>
            <a:tailEnd/>
          </a:ln>
        </p:spPr>
        <p:txBody>
          <a:bodyPr wrap="none" anchor="ctr"/>
          <a:lstStyle/>
          <a:p>
            <a:endParaRPr lang="en-US">
              <a:latin typeface="Calibri" pitchFamily="34" charset="0"/>
            </a:endParaRPr>
          </a:p>
        </p:txBody>
      </p:sp>
      <p:sp>
        <p:nvSpPr>
          <p:cNvPr id="3078" name="Line 1030"/>
          <p:cNvSpPr>
            <a:spLocks noChangeShapeType="1"/>
          </p:cNvSpPr>
          <p:nvPr/>
        </p:nvSpPr>
        <p:spPr bwMode="auto">
          <a:xfrm>
            <a:off x="6962775" y="1355725"/>
            <a:ext cx="1752600" cy="46038"/>
          </a:xfrm>
          <a:prstGeom prst="line">
            <a:avLst/>
          </a:prstGeom>
          <a:noFill/>
          <a:ln w="12700">
            <a:solidFill>
              <a:schemeClr val="tx1"/>
            </a:solidFill>
            <a:round/>
            <a:headEnd/>
            <a:tailEnd/>
          </a:ln>
        </p:spPr>
        <p:txBody>
          <a:bodyPr/>
          <a:lstStyle/>
          <a:p>
            <a:endParaRPr lang="en-GB"/>
          </a:p>
        </p:txBody>
      </p:sp>
      <p:sp>
        <p:nvSpPr>
          <p:cNvPr id="3079" name="Line 1031"/>
          <p:cNvSpPr>
            <a:spLocks noChangeShapeType="1"/>
          </p:cNvSpPr>
          <p:nvPr/>
        </p:nvSpPr>
        <p:spPr bwMode="auto">
          <a:xfrm>
            <a:off x="6962775" y="1584325"/>
            <a:ext cx="1752600" cy="46038"/>
          </a:xfrm>
          <a:prstGeom prst="line">
            <a:avLst/>
          </a:prstGeom>
          <a:noFill/>
          <a:ln w="12700">
            <a:solidFill>
              <a:schemeClr val="tx1"/>
            </a:solidFill>
            <a:round/>
            <a:headEnd/>
            <a:tailEnd/>
          </a:ln>
        </p:spPr>
        <p:txBody>
          <a:bodyPr/>
          <a:lstStyle/>
          <a:p>
            <a:endParaRPr lang="en-GB"/>
          </a:p>
        </p:txBody>
      </p:sp>
      <p:sp>
        <p:nvSpPr>
          <p:cNvPr id="3080" name="Line 1032"/>
          <p:cNvSpPr>
            <a:spLocks noChangeShapeType="1"/>
          </p:cNvSpPr>
          <p:nvPr/>
        </p:nvSpPr>
        <p:spPr bwMode="auto">
          <a:xfrm>
            <a:off x="6962775" y="3870325"/>
            <a:ext cx="1752600" cy="46038"/>
          </a:xfrm>
          <a:prstGeom prst="line">
            <a:avLst/>
          </a:prstGeom>
          <a:noFill/>
          <a:ln w="12700">
            <a:solidFill>
              <a:schemeClr val="tx1"/>
            </a:solidFill>
            <a:round/>
            <a:headEnd/>
            <a:tailEnd/>
          </a:ln>
        </p:spPr>
        <p:txBody>
          <a:bodyPr/>
          <a:lstStyle/>
          <a:p>
            <a:endParaRPr lang="en-GB"/>
          </a:p>
        </p:txBody>
      </p:sp>
      <p:sp>
        <p:nvSpPr>
          <p:cNvPr id="3081" name="Line 1033"/>
          <p:cNvSpPr>
            <a:spLocks noChangeShapeType="1"/>
          </p:cNvSpPr>
          <p:nvPr/>
        </p:nvSpPr>
        <p:spPr bwMode="auto">
          <a:xfrm>
            <a:off x="6962775" y="1812925"/>
            <a:ext cx="1752600" cy="46038"/>
          </a:xfrm>
          <a:prstGeom prst="line">
            <a:avLst/>
          </a:prstGeom>
          <a:noFill/>
          <a:ln w="12700">
            <a:solidFill>
              <a:schemeClr val="tx1"/>
            </a:solidFill>
            <a:round/>
            <a:headEnd/>
            <a:tailEnd/>
          </a:ln>
        </p:spPr>
        <p:txBody>
          <a:bodyPr/>
          <a:lstStyle/>
          <a:p>
            <a:endParaRPr lang="en-GB"/>
          </a:p>
        </p:txBody>
      </p:sp>
      <p:sp>
        <p:nvSpPr>
          <p:cNvPr id="3082" name="Rectangle 1034"/>
          <p:cNvSpPr>
            <a:spLocks noChangeArrowheads="1"/>
          </p:cNvSpPr>
          <p:nvPr/>
        </p:nvSpPr>
        <p:spPr bwMode="auto">
          <a:xfrm>
            <a:off x="7786688" y="2095500"/>
            <a:ext cx="250825" cy="366713"/>
          </a:xfrm>
          <a:prstGeom prst="rect">
            <a:avLst/>
          </a:prstGeom>
          <a:noFill/>
          <a:ln w="12700">
            <a:noFill/>
            <a:miter lim="800000"/>
            <a:headEnd/>
            <a:tailEnd/>
          </a:ln>
        </p:spPr>
        <p:txBody>
          <a:bodyPr lIns="90488" tIns="44450" rIns="90488" bIns="44450">
            <a:spAutoFit/>
          </a:bodyPr>
          <a:lstStyle/>
          <a:p>
            <a:pPr defTabSz="762000" eaLnBrk="0" hangingPunct="0">
              <a:lnSpc>
                <a:spcPct val="90000"/>
              </a:lnSpc>
            </a:pPr>
            <a:r>
              <a:rPr lang="en-GB" sz="2000" b="1"/>
              <a:t>.</a:t>
            </a:r>
          </a:p>
        </p:txBody>
      </p:sp>
      <p:sp>
        <p:nvSpPr>
          <p:cNvPr id="3083" name="Rectangle 1035"/>
          <p:cNvSpPr>
            <a:spLocks noChangeArrowheads="1"/>
          </p:cNvSpPr>
          <p:nvPr/>
        </p:nvSpPr>
        <p:spPr bwMode="auto">
          <a:xfrm>
            <a:off x="7786688" y="2400300"/>
            <a:ext cx="198437" cy="366713"/>
          </a:xfrm>
          <a:prstGeom prst="rect">
            <a:avLst/>
          </a:prstGeom>
          <a:noFill/>
          <a:ln w="12700">
            <a:noFill/>
            <a:miter lim="800000"/>
            <a:headEnd/>
            <a:tailEnd/>
          </a:ln>
        </p:spPr>
        <p:txBody>
          <a:bodyPr lIns="90488" tIns="44450" rIns="90488" bIns="44450">
            <a:spAutoFit/>
          </a:bodyPr>
          <a:lstStyle/>
          <a:p>
            <a:pPr defTabSz="762000" eaLnBrk="0" hangingPunct="0">
              <a:lnSpc>
                <a:spcPct val="90000"/>
              </a:lnSpc>
            </a:pPr>
            <a:r>
              <a:rPr lang="en-GB" sz="2000" b="1"/>
              <a:t>.</a:t>
            </a:r>
          </a:p>
        </p:txBody>
      </p:sp>
      <p:sp>
        <p:nvSpPr>
          <p:cNvPr id="3084" name="Rectangle 1036"/>
          <p:cNvSpPr>
            <a:spLocks noChangeArrowheads="1"/>
          </p:cNvSpPr>
          <p:nvPr/>
        </p:nvSpPr>
        <p:spPr bwMode="auto">
          <a:xfrm>
            <a:off x="7939088" y="2503488"/>
            <a:ext cx="142875" cy="504825"/>
          </a:xfrm>
          <a:prstGeom prst="rect">
            <a:avLst/>
          </a:prstGeom>
          <a:noFill/>
          <a:ln w="12700">
            <a:noFill/>
            <a:miter lim="800000"/>
            <a:headEnd/>
            <a:tailEnd/>
          </a:ln>
        </p:spPr>
        <p:txBody>
          <a:bodyPr lIns="90488" tIns="44450" rIns="90488" bIns="44450">
            <a:spAutoFit/>
          </a:bodyPr>
          <a:lstStyle/>
          <a:p>
            <a:pPr defTabSz="762000" eaLnBrk="0" hangingPunct="0">
              <a:lnSpc>
                <a:spcPct val="90000"/>
              </a:lnSpc>
            </a:pPr>
            <a:endParaRPr lang="en-GB" sz="1000" b="1"/>
          </a:p>
          <a:p>
            <a:pPr defTabSz="762000" eaLnBrk="0" hangingPunct="0">
              <a:lnSpc>
                <a:spcPct val="90000"/>
              </a:lnSpc>
            </a:pPr>
            <a:endParaRPr lang="en-GB" sz="1000" b="1"/>
          </a:p>
          <a:p>
            <a:pPr defTabSz="762000">
              <a:lnSpc>
                <a:spcPct val="90000"/>
              </a:lnSpc>
            </a:pPr>
            <a:endParaRPr lang="en-GB" sz="1000" b="1"/>
          </a:p>
        </p:txBody>
      </p:sp>
      <p:sp>
        <p:nvSpPr>
          <p:cNvPr id="3085" name="Rectangle 1037"/>
          <p:cNvSpPr>
            <a:spLocks noChangeArrowheads="1"/>
          </p:cNvSpPr>
          <p:nvPr/>
        </p:nvSpPr>
        <p:spPr bwMode="auto">
          <a:xfrm>
            <a:off x="7786688" y="2781300"/>
            <a:ext cx="198437" cy="366713"/>
          </a:xfrm>
          <a:prstGeom prst="rect">
            <a:avLst/>
          </a:prstGeom>
          <a:noFill/>
          <a:ln w="12700">
            <a:noFill/>
            <a:miter lim="800000"/>
            <a:headEnd/>
            <a:tailEnd/>
          </a:ln>
        </p:spPr>
        <p:txBody>
          <a:bodyPr lIns="90488" tIns="44450" rIns="90488" bIns="44450">
            <a:spAutoFit/>
          </a:bodyPr>
          <a:lstStyle/>
          <a:p>
            <a:pPr defTabSz="762000" eaLnBrk="0" hangingPunct="0">
              <a:lnSpc>
                <a:spcPct val="90000"/>
              </a:lnSpc>
            </a:pPr>
            <a:r>
              <a:rPr lang="en-GB" sz="2000" b="1"/>
              <a:t>.</a:t>
            </a:r>
          </a:p>
        </p:txBody>
      </p:sp>
      <p:sp>
        <p:nvSpPr>
          <p:cNvPr id="14" name="Rectangle 1038"/>
          <p:cNvSpPr>
            <a:spLocks noChangeArrowheads="1"/>
          </p:cNvSpPr>
          <p:nvPr/>
        </p:nvSpPr>
        <p:spPr bwMode="auto">
          <a:xfrm>
            <a:off x="5043488" y="1354138"/>
            <a:ext cx="417512" cy="336550"/>
          </a:xfrm>
          <a:prstGeom prst="rect">
            <a:avLst/>
          </a:prstGeom>
          <a:noFill/>
          <a:ln w="12700">
            <a:noFill/>
            <a:miter lim="800000"/>
            <a:headEnd/>
            <a:tailEnd/>
          </a:ln>
          <a:effectLst/>
        </p:spPr>
        <p:txBody>
          <a:bodyPr wrap="none" lIns="90488" tIns="44450" rIns="90488" bIns="44450">
            <a:spAutoFit/>
          </a:bodyPr>
          <a:lstStyle/>
          <a:p>
            <a:pPr defTabSz="762000" eaLnBrk="0" fontAlgn="auto" hangingPunct="0">
              <a:lnSpc>
                <a:spcPct val="90000"/>
              </a:lnSpc>
              <a:spcBef>
                <a:spcPts val="0"/>
              </a:spcBef>
              <a:spcAft>
                <a:spcPts val="0"/>
              </a:spcAft>
              <a:defRPr/>
            </a:pPr>
            <a:r>
              <a:rPr lang="en-GB" b="1">
                <a:solidFill>
                  <a:schemeClr val="bg2"/>
                </a:solidFill>
                <a:effectLst>
                  <a:outerShdw blurRad="38100" dist="38100" dir="2700000" algn="tl">
                    <a:srgbClr val="C0C0C0"/>
                  </a:outerShdw>
                </a:effectLst>
              </a:rPr>
              <a:t>P</a:t>
            </a:r>
            <a:r>
              <a:rPr lang="en-GB" b="1" baseline="-25000">
                <a:solidFill>
                  <a:schemeClr val="bg2"/>
                </a:solidFill>
                <a:effectLst>
                  <a:outerShdw blurRad="38100" dist="38100" dir="2700000" algn="tl">
                    <a:srgbClr val="C0C0C0"/>
                  </a:outerShdw>
                </a:effectLst>
              </a:rPr>
              <a:t>1</a:t>
            </a:r>
          </a:p>
        </p:txBody>
      </p:sp>
      <p:sp>
        <p:nvSpPr>
          <p:cNvPr id="15" name="Rectangle 1039"/>
          <p:cNvSpPr>
            <a:spLocks noChangeArrowheads="1"/>
          </p:cNvSpPr>
          <p:nvPr/>
        </p:nvSpPr>
        <p:spPr bwMode="auto">
          <a:xfrm>
            <a:off x="5043488" y="1811338"/>
            <a:ext cx="417512" cy="336550"/>
          </a:xfrm>
          <a:prstGeom prst="rect">
            <a:avLst/>
          </a:prstGeom>
          <a:noFill/>
          <a:ln w="12700">
            <a:noFill/>
            <a:miter lim="800000"/>
            <a:headEnd/>
            <a:tailEnd/>
          </a:ln>
          <a:effectLst/>
        </p:spPr>
        <p:txBody>
          <a:bodyPr wrap="none" lIns="90488" tIns="44450" rIns="90488" bIns="44450">
            <a:spAutoFit/>
          </a:bodyPr>
          <a:lstStyle/>
          <a:p>
            <a:pPr defTabSz="762000" eaLnBrk="0" fontAlgn="auto" hangingPunct="0">
              <a:lnSpc>
                <a:spcPct val="90000"/>
              </a:lnSpc>
              <a:spcBef>
                <a:spcPts val="0"/>
              </a:spcBef>
              <a:spcAft>
                <a:spcPts val="0"/>
              </a:spcAft>
              <a:defRPr/>
            </a:pPr>
            <a:r>
              <a:rPr lang="en-GB" b="1">
                <a:solidFill>
                  <a:schemeClr val="bg2"/>
                </a:solidFill>
                <a:effectLst>
                  <a:outerShdw blurRad="38100" dist="38100" dir="2700000" algn="tl">
                    <a:srgbClr val="C0C0C0"/>
                  </a:outerShdw>
                </a:effectLst>
              </a:rPr>
              <a:t>P</a:t>
            </a:r>
            <a:r>
              <a:rPr lang="en-GB" b="1" baseline="-25000">
                <a:solidFill>
                  <a:schemeClr val="bg2"/>
                </a:solidFill>
                <a:effectLst>
                  <a:outerShdw blurRad="38100" dist="38100" dir="2700000" algn="tl">
                    <a:srgbClr val="C0C0C0"/>
                  </a:outerShdw>
                </a:effectLst>
              </a:rPr>
              <a:t>2</a:t>
            </a:r>
          </a:p>
        </p:txBody>
      </p:sp>
      <p:sp>
        <p:nvSpPr>
          <p:cNvPr id="16" name="Rectangle 1040"/>
          <p:cNvSpPr>
            <a:spLocks noChangeArrowheads="1"/>
          </p:cNvSpPr>
          <p:nvPr/>
        </p:nvSpPr>
        <p:spPr bwMode="auto">
          <a:xfrm>
            <a:off x="5043488" y="3411538"/>
            <a:ext cx="427037" cy="336550"/>
          </a:xfrm>
          <a:prstGeom prst="rect">
            <a:avLst/>
          </a:prstGeom>
          <a:noFill/>
          <a:ln w="12700">
            <a:noFill/>
            <a:miter lim="800000"/>
            <a:headEnd/>
            <a:tailEnd/>
          </a:ln>
          <a:effectLst/>
        </p:spPr>
        <p:txBody>
          <a:bodyPr wrap="none" lIns="90488" tIns="44450" rIns="90488" bIns="44450">
            <a:spAutoFit/>
          </a:bodyPr>
          <a:lstStyle/>
          <a:p>
            <a:pPr defTabSz="762000" eaLnBrk="0" fontAlgn="auto" hangingPunct="0">
              <a:lnSpc>
                <a:spcPct val="90000"/>
              </a:lnSpc>
              <a:spcBef>
                <a:spcPts val="0"/>
              </a:spcBef>
              <a:spcAft>
                <a:spcPts val="0"/>
              </a:spcAft>
              <a:defRPr/>
            </a:pPr>
            <a:r>
              <a:rPr lang="en-GB" b="1">
                <a:solidFill>
                  <a:schemeClr val="bg2"/>
                </a:solidFill>
                <a:effectLst>
                  <a:outerShdw blurRad="38100" dist="38100" dir="2700000" algn="tl">
                    <a:srgbClr val="C0C0C0"/>
                  </a:outerShdw>
                </a:effectLst>
              </a:rPr>
              <a:t>P</a:t>
            </a:r>
            <a:r>
              <a:rPr lang="en-GB" b="1" baseline="-25000">
                <a:solidFill>
                  <a:schemeClr val="bg2"/>
                </a:solidFill>
                <a:effectLst>
                  <a:outerShdw blurRad="38100" dist="38100" dir="2700000" algn="tl">
                    <a:srgbClr val="C0C0C0"/>
                  </a:outerShdw>
                </a:effectLst>
              </a:rPr>
              <a:t>n</a:t>
            </a:r>
          </a:p>
        </p:txBody>
      </p:sp>
      <p:sp>
        <p:nvSpPr>
          <p:cNvPr id="3089" name="Rectangle 1041"/>
          <p:cNvSpPr>
            <a:spLocks noChangeArrowheads="1"/>
          </p:cNvSpPr>
          <p:nvPr/>
        </p:nvSpPr>
        <p:spPr bwMode="auto">
          <a:xfrm>
            <a:off x="5119688" y="2247900"/>
            <a:ext cx="317500" cy="363538"/>
          </a:xfrm>
          <a:prstGeom prst="rect">
            <a:avLst/>
          </a:prstGeom>
          <a:noFill/>
          <a:ln w="12700">
            <a:noFill/>
            <a:miter lim="800000"/>
            <a:headEnd/>
            <a:tailEnd/>
          </a:ln>
        </p:spPr>
        <p:txBody>
          <a:bodyPr lIns="90488" tIns="44450" rIns="90488" bIns="44450">
            <a:spAutoFit/>
          </a:bodyPr>
          <a:lstStyle/>
          <a:p>
            <a:pPr defTabSz="762000" eaLnBrk="0" hangingPunct="0">
              <a:lnSpc>
                <a:spcPct val="90000"/>
              </a:lnSpc>
            </a:pPr>
            <a:r>
              <a:rPr lang="en-GB" sz="2000" b="1"/>
              <a:t>.</a:t>
            </a:r>
          </a:p>
        </p:txBody>
      </p:sp>
      <p:sp>
        <p:nvSpPr>
          <p:cNvPr id="3090" name="Rectangle 1042"/>
          <p:cNvSpPr>
            <a:spLocks noChangeArrowheads="1"/>
          </p:cNvSpPr>
          <p:nvPr/>
        </p:nvSpPr>
        <p:spPr bwMode="auto">
          <a:xfrm>
            <a:off x="5348288" y="2351088"/>
            <a:ext cx="180975" cy="361950"/>
          </a:xfrm>
          <a:prstGeom prst="rect">
            <a:avLst/>
          </a:prstGeom>
          <a:noFill/>
          <a:ln w="12700">
            <a:noFill/>
            <a:miter lim="800000"/>
            <a:headEnd/>
            <a:tailEnd/>
          </a:ln>
        </p:spPr>
        <p:txBody>
          <a:bodyPr wrap="none" lIns="90488" tIns="44450" rIns="90488" bIns="44450">
            <a:spAutoFit/>
          </a:bodyPr>
          <a:lstStyle/>
          <a:p>
            <a:pPr defTabSz="762000" eaLnBrk="0" hangingPunct="0">
              <a:lnSpc>
                <a:spcPct val="90000"/>
              </a:lnSpc>
            </a:pPr>
            <a:endParaRPr lang="en-GB" sz="1000" b="1"/>
          </a:p>
          <a:p>
            <a:pPr defTabSz="762000">
              <a:lnSpc>
                <a:spcPct val="90000"/>
              </a:lnSpc>
            </a:pPr>
            <a:endParaRPr lang="en-GB" sz="1000" b="1"/>
          </a:p>
        </p:txBody>
      </p:sp>
      <p:sp>
        <p:nvSpPr>
          <p:cNvPr id="3091" name="Rectangle 1043"/>
          <p:cNvSpPr>
            <a:spLocks noChangeArrowheads="1"/>
          </p:cNvSpPr>
          <p:nvPr/>
        </p:nvSpPr>
        <p:spPr bwMode="auto">
          <a:xfrm>
            <a:off x="5119688" y="3009900"/>
            <a:ext cx="317500" cy="363538"/>
          </a:xfrm>
          <a:prstGeom prst="rect">
            <a:avLst/>
          </a:prstGeom>
          <a:noFill/>
          <a:ln w="12700">
            <a:noFill/>
            <a:miter lim="800000"/>
            <a:headEnd/>
            <a:tailEnd/>
          </a:ln>
        </p:spPr>
        <p:txBody>
          <a:bodyPr lIns="90488" tIns="44450" rIns="90488" bIns="44450">
            <a:spAutoFit/>
          </a:bodyPr>
          <a:lstStyle/>
          <a:p>
            <a:pPr defTabSz="762000" eaLnBrk="0" hangingPunct="0">
              <a:lnSpc>
                <a:spcPct val="90000"/>
              </a:lnSpc>
            </a:pPr>
            <a:r>
              <a:rPr lang="en-GB" sz="2000" b="1"/>
              <a:t>.</a:t>
            </a:r>
          </a:p>
        </p:txBody>
      </p:sp>
      <p:sp>
        <p:nvSpPr>
          <p:cNvPr id="3092" name="Line 1044"/>
          <p:cNvSpPr>
            <a:spLocks noChangeShapeType="1"/>
          </p:cNvSpPr>
          <p:nvPr/>
        </p:nvSpPr>
        <p:spPr bwMode="auto">
          <a:xfrm flipV="1">
            <a:off x="5514975" y="1279525"/>
            <a:ext cx="1447800" cy="228600"/>
          </a:xfrm>
          <a:prstGeom prst="line">
            <a:avLst/>
          </a:prstGeom>
          <a:noFill/>
          <a:ln w="12700">
            <a:solidFill>
              <a:schemeClr val="tx1"/>
            </a:solidFill>
            <a:round/>
            <a:headEnd/>
            <a:tailEnd type="triangle" w="med" len="med"/>
          </a:ln>
        </p:spPr>
        <p:txBody>
          <a:bodyPr/>
          <a:lstStyle/>
          <a:p>
            <a:endParaRPr lang="en-GB"/>
          </a:p>
        </p:txBody>
      </p:sp>
      <p:sp>
        <p:nvSpPr>
          <p:cNvPr id="3093" name="Line 1045"/>
          <p:cNvSpPr>
            <a:spLocks noChangeShapeType="1"/>
          </p:cNvSpPr>
          <p:nvPr/>
        </p:nvSpPr>
        <p:spPr bwMode="auto">
          <a:xfrm flipV="1">
            <a:off x="5438775" y="1508125"/>
            <a:ext cx="1524000" cy="457200"/>
          </a:xfrm>
          <a:prstGeom prst="line">
            <a:avLst/>
          </a:prstGeom>
          <a:noFill/>
          <a:ln w="12700">
            <a:solidFill>
              <a:schemeClr val="tx1"/>
            </a:solidFill>
            <a:round/>
            <a:headEnd/>
            <a:tailEnd type="triangle" w="med" len="med"/>
          </a:ln>
        </p:spPr>
        <p:txBody>
          <a:bodyPr/>
          <a:lstStyle/>
          <a:p>
            <a:endParaRPr lang="en-GB"/>
          </a:p>
        </p:txBody>
      </p:sp>
      <p:sp>
        <p:nvSpPr>
          <p:cNvPr id="3094" name="Line 1046"/>
          <p:cNvSpPr>
            <a:spLocks noChangeShapeType="1"/>
          </p:cNvSpPr>
          <p:nvPr/>
        </p:nvSpPr>
        <p:spPr bwMode="auto">
          <a:xfrm>
            <a:off x="5438775" y="3565525"/>
            <a:ext cx="1524000" cy="381000"/>
          </a:xfrm>
          <a:prstGeom prst="line">
            <a:avLst/>
          </a:prstGeom>
          <a:noFill/>
          <a:ln w="12700">
            <a:solidFill>
              <a:schemeClr val="tx1"/>
            </a:solidFill>
            <a:round/>
            <a:headEnd/>
            <a:tailEnd type="triangle" w="med" len="med"/>
          </a:ln>
        </p:spPr>
        <p:txBody>
          <a:bodyPr/>
          <a:lstStyle/>
          <a:p>
            <a:endParaRPr lang="en-GB"/>
          </a:p>
        </p:txBody>
      </p:sp>
      <p:sp>
        <p:nvSpPr>
          <p:cNvPr id="3095" name="Rectangle 1048"/>
          <p:cNvSpPr>
            <a:spLocks noChangeArrowheads="1"/>
          </p:cNvSpPr>
          <p:nvPr/>
        </p:nvSpPr>
        <p:spPr bwMode="auto">
          <a:xfrm>
            <a:off x="8732838" y="1090613"/>
            <a:ext cx="279400" cy="280987"/>
          </a:xfrm>
          <a:prstGeom prst="rect">
            <a:avLst/>
          </a:prstGeom>
          <a:noFill/>
          <a:ln w="12700">
            <a:noFill/>
            <a:miter lim="800000"/>
            <a:headEnd/>
            <a:tailEnd/>
          </a:ln>
        </p:spPr>
        <p:txBody>
          <a:bodyPr wrap="none" lIns="90488" tIns="44450" rIns="90488" bIns="44450">
            <a:spAutoFit/>
          </a:bodyPr>
          <a:lstStyle/>
          <a:p>
            <a:pPr defTabSz="762000" eaLnBrk="0" hangingPunct="0">
              <a:lnSpc>
                <a:spcPct val="90000"/>
              </a:lnSpc>
            </a:pPr>
            <a:r>
              <a:rPr lang="en-GB" sz="1400" b="1"/>
              <a:t>1</a:t>
            </a:r>
          </a:p>
        </p:txBody>
      </p:sp>
      <p:sp>
        <p:nvSpPr>
          <p:cNvPr id="3096" name="Rectangle 1049"/>
          <p:cNvSpPr>
            <a:spLocks noChangeArrowheads="1"/>
          </p:cNvSpPr>
          <p:nvPr/>
        </p:nvSpPr>
        <p:spPr bwMode="auto">
          <a:xfrm>
            <a:off x="8732838" y="1319213"/>
            <a:ext cx="279400" cy="280987"/>
          </a:xfrm>
          <a:prstGeom prst="rect">
            <a:avLst/>
          </a:prstGeom>
          <a:noFill/>
          <a:ln w="12700">
            <a:noFill/>
            <a:miter lim="800000"/>
            <a:headEnd/>
            <a:tailEnd/>
          </a:ln>
        </p:spPr>
        <p:txBody>
          <a:bodyPr wrap="none" lIns="90488" tIns="44450" rIns="90488" bIns="44450">
            <a:spAutoFit/>
          </a:bodyPr>
          <a:lstStyle/>
          <a:p>
            <a:pPr defTabSz="762000" eaLnBrk="0" hangingPunct="0">
              <a:lnSpc>
                <a:spcPct val="90000"/>
              </a:lnSpc>
            </a:pPr>
            <a:r>
              <a:rPr lang="en-GB" sz="1400" b="1"/>
              <a:t>2</a:t>
            </a:r>
          </a:p>
        </p:txBody>
      </p:sp>
      <p:sp>
        <p:nvSpPr>
          <p:cNvPr id="3097" name="Rectangle 1050"/>
          <p:cNvSpPr>
            <a:spLocks noChangeArrowheads="1"/>
          </p:cNvSpPr>
          <p:nvPr/>
        </p:nvSpPr>
        <p:spPr bwMode="auto">
          <a:xfrm>
            <a:off x="8732838" y="1547813"/>
            <a:ext cx="279400" cy="280987"/>
          </a:xfrm>
          <a:prstGeom prst="rect">
            <a:avLst/>
          </a:prstGeom>
          <a:noFill/>
          <a:ln w="12700">
            <a:noFill/>
            <a:miter lim="800000"/>
            <a:headEnd/>
            <a:tailEnd/>
          </a:ln>
        </p:spPr>
        <p:txBody>
          <a:bodyPr wrap="none" lIns="90488" tIns="44450" rIns="90488" bIns="44450">
            <a:spAutoFit/>
          </a:bodyPr>
          <a:lstStyle/>
          <a:p>
            <a:pPr defTabSz="762000" eaLnBrk="0" hangingPunct="0">
              <a:lnSpc>
                <a:spcPct val="90000"/>
              </a:lnSpc>
            </a:pPr>
            <a:r>
              <a:rPr lang="en-GB" sz="1400" b="1"/>
              <a:t>3</a:t>
            </a:r>
          </a:p>
        </p:txBody>
      </p:sp>
      <p:sp>
        <p:nvSpPr>
          <p:cNvPr id="3098" name="Rectangle 1051"/>
          <p:cNvSpPr>
            <a:spLocks noChangeArrowheads="1"/>
          </p:cNvSpPr>
          <p:nvPr/>
        </p:nvSpPr>
        <p:spPr bwMode="auto">
          <a:xfrm>
            <a:off x="8732838" y="3833813"/>
            <a:ext cx="339725" cy="280987"/>
          </a:xfrm>
          <a:prstGeom prst="rect">
            <a:avLst/>
          </a:prstGeom>
          <a:noFill/>
          <a:ln w="12700">
            <a:noFill/>
            <a:miter lim="800000"/>
            <a:headEnd/>
            <a:tailEnd/>
          </a:ln>
        </p:spPr>
        <p:txBody>
          <a:bodyPr wrap="none" lIns="90488" tIns="44450" rIns="90488" bIns="44450">
            <a:spAutoFit/>
          </a:bodyPr>
          <a:lstStyle/>
          <a:p>
            <a:pPr defTabSz="762000" eaLnBrk="0" hangingPunct="0">
              <a:lnSpc>
                <a:spcPct val="90000"/>
              </a:lnSpc>
            </a:pPr>
            <a:r>
              <a:rPr lang="en-GB" sz="1400" b="1"/>
              <a:t>m</a:t>
            </a:r>
          </a:p>
        </p:txBody>
      </p:sp>
      <p:sp>
        <p:nvSpPr>
          <p:cNvPr id="28" name="Rectangle 1053"/>
          <p:cNvSpPr>
            <a:spLocks noChangeArrowheads="1"/>
          </p:cNvSpPr>
          <p:nvPr/>
        </p:nvSpPr>
        <p:spPr bwMode="auto">
          <a:xfrm>
            <a:off x="5043488" y="2649538"/>
            <a:ext cx="376237" cy="336550"/>
          </a:xfrm>
          <a:prstGeom prst="rect">
            <a:avLst/>
          </a:prstGeom>
          <a:noFill/>
          <a:ln w="12700">
            <a:noFill/>
            <a:miter lim="800000"/>
            <a:headEnd/>
            <a:tailEnd/>
          </a:ln>
          <a:effectLst/>
        </p:spPr>
        <p:txBody>
          <a:bodyPr wrap="none" lIns="90488" tIns="44450" rIns="90488" bIns="44450">
            <a:spAutoFit/>
          </a:bodyPr>
          <a:lstStyle/>
          <a:p>
            <a:pPr defTabSz="762000" eaLnBrk="0" fontAlgn="auto" hangingPunct="0">
              <a:lnSpc>
                <a:spcPct val="90000"/>
              </a:lnSpc>
              <a:spcBef>
                <a:spcPts val="0"/>
              </a:spcBef>
              <a:spcAft>
                <a:spcPts val="0"/>
              </a:spcAft>
              <a:defRPr/>
            </a:pPr>
            <a:r>
              <a:rPr lang="en-GB" b="1">
                <a:effectLst>
                  <a:outerShdw blurRad="38100" dist="38100" dir="2700000" algn="tl">
                    <a:srgbClr val="C0C0C0"/>
                  </a:outerShdw>
                </a:effectLst>
              </a:rPr>
              <a:t>P</a:t>
            </a:r>
            <a:r>
              <a:rPr lang="en-GB" b="1" baseline="-25000">
                <a:effectLst>
                  <a:outerShdw blurRad="38100" dist="38100" dir="2700000" algn="tl">
                    <a:srgbClr val="C0C0C0"/>
                  </a:outerShdw>
                </a:effectLst>
              </a:rPr>
              <a:t>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1026"/>
          <p:cNvSpPr>
            <a:spLocks noGrp="1" noChangeArrowheads="1"/>
          </p:cNvSpPr>
          <p:nvPr>
            <p:ph type="title"/>
          </p:nvPr>
        </p:nvSpPr>
        <p:spPr>
          <a:xfrm>
            <a:off x="685800" y="0"/>
            <a:ext cx="7772400" cy="1143000"/>
          </a:xfrm>
        </p:spPr>
        <p:txBody>
          <a:bodyPr rtlCol="0">
            <a:normAutofit/>
          </a:bodyPr>
          <a:lstStyle/>
          <a:p>
            <a:pPr fontAlgn="auto">
              <a:spcAft>
                <a:spcPts val="0"/>
              </a:spcAft>
              <a:defRPr/>
            </a:pPr>
            <a:r>
              <a:rPr lang="en-GB" sz="3200" b="1" smtClean="0">
                <a:solidFill>
                  <a:srgbClr val="FF0000"/>
                </a:solidFill>
                <a:effectLst>
                  <a:outerShdw blurRad="38100" dist="38100" dir="2700000" algn="tl">
                    <a:srgbClr val="C0C0C0"/>
                  </a:outerShdw>
                </a:effectLst>
                <a:latin typeface="Arial" charset="0"/>
              </a:rPr>
              <a:t>PRAM</a:t>
            </a:r>
            <a:r>
              <a:rPr lang="en-GB" sz="3200" b="1" smtClean="0">
                <a:solidFill>
                  <a:schemeClr val="bg2"/>
                </a:solidFill>
                <a:effectLst>
                  <a:outerShdw blurRad="38100" dist="38100" dir="2700000" algn="tl">
                    <a:srgbClr val="C0C0C0"/>
                  </a:outerShdw>
                </a:effectLst>
                <a:latin typeface="Arial" charset="0"/>
              </a:rPr>
              <a:t> MODEL</a:t>
            </a:r>
          </a:p>
        </p:txBody>
      </p:sp>
      <p:sp>
        <p:nvSpPr>
          <p:cNvPr id="4099" name="Rectangle 1029"/>
          <p:cNvSpPr>
            <a:spLocks noChangeArrowheads="1"/>
          </p:cNvSpPr>
          <p:nvPr/>
        </p:nvSpPr>
        <p:spPr bwMode="auto">
          <a:xfrm>
            <a:off x="3054350" y="1133475"/>
            <a:ext cx="2197100" cy="2959100"/>
          </a:xfrm>
          <a:prstGeom prst="rect">
            <a:avLst/>
          </a:prstGeom>
          <a:solidFill>
            <a:schemeClr val="bg1"/>
          </a:solidFill>
          <a:ln w="12700">
            <a:solidFill>
              <a:schemeClr val="tx1"/>
            </a:solidFill>
            <a:miter lim="800000"/>
            <a:headEnd/>
            <a:tailEnd/>
          </a:ln>
        </p:spPr>
        <p:txBody>
          <a:bodyPr wrap="none" anchor="ctr"/>
          <a:lstStyle/>
          <a:p>
            <a:endParaRPr lang="en-US">
              <a:latin typeface="Calibri" pitchFamily="34" charset="0"/>
            </a:endParaRPr>
          </a:p>
        </p:txBody>
      </p:sp>
      <p:sp>
        <p:nvSpPr>
          <p:cNvPr id="4100" name="Line 1030"/>
          <p:cNvSpPr>
            <a:spLocks noChangeShapeType="1"/>
          </p:cNvSpPr>
          <p:nvPr/>
        </p:nvSpPr>
        <p:spPr bwMode="auto">
          <a:xfrm>
            <a:off x="3048000" y="1355725"/>
            <a:ext cx="2209800" cy="0"/>
          </a:xfrm>
          <a:prstGeom prst="line">
            <a:avLst/>
          </a:prstGeom>
          <a:noFill/>
          <a:ln w="12700">
            <a:solidFill>
              <a:schemeClr val="tx1"/>
            </a:solidFill>
            <a:round/>
            <a:headEnd/>
            <a:tailEnd/>
          </a:ln>
        </p:spPr>
        <p:txBody>
          <a:bodyPr/>
          <a:lstStyle/>
          <a:p>
            <a:endParaRPr lang="en-GB"/>
          </a:p>
        </p:txBody>
      </p:sp>
      <p:sp>
        <p:nvSpPr>
          <p:cNvPr id="4101" name="Line 1031"/>
          <p:cNvSpPr>
            <a:spLocks noChangeShapeType="1"/>
          </p:cNvSpPr>
          <p:nvPr/>
        </p:nvSpPr>
        <p:spPr bwMode="auto">
          <a:xfrm>
            <a:off x="3048000" y="1584325"/>
            <a:ext cx="2209800" cy="0"/>
          </a:xfrm>
          <a:prstGeom prst="line">
            <a:avLst/>
          </a:prstGeom>
          <a:noFill/>
          <a:ln w="12700">
            <a:solidFill>
              <a:schemeClr val="tx1"/>
            </a:solidFill>
            <a:round/>
            <a:headEnd/>
            <a:tailEnd/>
          </a:ln>
        </p:spPr>
        <p:txBody>
          <a:bodyPr/>
          <a:lstStyle/>
          <a:p>
            <a:endParaRPr lang="en-GB"/>
          </a:p>
        </p:txBody>
      </p:sp>
      <p:sp>
        <p:nvSpPr>
          <p:cNvPr id="4102" name="Line 1032"/>
          <p:cNvSpPr>
            <a:spLocks noChangeShapeType="1"/>
          </p:cNvSpPr>
          <p:nvPr/>
        </p:nvSpPr>
        <p:spPr bwMode="auto">
          <a:xfrm>
            <a:off x="3048000" y="3870325"/>
            <a:ext cx="2209800" cy="0"/>
          </a:xfrm>
          <a:prstGeom prst="line">
            <a:avLst/>
          </a:prstGeom>
          <a:noFill/>
          <a:ln w="12700">
            <a:solidFill>
              <a:schemeClr val="tx1"/>
            </a:solidFill>
            <a:round/>
            <a:headEnd/>
            <a:tailEnd/>
          </a:ln>
        </p:spPr>
        <p:txBody>
          <a:bodyPr/>
          <a:lstStyle/>
          <a:p>
            <a:endParaRPr lang="en-GB"/>
          </a:p>
        </p:txBody>
      </p:sp>
      <p:sp>
        <p:nvSpPr>
          <p:cNvPr id="4103" name="Line 1033"/>
          <p:cNvSpPr>
            <a:spLocks noChangeShapeType="1"/>
          </p:cNvSpPr>
          <p:nvPr/>
        </p:nvSpPr>
        <p:spPr bwMode="auto">
          <a:xfrm>
            <a:off x="3048000" y="1812925"/>
            <a:ext cx="2209800" cy="0"/>
          </a:xfrm>
          <a:prstGeom prst="line">
            <a:avLst/>
          </a:prstGeom>
          <a:noFill/>
          <a:ln w="12700">
            <a:solidFill>
              <a:schemeClr val="tx1"/>
            </a:solidFill>
            <a:round/>
            <a:headEnd/>
            <a:tailEnd/>
          </a:ln>
        </p:spPr>
        <p:txBody>
          <a:bodyPr/>
          <a:lstStyle/>
          <a:p>
            <a:endParaRPr lang="en-GB"/>
          </a:p>
        </p:txBody>
      </p:sp>
      <p:sp>
        <p:nvSpPr>
          <p:cNvPr id="4104" name="Rectangle 1034"/>
          <p:cNvSpPr>
            <a:spLocks noChangeArrowheads="1"/>
          </p:cNvSpPr>
          <p:nvPr/>
        </p:nvSpPr>
        <p:spPr bwMode="auto">
          <a:xfrm>
            <a:off x="3871913" y="2095500"/>
            <a:ext cx="317500" cy="363538"/>
          </a:xfrm>
          <a:prstGeom prst="rect">
            <a:avLst/>
          </a:prstGeom>
          <a:noFill/>
          <a:ln w="12700">
            <a:noFill/>
            <a:miter lim="800000"/>
            <a:headEnd/>
            <a:tailEnd/>
          </a:ln>
        </p:spPr>
        <p:txBody>
          <a:bodyPr lIns="90488" tIns="44450" rIns="90488" bIns="44450">
            <a:spAutoFit/>
          </a:bodyPr>
          <a:lstStyle/>
          <a:p>
            <a:pPr defTabSz="762000" eaLnBrk="0" hangingPunct="0">
              <a:lnSpc>
                <a:spcPct val="90000"/>
              </a:lnSpc>
            </a:pPr>
            <a:r>
              <a:rPr lang="en-GB" sz="2000" b="1"/>
              <a:t>.</a:t>
            </a:r>
          </a:p>
        </p:txBody>
      </p:sp>
      <p:sp>
        <p:nvSpPr>
          <p:cNvPr id="4105" name="Rectangle 1035"/>
          <p:cNvSpPr>
            <a:spLocks noChangeArrowheads="1"/>
          </p:cNvSpPr>
          <p:nvPr/>
        </p:nvSpPr>
        <p:spPr bwMode="auto">
          <a:xfrm>
            <a:off x="3871913" y="2400300"/>
            <a:ext cx="250825" cy="363538"/>
          </a:xfrm>
          <a:prstGeom prst="rect">
            <a:avLst/>
          </a:prstGeom>
          <a:noFill/>
          <a:ln w="12700">
            <a:noFill/>
            <a:miter lim="800000"/>
            <a:headEnd/>
            <a:tailEnd/>
          </a:ln>
        </p:spPr>
        <p:txBody>
          <a:bodyPr wrap="none" lIns="90488" tIns="44450" rIns="90488" bIns="44450">
            <a:spAutoFit/>
          </a:bodyPr>
          <a:lstStyle/>
          <a:p>
            <a:pPr defTabSz="762000" eaLnBrk="0" hangingPunct="0">
              <a:lnSpc>
                <a:spcPct val="90000"/>
              </a:lnSpc>
            </a:pPr>
            <a:r>
              <a:rPr lang="en-GB" sz="2000" b="1"/>
              <a:t>.</a:t>
            </a:r>
          </a:p>
        </p:txBody>
      </p:sp>
      <p:sp>
        <p:nvSpPr>
          <p:cNvPr id="4106" name="Rectangle 1036"/>
          <p:cNvSpPr>
            <a:spLocks noChangeArrowheads="1"/>
          </p:cNvSpPr>
          <p:nvPr/>
        </p:nvSpPr>
        <p:spPr bwMode="auto">
          <a:xfrm>
            <a:off x="4024313" y="2503488"/>
            <a:ext cx="180975" cy="498475"/>
          </a:xfrm>
          <a:prstGeom prst="rect">
            <a:avLst/>
          </a:prstGeom>
          <a:noFill/>
          <a:ln w="12700">
            <a:noFill/>
            <a:miter lim="800000"/>
            <a:headEnd/>
            <a:tailEnd/>
          </a:ln>
        </p:spPr>
        <p:txBody>
          <a:bodyPr wrap="none" lIns="90488" tIns="44450" rIns="90488" bIns="44450">
            <a:spAutoFit/>
          </a:bodyPr>
          <a:lstStyle/>
          <a:p>
            <a:pPr defTabSz="762000" eaLnBrk="0" hangingPunct="0">
              <a:lnSpc>
                <a:spcPct val="90000"/>
              </a:lnSpc>
            </a:pPr>
            <a:endParaRPr lang="en-GB" sz="1000" b="1"/>
          </a:p>
          <a:p>
            <a:pPr defTabSz="762000" eaLnBrk="0" hangingPunct="0">
              <a:lnSpc>
                <a:spcPct val="90000"/>
              </a:lnSpc>
            </a:pPr>
            <a:endParaRPr lang="en-GB" sz="1000" b="1"/>
          </a:p>
          <a:p>
            <a:pPr defTabSz="762000">
              <a:lnSpc>
                <a:spcPct val="90000"/>
              </a:lnSpc>
            </a:pPr>
            <a:endParaRPr lang="en-GB" sz="1000" b="1"/>
          </a:p>
        </p:txBody>
      </p:sp>
      <p:sp>
        <p:nvSpPr>
          <p:cNvPr id="4107" name="Rectangle 1037"/>
          <p:cNvSpPr>
            <a:spLocks noChangeArrowheads="1"/>
          </p:cNvSpPr>
          <p:nvPr/>
        </p:nvSpPr>
        <p:spPr bwMode="auto">
          <a:xfrm>
            <a:off x="3871913" y="2781300"/>
            <a:ext cx="250825" cy="363538"/>
          </a:xfrm>
          <a:prstGeom prst="rect">
            <a:avLst/>
          </a:prstGeom>
          <a:noFill/>
          <a:ln w="12700">
            <a:noFill/>
            <a:miter lim="800000"/>
            <a:headEnd/>
            <a:tailEnd/>
          </a:ln>
        </p:spPr>
        <p:txBody>
          <a:bodyPr wrap="none" lIns="90488" tIns="44450" rIns="90488" bIns="44450">
            <a:spAutoFit/>
          </a:bodyPr>
          <a:lstStyle/>
          <a:p>
            <a:pPr defTabSz="762000" eaLnBrk="0" hangingPunct="0">
              <a:lnSpc>
                <a:spcPct val="90000"/>
              </a:lnSpc>
            </a:pPr>
            <a:r>
              <a:rPr lang="en-GB" sz="2000" b="1"/>
              <a:t>.</a:t>
            </a:r>
          </a:p>
        </p:txBody>
      </p:sp>
      <p:sp>
        <p:nvSpPr>
          <p:cNvPr id="102414" name="Rectangle 1038"/>
          <p:cNvSpPr>
            <a:spLocks noChangeArrowheads="1"/>
          </p:cNvSpPr>
          <p:nvPr/>
        </p:nvSpPr>
        <p:spPr bwMode="auto">
          <a:xfrm>
            <a:off x="1128713" y="1354138"/>
            <a:ext cx="417512" cy="336550"/>
          </a:xfrm>
          <a:prstGeom prst="rect">
            <a:avLst/>
          </a:prstGeom>
          <a:noFill/>
          <a:ln w="12700">
            <a:noFill/>
            <a:miter lim="800000"/>
            <a:headEnd/>
            <a:tailEnd/>
          </a:ln>
          <a:effectLst/>
        </p:spPr>
        <p:txBody>
          <a:bodyPr wrap="none" lIns="90488" tIns="44450" rIns="90488" bIns="44450">
            <a:spAutoFit/>
          </a:bodyPr>
          <a:lstStyle/>
          <a:p>
            <a:pPr defTabSz="762000" eaLnBrk="0" fontAlgn="auto" hangingPunct="0">
              <a:lnSpc>
                <a:spcPct val="90000"/>
              </a:lnSpc>
              <a:spcBef>
                <a:spcPts val="0"/>
              </a:spcBef>
              <a:spcAft>
                <a:spcPts val="0"/>
              </a:spcAft>
              <a:defRPr/>
            </a:pPr>
            <a:r>
              <a:rPr lang="en-GB" b="1">
                <a:solidFill>
                  <a:schemeClr val="bg2"/>
                </a:solidFill>
                <a:effectLst>
                  <a:outerShdw blurRad="38100" dist="38100" dir="2700000" algn="tl">
                    <a:srgbClr val="C0C0C0"/>
                  </a:outerShdw>
                </a:effectLst>
              </a:rPr>
              <a:t>P</a:t>
            </a:r>
            <a:r>
              <a:rPr lang="en-GB" b="1" baseline="-25000">
                <a:solidFill>
                  <a:schemeClr val="bg2"/>
                </a:solidFill>
                <a:effectLst>
                  <a:outerShdw blurRad="38100" dist="38100" dir="2700000" algn="tl">
                    <a:srgbClr val="C0C0C0"/>
                  </a:outerShdw>
                </a:effectLst>
              </a:rPr>
              <a:t>1</a:t>
            </a:r>
          </a:p>
        </p:txBody>
      </p:sp>
      <p:sp>
        <p:nvSpPr>
          <p:cNvPr id="102415" name="Rectangle 1039"/>
          <p:cNvSpPr>
            <a:spLocks noChangeArrowheads="1"/>
          </p:cNvSpPr>
          <p:nvPr/>
        </p:nvSpPr>
        <p:spPr bwMode="auto">
          <a:xfrm>
            <a:off x="1128713" y="1811338"/>
            <a:ext cx="417512" cy="336550"/>
          </a:xfrm>
          <a:prstGeom prst="rect">
            <a:avLst/>
          </a:prstGeom>
          <a:noFill/>
          <a:ln w="12700">
            <a:noFill/>
            <a:miter lim="800000"/>
            <a:headEnd/>
            <a:tailEnd/>
          </a:ln>
          <a:effectLst/>
        </p:spPr>
        <p:txBody>
          <a:bodyPr wrap="none" lIns="90488" tIns="44450" rIns="90488" bIns="44450">
            <a:spAutoFit/>
          </a:bodyPr>
          <a:lstStyle/>
          <a:p>
            <a:pPr defTabSz="762000" eaLnBrk="0" fontAlgn="auto" hangingPunct="0">
              <a:lnSpc>
                <a:spcPct val="90000"/>
              </a:lnSpc>
              <a:spcBef>
                <a:spcPts val="0"/>
              </a:spcBef>
              <a:spcAft>
                <a:spcPts val="0"/>
              </a:spcAft>
              <a:defRPr/>
            </a:pPr>
            <a:r>
              <a:rPr lang="en-GB" b="1">
                <a:solidFill>
                  <a:schemeClr val="bg2"/>
                </a:solidFill>
                <a:effectLst>
                  <a:outerShdw blurRad="38100" dist="38100" dir="2700000" algn="tl">
                    <a:srgbClr val="C0C0C0"/>
                  </a:outerShdw>
                </a:effectLst>
              </a:rPr>
              <a:t>P</a:t>
            </a:r>
            <a:r>
              <a:rPr lang="en-GB" b="1" baseline="-25000">
                <a:solidFill>
                  <a:schemeClr val="bg2"/>
                </a:solidFill>
                <a:effectLst>
                  <a:outerShdw blurRad="38100" dist="38100" dir="2700000" algn="tl">
                    <a:srgbClr val="C0C0C0"/>
                  </a:outerShdw>
                </a:effectLst>
              </a:rPr>
              <a:t>2</a:t>
            </a:r>
          </a:p>
        </p:txBody>
      </p:sp>
      <p:sp>
        <p:nvSpPr>
          <p:cNvPr id="102416" name="Rectangle 1040"/>
          <p:cNvSpPr>
            <a:spLocks noChangeArrowheads="1"/>
          </p:cNvSpPr>
          <p:nvPr/>
        </p:nvSpPr>
        <p:spPr bwMode="auto">
          <a:xfrm>
            <a:off x="1128713" y="3411538"/>
            <a:ext cx="427037" cy="336550"/>
          </a:xfrm>
          <a:prstGeom prst="rect">
            <a:avLst/>
          </a:prstGeom>
          <a:noFill/>
          <a:ln w="12700">
            <a:noFill/>
            <a:miter lim="800000"/>
            <a:headEnd/>
            <a:tailEnd/>
          </a:ln>
          <a:effectLst/>
        </p:spPr>
        <p:txBody>
          <a:bodyPr wrap="none" lIns="90488" tIns="44450" rIns="90488" bIns="44450">
            <a:spAutoFit/>
          </a:bodyPr>
          <a:lstStyle/>
          <a:p>
            <a:pPr defTabSz="762000" eaLnBrk="0" fontAlgn="auto" hangingPunct="0">
              <a:lnSpc>
                <a:spcPct val="90000"/>
              </a:lnSpc>
              <a:spcBef>
                <a:spcPts val="0"/>
              </a:spcBef>
              <a:spcAft>
                <a:spcPts val="0"/>
              </a:spcAft>
              <a:defRPr/>
            </a:pPr>
            <a:r>
              <a:rPr lang="en-GB" b="1">
                <a:solidFill>
                  <a:schemeClr val="bg2"/>
                </a:solidFill>
                <a:effectLst>
                  <a:outerShdw blurRad="38100" dist="38100" dir="2700000" algn="tl">
                    <a:srgbClr val="C0C0C0"/>
                  </a:outerShdw>
                </a:effectLst>
              </a:rPr>
              <a:t>P</a:t>
            </a:r>
            <a:r>
              <a:rPr lang="en-GB" b="1" baseline="-25000">
                <a:solidFill>
                  <a:schemeClr val="bg2"/>
                </a:solidFill>
                <a:effectLst>
                  <a:outerShdw blurRad="38100" dist="38100" dir="2700000" algn="tl">
                    <a:srgbClr val="C0C0C0"/>
                  </a:outerShdw>
                </a:effectLst>
              </a:rPr>
              <a:t>n</a:t>
            </a:r>
          </a:p>
        </p:txBody>
      </p:sp>
      <p:sp>
        <p:nvSpPr>
          <p:cNvPr id="4111" name="Rectangle 1041"/>
          <p:cNvSpPr>
            <a:spLocks noChangeArrowheads="1"/>
          </p:cNvSpPr>
          <p:nvPr/>
        </p:nvSpPr>
        <p:spPr bwMode="auto">
          <a:xfrm>
            <a:off x="1204913" y="2247900"/>
            <a:ext cx="317500" cy="363538"/>
          </a:xfrm>
          <a:prstGeom prst="rect">
            <a:avLst/>
          </a:prstGeom>
          <a:noFill/>
          <a:ln w="12700">
            <a:noFill/>
            <a:miter lim="800000"/>
            <a:headEnd/>
            <a:tailEnd/>
          </a:ln>
        </p:spPr>
        <p:txBody>
          <a:bodyPr lIns="90488" tIns="44450" rIns="90488" bIns="44450">
            <a:spAutoFit/>
          </a:bodyPr>
          <a:lstStyle/>
          <a:p>
            <a:pPr defTabSz="762000" eaLnBrk="0" hangingPunct="0">
              <a:lnSpc>
                <a:spcPct val="90000"/>
              </a:lnSpc>
            </a:pPr>
            <a:r>
              <a:rPr lang="en-GB" sz="2000" b="1"/>
              <a:t>.</a:t>
            </a:r>
          </a:p>
        </p:txBody>
      </p:sp>
      <p:sp>
        <p:nvSpPr>
          <p:cNvPr id="4112" name="Rectangle 1042"/>
          <p:cNvSpPr>
            <a:spLocks noChangeArrowheads="1"/>
          </p:cNvSpPr>
          <p:nvPr/>
        </p:nvSpPr>
        <p:spPr bwMode="auto">
          <a:xfrm>
            <a:off x="1433513" y="2351088"/>
            <a:ext cx="180975" cy="361950"/>
          </a:xfrm>
          <a:prstGeom prst="rect">
            <a:avLst/>
          </a:prstGeom>
          <a:noFill/>
          <a:ln w="12700">
            <a:noFill/>
            <a:miter lim="800000"/>
            <a:headEnd/>
            <a:tailEnd/>
          </a:ln>
        </p:spPr>
        <p:txBody>
          <a:bodyPr wrap="none" lIns="90488" tIns="44450" rIns="90488" bIns="44450">
            <a:spAutoFit/>
          </a:bodyPr>
          <a:lstStyle/>
          <a:p>
            <a:pPr defTabSz="762000" eaLnBrk="0" hangingPunct="0">
              <a:lnSpc>
                <a:spcPct val="90000"/>
              </a:lnSpc>
            </a:pPr>
            <a:endParaRPr lang="en-GB" sz="1000" b="1"/>
          </a:p>
          <a:p>
            <a:pPr defTabSz="762000">
              <a:lnSpc>
                <a:spcPct val="90000"/>
              </a:lnSpc>
            </a:pPr>
            <a:endParaRPr lang="en-GB" sz="1000" b="1"/>
          </a:p>
        </p:txBody>
      </p:sp>
      <p:sp>
        <p:nvSpPr>
          <p:cNvPr id="4113" name="Rectangle 1043"/>
          <p:cNvSpPr>
            <a:spLocks noChangeArrowheads="1"/>
          </p:cNvSpPr>
          <p:nvPr/>
        </p:nvSpPr>
        <p:spPr bwMode="auto">
          <a:xfrm>
            <a:off x="1204913" y="3009900"/>
            <a:ext cx="317500" cy="363538"/>
          </a:xfrm>
          <a:prstGeom prst="rect">
            <a:avLst/>
          </a:prstGeom>
          <a:noFill/>
          <a:ln w="12700">
            <a:noFill/>
            <a:miter lim="800000"/>
            <a:headEnd/>
            <a:tailEnd/>
          </a:ln>
        </p:spPr>
        <p:txBody>
          <a:bodyPr lIns="90488" tIns="44450" rIns="90488" bIns="44450">
            <a:spAutoFit/>
          </a:bodyPr>
          <a:lstStyle/>
          <a:p>
            <a:pPr defTabSz="762000" eaLnBrk="0" hangingPunct="0">
              <a:lnSpc>
                <a:spcPct val="90000"/>
              </a:lnSpc>
            </a:pPr>
            <a:r>
              <a:rPr lang="en-GB" sz="2000" b="1"/>
              <a:t>.</a:t>
            </a:r>
          </a:p>
        </p:txBody>
      </p:sp>
      <p:sp>
        <p:nvSpPr>
          <p:cNvPr id="4114" name="Line 1044"/>
          <p:cNvSpPr>
            <a:spLocks noChangeShapeType="1"/>
          </p:cNvSpPr>
          <p:nvPr/>
        </p:nvSpPr>
        <p:spPr bwMode="auto">
          <a:xfrm flipV="1">
            <a:off x="1600200" y="1279525"/>
            <a:ext cx="1447800" cy="228600"/>
          </a:xfrm>
          <a:prstGeom prst="line">
            <a:avLst/>
          </a:prstGeom>
          <a:noFill/>
          <a:ln w="12700">
            <a:solidFill>
              <a:schemeClr val="tx1"/>
            </a:solidFill>
            <a:round/>
            <a:headEnd/>
            <a:tailEnd type="triangle" w="med" len="med"/>
          </a:ln>
        </p:spPr>
        <p:txBody>
          <a:bodyPr/>
          <a:lstStyle/>
          <a:p>
            <a:endParaRPr lang="en-GB"/>
          </a:p>
        </p:txBody>
      </p:sp>
      <p:sp>
        <p:nvSpPr>
          <p:cNvPr id="4115" name="Line 1045"/>
          <p:cNvSpPr>
            <a:spLocks noChangeShapeType="1"/>
          </p:cNvSpPr>
          <p:nvPr/>
        </p:nvSpPr>
        <p:spPr bwMode="auto">
          <a:xfrm flipV="1">
            <a:off x="1524000" y="1508125"/>
            <a:ext cx="1524000" cy="457200"/>
          </a:xfrm>
          <a:prstGeom prst="line">
            <a:avLst/>
          </a:prstGeom>
          <a:noFill/>
          <a:ln w="12700">
            <a:solidFill>
              <a:schemeClr val="tx1"/>
            </a:solidFill>
            <a:round/>
            <a:headEnd/>
            <a:tailEnd type="triangle" w="med" len="med"/>
          </a:ln>
        </p:spPr>
        <p:txBody>
          <a:bodyPr/>
          <a:lstStyle/>
          <a:p>
            <a:endParaRPr lang="en-GB"/>
          </a:p>
        </p:txBody>
      </p:sp>
      <p:sp>
        <p:nvSpPr>
          <p:cNvPr id="4116" name="Line 1046"/>
          <p:cNvSpPr>
            <a:spLocks noChangeShapeType="1"/>
          </p:cNvSpPr>
          <p:nvPr/>
        </p:nvSpPr>
        <p:spPr bwMode="auto">
          <a:xfrm>
            <a:off x="1524000" y="3565525"/>
            <a:ext cx="1524000" cy="381000"/>
          </a:xfrm>
          <a:prstGeom prst="line">
            <a:avLst/>
          </a:prstGeom>
          <a:noFill/>
          <a:ln w="12700">
            <a:solidFill>
              <a:schemeClr val="tx1"/>
            </a:solidFill>
            <a:round/>
            <a:headEnd/>
            <a:tailEnd type="triangle" w="med" len="med"/>
          </a:ln>
        </p:spPr>
        <p:txBody>
          <a:bodyPr/>
          <a:lstStyle/>
          <a:p>
            <a:endParaRPr lang="en-GB"/>
          </a:p>
        </p:txBody>
      </p:sp>
      <p:sp>
        <p:nvSpPr>
          <p:cNvPr id="4117" name="Rectangle 1047"/>
          <p:cNvSpPr>
            <a:spLocks noChangeArrowheads="1"/>
          </p:cNvSpPr>
          <p:nvPr/>
        </p:nvSpPr>
        <p:spPr bwMode="auto">
          <a:xfrm>
            <a:off x="1890713" y="2117725"/>
            <a:ext cx="490537" cy="638175"/>
          </a:xfrm>
          <a:prstGeom prst="rect">
            <a:avLst/>
          </a:prstGeom>
          <a:noFill/>
          <a:ln w="12700">
            <a:noFill/>
            <a:miter lim="800000"/>
            <a:headEnd/>
            <a:tailEnd/>
          </a:ln>
        </p:spPr>
        <p:txBody>
          <a:bodyPr wrap="none" lIns="90488" tIns="44450" rIns="90488" bIns="44450">
            <a:spAutoFit/>
          </a:bodyPr>
          <a:lstStyle/>
          <a:p>
            <a:pPr defTabSz="762000" eaLnBrk="0" hangingPunct="0">
              <a:lnSpc>
                <a:spcPct val="90000"/>
              </a:lnSpc>
            </a:pPr>
            <a:r>
              <a:rPr lang="en-GB" sz="4000" b="1">
                <a:solidFill>
                  <a:schemeClr val="accent1"/>
                </a:solidFill>
              </a:rPr>
              <a:t>?</a:t>
            </a:r>
          </a:p>
        </p:txBody>
      </p:sp>
      <p:sp>
        <p:nvSpPr>
          <p:cNvPr id="4118" name="Rectangle 1048"/>
          <p:cNvSpPr>
            <a:spLocks noChangeArrowheads="1"/>
          </p:cNvSpPr>
          <p:nvPr/>
        </p:nvSpPr>
        <p:spPr bwMode="auto">
          <a:xfrm>
            <a:off x="5243513" y="1090613"/>
            <a:ext cx="279400" cy="280987"/>
          </a:xfrm>
          <a:prstGeom prst="rect">
            <a:avLst/>
          </a:prstGeom>
          <a:noFill/>
          <a:ln w="12700">
            <a:noFill/>
            <a:miter lim="800000"/>
            <a:headEnd/>
            <a:tailEnd/>
          </a:ln>
        </p:spPr>
        <p:txBody>
          <a:bodyPr wrap="none" lIns="90488" tIns="44450" rIns="90488" bIns="44450">
            <a:spAutoFit/>
          </a:bodyPr>
          <a:lstStyle/>
          <a:p>
            <a:pPr defTabSz="762000" eaLnBrk="0" hangingPunct="0">
              <a:lnSpc>
                <a:spcPct val="90000"/>
              </a:lnSpc>
            </a:pPr>
            <a:r>
              <a:rPr lang="en-GB" sz="1400" b="1"/>
              <a:t>1</a:t>
            </a:r>
          </a:p>
        </p:txBody>
      </p:sp>
      <p:sp>
        <p:nvSpPr>
          <p:cNvPr id="4119" name="Rectangle 1049"/>
          <p:cNvSpPr>
            <a:spLocks noChangeArrowheads="1"/>
          </p:cNvSpPr>
          <p:nvPr/>
        </p:nvSpPr>
        <p:spPr bwMode="auto">
          <a:xfrm>
            <a:off x="5243513" y="1319213"/>
            <a:ext cx="279400" cy="280987"/>
          </a:xfrm>
          <a:prstGeom prst="rect">
            <a:avLst/>
          </a:prstGeom>
          <a:noFill/>
          <a:ln w="12700">
            <a:noFill/>
            <a:miter lim="800000"/>
            <a:headEnd/>
            <a:tailEnd/>
          </a:ln>
        </p:spPr>
        <p:txBody>
          <a:bodyPr wrap="none" lIns="90488" tIns="44450" rIns="90488" bIns="44450">
            <a:spAutoFit/>
          </a:bodyPr>
          <a:lstStyle/>
          <a:p>
            <a:pPr defTabSz="762000" eaLnBrk="0" hangingPunct="0">
              <a:lnSpc>
                <a:spcPct val="90000"/>
              </a:lnSpc>
            </a:pPr>
            <a:r>
              <a:rPr lang="en-GB" sz="1400" b="1"/>
              <a:t>2</a:t>
            </a:r>
          </a:p>
        </p:txBody>
      </p:sp>
      <p:sp>
        <p:nvSpPr>
          <p:cNvPr id="4120" name="Rectangle 1050"/>
          <p:cNvSpPr>
            <a:spLocks noChangeArrowheads="1"/>
          </p:cNvSpPr>
          <p:nvPr/>
        </p:nvSpPr>
        <p:spPr bwMode="auto">
          <a:xfrm>
            <a:off x="5243513" y="1547813"/>
            <a:ext cx="279400" cy="280987"/>
          </a:xfrm>
          <a:prstGeom prst="rect">
            <a:avLst/>
          </a:prstGeom>
          <a:noFill/>
          <a:ln w="12700">
            <a:noFill/>
            <a:miter lim="800000"/>
            <a:headEnd/>
            <a:tailEnd/>
          </a:ln>
        </p:spPr>
        <p:txBody>
          <a:bodyPr wrap="none" lIns="90488" tIns="44450" rIns="90488" bIns="44450">
            <a:spAutoFit/>
          </a:bodyPr>
          <a:lstStyle/>
          <a:p>
            <a:pPr defTabSz="762000" eaLnBrk="0" hangingPunct="0">
              <a:lnSpc>
                <a:spcPct val="90000"/>
              </a:lnSpc>
            </a:pPr>
            <a:r>
              <a:rPr lang="en-GB" sz="1400" b="1"/>
              <a:t>3</a:t>
            </a:r>
          </a:p>
        </p:txBody>
      </p:sp>
      <p:sp>
        <p:nvSpPr>
          <p:cNvPr id="4121" name="Rectangle 1051"/>
          <p:cNvSpPr>
            <a:spLocks noChangeArrowheads="1"/>
          </p:cNvSpPr>
          <p:nvPr/>
        </p:nvSpPr>
        <p:spPr bwMode="auto">
          <a:xfrm>
            <a:off x="5243513" y="3833813"/>
            <a:ext cx="339725" cy="280987"/>
          </a:xfrm>
          <a:prstGeom prst="rect">
            <a:avLst/>
          </a:prstGeom>
          <a:noFill/>
          <a:ln w="12700">
            <a:noFill/>
            <a:miter lim="800000"/>
            <a:headEnd/>
            <a:tailEnd/>
          </a:ln>
        </p:spPr>
        <p:txBody>
          <a:bodyPr wrap="none" lIns="90488" tIns="44450" rIns="90488" bIns="44450">
            <a:spAutoFit/>
          </a:bodyPr>
          <a:lstStyle/>
          <a:p>
            <a:pPr defTabSz="762000" eaLnBrk="0" hangingPunct="0">
              <a:lnSpc>
                <a:spcPct val="90000"/>
              </a:lnSpc>
            </a:pPr>
            <a:r>
              <a:rPr lang="en-GB" sz="1400" b="1"/>
              <a:t>m</a:t>
            </a:r>
          </a:p>
        </p:txBody>
      </p:sp>
      <p:sp>
        <p:nvSpPr>
          <p:cNvPr id="4122" name="Rectangle 1052"/>
          <p:cNvSpPr>
            <a:spLocks noChangeArrowheads="1"/>
          </p:cNvSpPr>
          <p:nvPr/>
        </p:nvSpPr>
        <p:spPr bwMode="auto">
          <a:xfrm>
            <a:off x="5548313" y="2060575"/>
            <a:ext cx="1897062" cy="309563"/>
          </a:xfrm>
          <a:prstGeom prst="rect">
            <a:avLst/>
          </a:prstGeom>
          <a:noFill/>
          <a:ln w="12700">
            <a:noFill/>
            <a:miter lim="800000"/>
            <a:headEnd/>
            <a:tailEnd/>
          </a:ln>
        </p:spPr>
        <p:txBody>
          <a:bodyPr wrap="none" lIns="90488" tIns="44450" rIns="90488" bIns="44450">
            <a:spAutoFit/>
          </a:bodyPr>
          <a:lstStyle/>
          <a:p>
            <a:pPr defTabSz="762000" eaLnBrk="0" hangingPunct="0">
              <a:lnSpc>
                <a:spcPct val="90000"/>
              </a:lnSpc>
            </a:pPr>
            <a:r>
              <a:rPr lang="en-GB" sz="1600" b="1">
                <a:solidFill>
                  <a:schemeClr val="accent1"/>
                </a:solidFill>
              </a:rPr>
              <a:t>Common Memory</a:t>
            </a:r>
          </a:p>
        </p:txBody>
      </p:sp>
      <p:sp>
        <p:nvSpPr>
          <p:cNvPr id="102429" name="Rectangle 1053"/>
          <p:cNvSpPr>
            <a:spLocks noChangeArrowheads="1"/>
          </p:cNvSpPr>
          <p:nvPr/>
        </p:nvSpPr>
        <p:spPr bwMode="auto">
          <a:xfrm>
            <a:off x="1128713" y="2649538"/>
            <a:ext cx="376237" cy="336550"/>
          </a:xfrm>
          <a:prstGeom prst="rect">
            <a:avLst/>
          </a:prstGeom>
          <a:noFill/>
          <a:ln w="12700">
            <a:noFill/>
            <a:miter lim="800000"/>
            <a:headEnd/>
            <a:tailEnd/>
          </a:ln>
          <a:effectLst/>
        </p:spPr>
        <p:txBody>
          <a:bodyPr wrap="none" lIns="90488" tIns="44450" rIns="90488" bIns="44450">
            <a:spAutoFit/>
          </a:bodyPr>
          <a:lstStyle/>
          <a:p>
            <a:pPr defTabSz="762000" eaLnBrk="0" fontAlgn="auto" hangingPunct="0">
              <a:lnSpc>
                <a:spcPct val="90000"/>
              </a:lnSpc>
              <a:spcBef>
                <a:spcPts val="0"/>
              </a:spcBef>
              <a:spcAft>
                <a:spcPts val="0"/>
              </a:spcAft>
              <a:defRPr/>
            </a:pPr>
            <a:r>
              <a:rPr lang="en-GB" b="1">
                <a:effectLst>
                  <a:outerShdw blurRad="38100" dist="38100" dir="2700000" algn="tl">
                    <a:srgbClr val="C0C0C0"/>
                  </a:outerShdw>
                </a:effectLst>
              </a:rPr>
              <a:t>P</a:t>
            </a:r>
            <a:r>
              <a:rPr lang="en-GB" b="1" baseline="-25000">
                <a:effectLst>
                  <a:outerShdw blurRad="38100" dist="38100" dir="2700000" algn="tl">
                    <a:srgbClr val="C0C0C0"/>
                  </a:outerShdw>
                </a:effectLst>
              </a:rPr>
              <a:t>i</a:t>
            </a:r>
          </a:p>
        </p:txBody>
      </p:sp>
      <p:sp>
        <p:nvSpPr>
          <p:cNvPr id="102430" name="Rectangle 1054"/>
          <p:cNvSpPr>
            <a:spLocks noChangeArrowheads="1"/>
          </p:cNvSpPr>
          <p:nvPr/>
        </p:nvSpPr>
        <p:spPr bwMode="auto">
          <a:xfrm>
            <a:off x="457200" y="4267200"/>
            <a:ext cx="8212138" cy="2349500"/>
          </a:xfrm>
          <a:prstGeom prst="rect">
            <a:avLst/>
          </a:prstGeom>
          <a:noFill/>
          <a:ln w="12700">
            <a:noFill/>
            <a:miter lim="800000"/>
            <a:headEnd/>
            <a:tailEnd/>
          </a:ln>
          <a:effectLst/>
        </p:spPr>
        <p:txBody>
          <a:bodyPr lIns="90488" tIns="44450" rIns="90488" bIns="44450">
            <a:spAutoFit/>
          </a:bodyPr>
          <a:lstStyle/>
          <a:p>
            <a:pPr defTabSz="762000" eaLnBrk="0" fontAlgn="auto" hangingPunct="0">
              <a:lnSpc>
                <a:spcPct val="90000"/>
              </a:lnSpc>
              <a:spcBef>
                <a:spcPts val="0"/>
              </a:spcBef>
              <a:spcAft>
                <a:spcPts val="0"/>
              </a:spcAft>
              <a:defRPr/>
            </a:pPr>
            <a:r>
              <a:rPr lang="en-GB" b="1">
                <a:solidFill>
                  <a:schemeClr val="bg2"/>
                </a:solidFill>
              </a:rPr>
              <a:t>PRAM </a:t>
            </a:r>
            <a:r>
              <a:rPr lang="en-GB" b="1">
                <a:solidFill>
                  <a:schemeClr val="accent1"/>
                </a:solidFill>
              </a:rPr>
              <a:t> n</a:t>
            </a:r>
            <a:r>
              <a:rPr lang="en-GB" b="1"/>
              <a:t> RAM processors connected to a common memory of </a:t>
            </a:r>
            <a:r>
              <a:rPr lang="en-GB" b="1">
                <a:solidFill>
                  <a:schemeClr val="accent1"/>
                </a:solidFill>
              </a:rPr>
              <a:t>m</a:t>
            </a:r>
            <a:r>
              <a:rPr lang="en-GB" b="1"/>
              <a:t> cells</a:t>
            </a:r>
          </a:p>
          <a:p>
            <a:pPr defTabSz="762000" eaLnBrk="0" fontAlgn="auto" hangingPunct="0">
              <a:lnSpc>
                <a:spcPct val="90000"/>
              </a:lnSpc>
              <a:spcBef>
                <a:spcPts val="0"/>
              </a:spcBef>
              <a:spcAft>
                <a:spcPts val="0"/>
              </a:spcAft>
              <a:defRPr/>
            </a:pPr>
            <a:endParaRPr lang="en-GB" b="1"/>
          </a:p>
          <a:p>
            <a:pPr defTabSz="762000" eaLnBrk="0" fontAlgn="auto" hangingPunct="0">
              <a:lnSpc>
                <a:spcPct val="90000"/>
              </a:lnSpc>
              <a:spcBef>
                <a:spcPts val="0"/>
              </a:spcBef>
              <a:spcAft>
                <a:spcPts val="0"/>
              </a:spcAft>
              <a:defRPr/>
            </a:pPr>
            <a:r>
              <a:rPr lang="en-GB" sz="1600" b="1">
                <a:solidFill>
                  <a:srgbClr val="FF0000"/>
                </a:solidFill>
              </a:rPr>
              <a:t>ASSUMPTION:</a:t>
            </a:r>
            <a:r>
              <a:rPr lang="en-GB" sz="1600" b="1">
                <a:solidFill>
                  <a:schemeClr val="bg2"/>
                </a:solidFill>
              </a:rPr>
              <a:t> </a:t>
            </a:r>
            <a:r>
              <a:rPr lang="en-GB" sz="1600" b="1"/>
              <a:t> at each time unit each </a:t>
            </a:r>
            <a:r>
              <a:rPr lang="en-GB" sz="1600" b="1">
                <a:solidFill>
                  <a:schemeClr val="bg2"/>
                </a:solidFill>
              </a:rPr>
              <a:t> </a:t>
            </a:r>
            <a:r>
              <a:rPr lang="en-GB" sz="1600" b="1">
                <a:solidFill>
                  <a:schemeClr val="accent2"/>
                </a:solidFill>
              </a:rPr>
              <a:t>P</a:t>
            </a:r>
            <a:r>
              <a:rPr lang="en-GB" sz="1600" b="1" baseline="-25000">
                <a:solidFill>
                  <a:schemeClr val="accent2"/>
                </a:solidFill>
              </a:rPr>
              <a:t>i</a:t>
            </a:r>
            <a:r>
              <a:rPr lang="en-GB" sz="1600" b="1">
                <a:solidFill>
                  <a:schemeClr val="bg2"/>
                </a:solidFill>
              </a:rPr>
              <a:t> </a:t>
            </a:r>
            <a:r>
              <a:rPr lang="en-GB" sz="1600" b="1"/>
              <a:t>can read a memory cell, make an internal </a:t>
            </a:r>
          </a:p>
          <a:p>
            <a:pPr defTabSz="762000" eaLnBrk="0" fontAlgn="auto" hangingPunct="0">
              <a:lnSpc>
                <a:spcPct val="90000"/>
              </a:lnSpc>
              <a:spcBef>
                <a:spcPts val="0"/>
              </a:spcBef>
              <a:spcAft>
                <a:spcPts val="0"/>
              </a:spcAft>
              <a:defRPr/>
            </a:pPr>
            <a:r>
              <a:rPr lang="en-GB" sz="1600" b="1"/>
              <a:t>computation and write another memory cell.</a:t>
            </a:r>
          </a:p>
          <a:p>
            <a:pPr defTabSz="762000" eaLnBrk="0" fontAlgn="auto" hangingPunct="0">
              <a:lnSpc>
                <a:spcPct val="90000"/>
              </a:lnSpc>
              <a:spcBef>
                <a:spcPts val="0"/>
              </a:spcBef>
              <a:spcAft>
                <a:spcPts val="0"/>
              </a:spcAft>
              <a:defRPr/>
            </a:pPr>
            <a:endParaRPr lang="en-GB" sz="1600" b="1"/>
          </a:p>
          <a:p>
            <a:pPr defTabSz="762000" eaLnBrk="0" fontAlgn="auto" hangingPunct="0">
              <a:lnSpc>
                <a:spcPct val="90000"/>
              </a:lnSpc>
              <a:spcBef>
                <a:spcPts val="0"/>
              </a:spcBef>
              <a:spcAft>
                <a:spcPts val="0"/>
              </a:spcAft>
              <a:defRPr/>
            </a:pPr>
            <a:r>
              <a:rPr lang="en-GB" sz="1600" b="1">
                <a:solidFill>
                  <a:srgbClr val="FF0000"/>
                </a:solidFill>
              </a:rPr>
              <a:t>CONSEQUENCE:</a:t>
            </a:r>
            <a:r>
              <a:rPr lang="en-GB" sz="1600" b="1">
                <a:solidFill>
                  <a:schemeClr val="bg2"/>
                </a:solidFill>
              </a:rPr>
              <a:t> </a:t>
            </a:r>
            <a:r>
              <a:rPr lang="en-GB" sz="1600" b="1"/>
              <a:t>any pair of processor </a:t>
            </a:r>
            <a:r>
              <a:rPr lang="en-GB" sz="1600" b="1">
                <a:solidFill>
                  <a:schemeClr val="accent2"/>
                </a:solidFill>
              </a:rPr>
              <a:t>P</a:t>
            </a:r>
            <a:r>
              <a:rPr lang="en-GB" sz="1600" b="1" baseline="-25000">
                <a:solidFill>
                  <a:schemeClr val="accent2"/>
                </a:solidFill>
              </a:rPr>
              <a:t>i </a:t>
            </a:r>
            <a:r>
              <a:rPr lang="en-GB" sz="1600" b="1">
                <a:solidFill>
                  <a:schemeClr val="accent2"/>
                </a:solidFill>
              </a:rPr>
              <a:t>P</a:t>
            </a:r>
            <a:r>
              <a:rPr lang="en-GB" sz="1600" b="1" baseline="-25000">
                <a:solidFill>
                  <a:schemeClr val="accent2"/>
                </a:solidFill>
              </a:rPr>
              <a:t>j</a:t>
            </a:r>
            <a:r>
              <a:rPr lang="en-GB" sz="1600" b="1" baseline="-25000">
                <a:solidFill>
                  <a:schemeClr val="bg2"/>
                </a:solidFill>
              </a:rPr>
              <a:t> </a:t>
            </a:r>
            <a:r>
              <a:rPr lang="en-GB" sz="1600" b="1"/>
              <a:t>can communicate in </a:t>
            </a:r>
            <a:r>
              <a:rPr lang="en-GB" sz="1600" b="1">
                <a:effectLst>
                  <a:outerShdw blurRad="38100" dist="38100" dir="2700000" algn="tl">
                    <a:srgbClr val="C0C0C0"/>
                  </a:outerShdw>
                </a:effectLst>
              </a:rPr>
              <a:t>constant time!</a:t>
            </a:r>
          </a:p>
          <a:p>
            <a:pPr defTabSz="762000" eaLnBrk="0" fontAlgn="auto" hangingPunct="0">
              <a:lnSpc>
                <a:spcPct val="90000"/>
              </a:lnSpc>
              <a:spcBef>
                <a:spcPts val="0"/>
              </a:spcBef>
              <a:spcAft>
                <a:spcPts val="0"/>
              </a:spcAft>
              <a:defRPr/>
            </a:pPr>
            <a:r>
              <a:rPr lang="en-GB" sz="1600" b="1">
                <a:effectLst>
                  <a:outerShdw blurRad="38100" dist="38100" dir="2700000" algn="tl">
                    <a:srgbClr val="C0C0C0"/>
                  </a:outerShdw>
                </a:effectLst>
              </a:rPr>
              <a:t> 	       </a:t>
            </a:r>
          </a:p>
          <a:p>
            <a:pPr marL="1143000" lvl="2" defTabSz="762000" eaLnBrk="0" fontAlgn="auto" hangingPunct="0">
              <a:lnSpc>
                <a:spcPct val="90000"/>
              </a:lnSpc>
              <a:spcBef>
                <a:spcPts val="0"/>
              </a:spcBef>
              <a:spcAft>
                <a:spcPts val="0"/>
              </a:spcAft>
              <a:defRPr/>
            </a:pPr>
            <a:r>
              <a:rPr lang="en-GB" sz="1600" b="1">
                <a:solidFill>
                  <a:schemeClr val="accent2"/>
                </a:solidFill>
              </a:rPr>
              <a:t>P</a:t>
            </a:r>
            <a:r>
              <a:rPr lang="en-GB" sz="1600" b="1" baseline="-25000">
                <a:solidFill>
                  <a:schemeClr val="accent2"/>
                </a:solidFill>
              </a:rPr>
              <a:t>i</a:t>
            </a:r>
            <a:r>
              <a:rPr lang="en-GB" sz="1600" b="1" baseline="-25000">
                <a:solidFill>
                  <a:schemeClr val="bg2"/>
                </a:solidFill>
              </a:rPr>
              <a:t>  </a:t>
            </a:r>
            <a:r>
              <a:rPr lang="en-GB" sz="1600" b="1"/>
              <a:t>writes the message in cell </a:t>
            </a:r>
            <a:r>
              <a:rPr lang="en-GB" sz="1600" b="1">
                <a:solidFill>
                  <a:schemeClr val="accent2"/>
                </a:solidFill>
              </a:rPr>
              <a:t>x</a:t>
            </a:r>
            <a:r>
              <a:rPr lang="en-GB" sz="1600" b="1"/>
              <a:t> at time</a:t>
            </a:r>
            <a:r>
              <a:rPr lang="en-GB" sz="1600" b="1">
                <a:solidFill>
                  <a:schemeClr val="bg2"/>
                </a:solidFill>
              </a:rPr>
              <a:t> </a:t>
            </a:r>
            <a:r>
              <a:rPr lang="en-GB" sz="1600" b="1">
                <a:solidFill>
                  <a:schemeClr val="accent2"/>
                </a:solidFill>
              </a:rPr>
              <a:t>t</a:t>
            </a:r>
            <a:endParaRPr lang="en-GB" sz="1600" b="1" baseline="-25000">
              <a:solidFill>
                <a:schemeClr val="accent2"/>
              </a:solidFill>
            </a:endParaRPr>
          </a:p>
          <a:p>
            <a:pPr marL="1143000" lvl="2" defTabSz="762000" eaLnBrk="0" fontAlgn="auto" hangingPunct="0">
              <a:lnSpc>
                <a:spcPct val="90000"/>
              </a:lnSpc>
              <a:spcBef>
                <a:spcPts val="0"/>
              </a:spcBef>
              <a:spcAft>
                <a:spcPts val="0"/>
              </a:spcAft>
              <a:defRPr/>
            </a:pPr>
            <a:r>
              <a:rPr lang="en-GB" sz="1600" b="1">
                <a:solidFill>
                  <a:schemeClr val="accent2"/>
                </a:solidFill>
              </a:rPr>
              <a:t>P</a:t>
            </a:r>
            <a:r>
              <a:rPr lang="en-GB" sz="1600" b="1" baseline="-25000">
                <a:solidFill>
                  <a:schemeClr val="accent2"/>
                </a:solidFill>
              </a:rPr>
              <a:t>i</a:t>
            </a:r>
            <a:r>
              <a:rPr lang="en-GB" sz="1600" b="1" baseline="-25000">
                <a:solidFill>
                  <a:schemeClr val="bg2"/>
                </a:solidFill>
              </a:rPr>
              <a:t>  </a:t>
            </a:r>
            <a:r>
              <a:rPr lang="en-GB" sz="1600" b="1"/>
              <a:t>reads the message  in cell </a:t>
            </a:r>
            <a:r>
              <a:rPr lang="en-GB" sz="1600" b="1">
                <a:solidFill>
                  <a:schemeClr val="accent2"/>
                </a:solidFill>
              </a:rPr>
              <a:t>x</a:t>
            </a:r>
            <a:r>
              <a:rPr lang="en-GB" sz="1600" b="1"/>
              <a:t> at time</a:t>
            </a:r>
            <a:r>
              <a:rPr lang="en-GB" sz="1600" b="1">
                <a:solidFill>
                  <a:schemeClr val="bg2"/>
                </a:solidFill>
              </a:rPr>
              <a:t> </a:t>
            </a:r>
            <a:r>
              <a:rPr lang="en-GB" sz="1600" b="1">
                <a:solidFill>
                  <a:schemeClr val="accent2"/>
                </a:solidFill>
              </a:rPr>
              <a:t>t+1</a:t>
            </a:r>
          </a:p>
          <a:p>
            <a:pPr defTabSz="762000" eaLnBrk="0" fontAlgn="auto" hangingPunct="0">
              <a:lnSpc>
                <a:spcPct val="90000"/>
              </a:lnSpc>
              <a:spcBef>
                <a:spcPts val="0"/>
              </a:spcBef>
              <a:spcAft>
                <a:spcPts val="0"/>
              </a:spcAft>
              <a:defRPr/>
            </a:pPr>
            <a:r>
              <a:rPr lang="en-GB" sz="1600" b="1">
                <a:effectLst>
                  <a:outerShdw blurRad="38100" dist="38100" dir="2700000" algn="tl">
                    <a:srgbClr val="C0C0C0"/>
                  </a:outerShdw>
                </a:effectLst>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mtClean="0">
                <a:solidFill>
                  <a:schemeClr val="accent2"/>
                </a:solidFill>
              </a:rPr>
              <a:t>Summary of assumptions for PRAM</a:t>
            </a:r>
          </a:p>
        </p:txBody>
      </p:sp>
      <p:sp>
        <p:nvSpPr>
          <p:cNvPr id="30723" name="Rectangle 3"/>
          <p:cNvSpPr>
            <a:spLocks noGrp="1" noChangeArrowheads="1"/>
          </p:cNvSpPr>
          <p:nvPr>
            <p:ph type="body" idx="1"/>
          </p:nvPr>
        </p:nvSpPr>
        <p:spPr/>
        <p:txBody>
          <a:bodyPr rtlCol="0">
            <a:normAutofit fontScale="70000" lnSpcReduction="20000"/>
          </a:bodyPr>
          <a:lstStyle/>
          <a:p>
            <a:pPr fontAlgn="auto">
              <a:spcAft>
                <a:spcPts val="0"/>
              </a:spcAft>
              <a:buFont typeface="Arial" pitchFamily="34" charset="0"/>
              <a:buNone/>
              <a:defRPr/>
            </a:pPr>
            <a:r>
              <a:rPr lang="en-US" dirty="0" smtClean="0">
                <a:solidFill>
                  <a:schemeClr val="accent2"/>
                </a:solidFill>
              </a:rPr>
              <a:t>PRAM</a:t>
            </a:r>
            <a:endParaRPr lang="en-US" dirty="0" smtClean="0"/>
          </a:p>
          <a:p>
            <a:pPr fontAlgn="auto">
              <a:spcAft>
                <a:spcPts val="0"/>
              </a:spcAft>
              <a:buFont typeface="Arial" pitchFamily="34" charset="0"/>
              <a:buChar char="•"/>
              <a:defRPr/>
            </a:pPr>
            <a:r>
              <a:rPr lang="en-US" dirty="0" smtClean="0"/>
              <a:t>Inputs/Outputs are placed in the shared memory (designated address)</a:t>
            </a:r>
          </a:p>
          <a:p>
            <a:pPr fontAlgn="auto">
              <a:spcAft>
                <a:spcPts val="0"/>
              </a:spcAft>
              <a:buFont typeface="Arial" pitchFamily="34" charset="0"/>
              <a:buChar char="•"/>
              <a:defRPr/>
            </a:pPr>
            <a:r>
              <a:rPr lang="en-US" dirty="0" smtClean="0"/>
              <a:t>Memory cell stores an arbitrarily large integer</a:t>
            </a:r>
          </a:p>
          <a:p>
            <a:pPr fontAlgn="auto">
              <a:spcAft>
                <a:spcPts val="0"/>
              </a:spcAft>
              <a:buFont typeface="Arial" pitchFamily="34" charset="0"/>
              <a:buChar char="•"/>
              <a:defRPr/>
            </a:pPr>
            <a:r>
              <a:rPr lang="en-US" dirty="0" smtClean="0"/>
              <a:t>Each instruction takes unit time</a:t>
            </a:r>
          </a:p>
          <a:p>
            <a:pPr fontAlgn="auto">
              <a:spcAft>
                <a:spcPts val="0"/>
              </a:spcAft>
              <a:buFont typeface="Arial" pitchFamily="34" charset="0"/>
              <a:buChar char="•"/>
              <a:defRPr/>
            </a:pPr>
            <a:r>
              <a:rPr lang="en-US" dirty="0" smtClean="0"/>
              <a:t>Instructions are synchronized across the processors</a:t>
            </a:r>
          </a:p>
          <a:p>
            <a:pPr fontAlgn="auto">
              <a:spcAft>
                <a:spcPts val="0"/>
              </a:spcAft>
              <a:buFont typeface="Arial" pitchFamily="34" charset="0"/>
              <a:buChar char="•"/>
              <a:defRPr/>
            </a:pPr>
            <a:endParaRPr lang="en-US" dirty="0" smtClean="0"/>
          </a:p>
          <a:p>
            <a:pPr fontAlgn="auto">
              <a:spcAft>
                <a:spcPts val="0"/>
              </a:spcAft>
              <a:buFont typeface="Arial" pitchFamily="34" charset="0"/>
              <a:buNone/>
              <a:defRPr/>
            </a:pPr>
            <a:r>
              <a:rPr lang="en-US" dirty="0" smtClean="0">
                <a:solidFill>
                  <a:schemeClr val="accent2"/>
                </a:solidFill>
              </a:rPr>
              <a:t>PRAM Instruction Set</a:t>
            </a:r>
            <a:endParaRPr lang="en-US" dirty="0" smtClean="0"/>
          </a:p>
          <a:p>
            <a:pPr fontAlgn="auto">
              <a:spcAft>
                <a:spcPts val="0"/>
              </a:spcAft>
              <a:buFont typeface="Arial" pitchFamily="34" charset="0"/>
              <a:buChar char="•"/>
              <a:defRPr/>
            </a:pPr>
            <a:r>
              <a:rPr lang="en-US" dirty="0" smtClean="0"/>
              <a:t>accumulator architecture</a:t>
            </a:r>
          </a:p>
          <a:p>
            <a:pPr lvl="1" fontAlgn="auto">
              <a:spcAft>
                <a:spcPts val="0"/>
              </a:spcAft>
              <a:buFont typeface="Arial" pitchFamily="34" charset="0"/>
              <a:buChar char="–"/>
              <a:defRPr/>
            </a:pPr>
            <a:r>
              <a:rPr lang="en-US" dirty="0" smtClean="0"/>
              <a:t>memory cell </a:t>
            </a:r>
            <a:r>
              <a:rPr lang="en-US" i="1" dirty="0" smtClean="0"/>
              <a:t>R</a:t>
            </a:r>
            <a:r>
              <a:rPr lang="en-US" baseline="-25000" dirty="0" smtClean="0"/>
              <a:t>0</a:t>
            </a:r>
            <a:r>
              <a:rPr lang="en-US" dirty="0" smtClean="0"/>
              <a:t> accumulates results</a:t>
            </a:r>
          </a:p>
          <a:p>
            <a:pPr lvl="1" fontAlgn="auto">
              <a:spcAft>
                <a:spcPts val="0"/>
              </a:spcAft>
              <a:buFontTx/>
              <a:buNone/>
              <a:defRPr/>
            </a:pPr>
            <a:endParaRPr lang="en-US" dirty="0" smtClean="0"/>
          </a:p>
          <a:p>
            <a:pPr fontAlgn="auto">
              <a:spcAft>
                <a:spcPts val="0"/>
              </a:spcAft>
              <a:buFont typeface="Arial" pitchFamily="34" charset="0"/>
              <a:buChar char="•"/>
              <a:defRPr/>
            </a:pPr>
            <a:r>
              <a:rPr lang="en-US" dirty="0" smtClean="0"/>
              <a:t>multiply/divide instructions take only constant operands</a:t>
            </a:r>
          </a:p>
          <a:p>
            <a:pPr lvl="1" fontAlgn="auto">
              <a:spcAft>
                <a:spcPts val="0"/>
              </a:spcAft>
              <a:buFont typeface="Arial" pitchFamily="34" charset="0"/>
              <a:buChar char="–"/>
              <a:defRPr/>
            </a:pPr>
            <a:r>
              <a:rPr lang="en-US" dirty="0" smtClean="0"/>
              <a:t>prevents generating exponentially large numbers in polynomial time</a:t>
            </a:r>
          </a:p>
          <a:p>
            <a:pPr fontAlgn="auto">
              <a:spcAft>
                <a:spcPts val="0"/>
              </a:spcAft>
              <a:buFont typeface="Arial" pitchFamily="34" charset="0"/>
              <a:buChar char="•"/>
              <a:defRPr/>
            </a:pP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2358</Words>
  <Application>Microsoft Office PowerPoint</Application>
  <PresentationFormat>On-screen Show (4:3)</PresentationFormat>
  <Paragraphs>395</Paragraphs>
  <Slides>44</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46" baseType="lpstr">
      <vt:lpstr>Office Theme</vt:lpstr>
      <vt:lpstr>Equation</vt:lpstr>
      <vt:lpstr>Parallel vs Sequential Algorithms</vt:lpstr>
      <vt:lpstr>Design of efficient algorithms</vt:lpstr>
      <vt:lpstr>Processor Trends</vt:lpstr>
      <vt:lpstr>Why Parallel Computing</vt:lpstr>
      <vt:lpstr>Efficient and optimal parallel algorithms</vt:lpstr>
      <vt:lpstr>Slide 6</vt:lpstr>
      <vt:lpstr>PRAM </vt:lpstr>
      <vt:lpstr>PRAM MODEL</vt:lpstr>
      <vt:lpstr>Summary of assumptions for PRAM</vt:lpstr>
      <vt:lpstr>PRAM Complexity Measures</vt:lpstr>
      <vt:lpstr>Two Technical Issues for PRAM</vt:lpstr>
      <vt:lpstr>Processor Activation</vt:lpstr>
      <vt:lpstr>PRAM</vt:lpstr>
      <vt:lpstr>Shared-Memory Access</vt:lpstr>
      <vt:lpstr>Concurrent Write (CW)</vt:lpstr>
      <vt:lpstr>Example  CRCW-PRAM</vt:lpstr>
      <vt:lpstr>Example  CREW-PRAM</vt:lpstr>
      <vt:lpstr>Pascal triangle</vt:lpstr>
      <vt:lpstr>Membership problem</vt:lpstr>
      <vt:lpstr>One more time about  PRAM model</vt:lpstr>
      <vt:lpstr>Two problems for PRAM</vt:lpstr>
      <vt:lpstr>Min of n numbers</vt:lpstr>
      <vt:lpstr>Mission: Impossible … computing in a constant time</vt:lpstr>
      <vt:lpstr>Parallel solution 1 Min of n numbers</vt:lpstr>
      <vt:lpstr>The following program computes MIN of n numbers stored in the array C[1..n] in O(1) time with n2 processors.</vt:lpstr>
      <vt:lpstr>From n2 processors to n1+1/2</vt:lpstr>
      <vt:lpstr>From n1+1/2 processors to n1+1/4</vt:lpstr>
      <vt:lpstr> n2 -&gt; n1+1/2 -&gt; n1+1/4 -&gt; n1+1/8 -&gt; n1+1/16 -&gt;… -&gt; n1+1/k  ~ n1 </vt:lpstr>
      <vt:lpstr>Complexity</vt:lpstr>
      <vt:lpstr>Mission: Impossible (Part 2)  Computing a position of the first one in the sequence of 0’s and 1’s in a constant time. </vt:lpstr>
      <vt:lpstr>Problem 2.  Computing a position of the first one in the sequence of 0’s and 1’s.</vt:lpstr>
      <vt:lpstr>Reducing number of processors</vt:lpstr>
      <vt:lpstr>Now we can merge two algorithms A and B</vt:lpstr>
      <vt:lpstr>Complexity</vt:lpstr>
      <vt:lpstr>Tractable and intractable problems for parallel computers</vt:lpstr>
      <vt:lpstr>P (complexity)</vt:lpstr>
      <vt:lpstr>P-complete class</vt:lpstr>
      <vt:lpstr>Motivation</vt:lpstr>
      <vt:lpstr>P-complete problems</vt:lpstr>
      <vt:lpstr>Slide 40</vt:lpstr>
      <vt:lpstr>P-complete problems</vt:lpstr>
      <vt:lpstr>Examples of P-complete problems</vt:lpstr>
      <vt:lpstr>Problems not known to be P-complete</vt:lpstr>
      <vt:lpstr>Conclusion</vt:lpstr>
    </vt:vector>
  </TitlesOfParts>
  <Company>University of Liverpool - Computing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Parallel vs Sequential Algorithms</dc:title>
  <dc:creator>Home</dc:creator>
  <cp:lastModifiedBy>CSC</cp:lastModifiedBy>
  <cp:revision>3</cp:revision>
  <dcterms:created xsi:type="dcterms:W3CDTF">2010-11-29T23:13:10Z</dcterms:created>
  <dcterms:modified xsi:type="dcterms:W3CDTF">2010-11-30T11:25:04Z</dcterms:modified>
</cp:coreProperties>
</file>